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1" r:id="rId14"/>
    <p:sldId id="273" r:id="rId15"/>
    <p:sldId id="274" r:id="rId16"/>
    <p:sldId id="282" r:id="rId17"/>
    <p:sldId id="283" r:id="rId18"/>
    <p:sldId id="276" r:id="rId19"/>
    <p:sldId id="284" r:id="rId20"/>
    <p:sldId id="285" r:id="rId21"/>
    <p:sldId id="295" r:id="rId22"/>
    <p:sldId id="296" r:id="rId23"/>
    <p:sldId id="293" r:id="rId24"/>
    <p:sldId id="286" r:id="rId25"/>
    <p:sldId id="287" r:id="rId26"/>
    <p:sldId id="297" r:id="rId27"/>
    <p:sldId id="298" r:id="rId28"/>
    <p:sldId id="299" r:id="rId29"/>
    <p:sldId id="300" r:id="rId30"/>
    <p:sldId id="301" r:id="rId31"/>
    <p:sldId id="302" r:id="rId32"/>
    <p:sldId id="267" r:id="rId33"/>
    <p:sldId id="277" r:id="rId34"/>
    <p:sldId id="270" r:id="rId35"/>
    <p:sldId id="272" r:id="rId36"/>
    <p:sldId id="275" r:id="rId37"/>
    <p:sldId id="278" r:id="rId38"/>
    <p:sldId id="279" r:id="rId39"/>
    <p:sldId id="280" r:id="rId40"/>
    <p:sldId id="281" r:id="rId41"/>
    <p:sldId id="288" r:id="rId42"/>
    <p:sldId id="289" r:id="rId43"/>
    <p:sldId id="294" r:id="rId44"/>
    <p:sldId id="290" r:id="rId45"/>
    <p:sldId id="291" r:id="rId46"/>
    <p:sldId id="292" r:id="rId47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7C80"/>
    <a:srgbClr val="FF00FF"/>
    <a:srgbClr val="33CC33"/>
    <a:srgbClr val="A50021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6375" autoAdjust="0"/>
    <p:restoredTop sz="94660"/>
  </p:normalViewPr>
  <p:slideViewPr>
    <p:cSldViewPr>
      <p:cViewPr varScale="1">
        <p:scale>
          <a:sx n="102" d="100"/>
          <a:sy n="102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523878C-DDFB-4758-9A69-4023D87457BC}" type="datetimeFigureOut">
              <a:rPr lang="es-ES"/>
              <a:pPr/>
              <a:t>27/10/2015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9121B8A-76A4-448F-BA8B-48A2A6928030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5D0D785-0E15-4DB2-93BC-547849919EC6}" type="slidenum">
              <a:rPr lang="es-ES" altLang="en-US"/>
              <a:pPr/>
              <a:t>1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F7017C-F70A-4117-8A1B-84128E7D7E26}" type="slidenum">
              <a:rPr lang="es-ES" altLang="en-US"/>
              <a:pPr/>
              <a:t>2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ABC839F-0399-4DB2-90FF-4A064A29B5AF}" type="slidenum">
              <a:rPr lang="es-ES" altLang="en-US"/>
              <a:pPr/>
              <a:t>3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2EC1B52-2DFD-47EC-830A-E1C03F7FCFDE}" type="slidenum">
              <a:rPr lang="es-ES" altLang="en-US"/>
              <a:pPr/>
              <a:t>4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13608EC-1EF9-47C4-90A1-C44DC455CE69}" type="slidenum">
              <a:rPr lang="es-ES" altLang="en-US"/>
              <a:pPr/>
              <a:t>5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E1B843B-5619-494A-8DD5-24C5B3DFFAF3}" type="slidenum">
              <a:rPr lang="es-ES" altLang="en-US"/>
              <a:pPr/>
              <a:t>6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E00D9D-BC8C-4757-B771-4D1EB820A28A}" type="slidenum">
              <a:rPr lang="es-ES" altLang="en-US"/>
              <a:pPr/>
              <a:t>7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3C8E63-91B3-4646-AFFB-652D2A2CA4EA}" type="slidenum">
              <a:rPr lang="es-ES" altLang="en-US"/>
              <a:pPr/>
              <a:t>8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1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073E7D-A468-454E-99AF-31D7BE7408BB}" type="slidenum">
              <a:rPr lang="es-ES" altLang="en-US"/>
              <a:pPr/>
              <a:t>9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70B3386-8053-4483-A0FD-023E44944165}" type="slidenum">
              <a:rPr lang="es-ES" altLang="en-US"/>
              <a:pPr/>
              <a:t>10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74E7D01-529F-4218-B88F-DD02C4B7ABB0}" type="slidenum">
              <a:rPr lang="es-ES" altLang="en-US"/>
              <a:pPr/>
              <a:t>11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C21A68-4AA6-4D6A-ACA8-D38F0DD1020C}" type="slidenum">
              <a:rPr lang="es-ES" altLang="en-US"/>
              <a:pPr/>
              <a:t>12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12E9174-BC13-4135-B798-2E8B0FC244AB}" type="slidenum">
              <a:rPr lang="es-ES" altLang="en-US"/>
              <a:pPr/>
              <a:t>13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9DCA18E-B4D0-4883-B648-1F45E2AF740D}" type="slidenum">
              <a:rPr lang="es-ES" altLang="en-US"/>
              <a:pPr/>
              <a:t>14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CB03EB8-5111-4DE6-9299-650B2F009058}" type="slidenum">
              <a:rPr lang="es-ES" altLang="en-US"/>
              <a:pPr/>
              <a:t>15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4FDB876-A7D5-4D7D-ABCA-3F2B86ABA572}" type="slidenum">
              <a:rPr lang="es-ES" altLang="en-US"/>
              <a:pPr/>
              <a:t>16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A380C17-1657-4953-9503-E83AF2D7AC1D}" type="slidenum">
              <a:rPr lang="es-ES" altLang="en-US"/>
              <a:pPr/>
              <a:t>17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CADAAA-231C-468F-B98F-1A2C57F6BF21}" type="slidenum">
              <a:rPr lang="en-US" altLang="en-US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5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B3BE5FF-6001-49AC-AF4D-3B084DF66E7C}" type="slidenum">
              <a:rPr lang="es-ES" altLang="en-US"/>
              <a:pPr/>
              <a:t>32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7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CFDCFC0-8E6D-445D-9736-6B3E450583DA}" type="slidenum">
              <a:rPr lang="en-US" altLang="en-US"/>
              <a:pPr/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9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DEA9AC3-D481-4B36-896B-080C42F1412C}" type="slidenum">
              <a:rPr lang="es-ES" altLang="en-US"/>
              <a:pPr/>
              <a:t>34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ECDEC6-AF6F-43A7-9544-CA1506D53DAE}" type="slidenum">
              <a:rPr lang="es-ES" altLang="en-US"/>
              <a:pPr/>
              <a:t>35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89809CB-DC3B-4E7D-B98D-05E5C140A749}" type="slidenum">
              <a:rPr lang="es-ES" altLang="en-US"/>
              <a:pPr/>
              <a:t>36</a:t>
            </a:fld>
            <a:endParaRPr lang="es-E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295F2CF-3B2B-417B-AD3F-95DAACA5ED5B}" type="slidenum">
              <a:rPr lang="en-US" altLang="en-US"/>
              <a:pPr/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1D0C4-F032-4A0F-A3F5-F285B13C4811}" type="slidenum">
              <a:rPr lang="en-US" altLang="en-US"/>
              <a:pPr/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66B669-467D-42C6-8B14-C42506F3B93C}" type="slidenum">
              <a:rPr lang="en-US" altLang="en-US"/>
              <a:pPr/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C1506A-B98F-4313-9F6D-F941F69AF0E3}" type="slidenum">
              <a:rPr lang="en-US" altLang="en-US"/>
              <a:pPr/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FFC85-A5B5-4BB6-9816-CAF8D10FF4D7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89BFD6-3727-4A43-874D-9E4DD4C6FEB6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D96224-0001-4679-BE8F-CAC96C131E50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9C5E5-F818-4EF2-8B87-4B5F4B23CDFB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E853B4-4280-413D-9D37-3A28325CF231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415A72-22EE-4740-A741-30B99A75FA1A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1FCFAE-2AD2-4E3F-B1B4-B161292D0185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DB00A4-C84A-4C4B-B0BF-A27162105C41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02257-6B88-45B6-B5B9-D014E5279249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B46DCF-454C-49D1-84D4-EAE5377C86BC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CEA844-55C2-4873-BFBB-1F60F93B1D90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31B2BB8-6E15-4D73-9311-16298DFCFCC6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B3004A8-47D8-4DC1-A1E7-5748275152A5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file:///C:\Users\ignacio\Dropbox\UNIVERSIDADACADEMICO\clases\economiapublica2015\clases\publiceconomics\madrid\9impuesto%20oferta%20trabajo\fig1.pdf" TargetMode="External"/><Relationship Id="rId4" Type="http://schemas.openxmlformats.org/officeDocument/2006/relationships/audio" Target="../media/audio7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file:///C:\Users\ignacio\Dropbox\UNIVERSIDADACADEMICO\clases\economiapublica2015\clases\publiceconomics\madrid\9impuesto%20oferta%20trabajo\fig2.pdf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3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altLang="en-US" smtClean="0"/>
              <a:t>IMPOSICIÓN Y OFERTA DE TRABAJO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smtClean="0"/>
              <a:t>AGZ, 6.1.</a:t>
            </a:r>
          </a:p>
          <a:p>
            <a:pPr eaLnBrk="1" hangingPunct="1"/>
            <a:r>
              <a:rPr lang="es-ES" altLang="en-US" smtClean="0"/>
              <a:t>Stiglitz 19</a:t>
            </a:r>
          </a:p>
          <a:p>
            <a:pPr eaLnBrk="1" hangingPunct="1"/>
            <a:r>
              <a:rPr lang="es-ES" altLang="en-US" smtClean="0"/>
              <a:t>Saez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11188" y="549275"/>
            <a:ext cx="7921625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/>
              <a:t>Teoría y evidencia empírica de cómo afectan los impuestos a la oferta de trabajo.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u="sng" dirty="0"/>
              <a:t>Modelo teórico estático</a:t>
            </a:r>
            <a:r>
              <a:rPr lang="es-ES" altLang="en-US" dirty="0"/>
              <a:t>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/>
              <a:t>Un individuo consume un bien </a:t>
            </a:r>
            <a:r>
              <a:rPr lang="es-ES" altLang="en-US" dirty="0">
                <a:solidFill>
                  <a:srgbClr val="FF0000"/>
                </a:solidFill>
              </a:rPr>
              <a:t>C</a:t>
            </a:r>
            <a:r>
              <a:rPr lang="es-ES" altLang="en-US" dirty="0"/>
              <a:t>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/>
              <a:t>Rentas del trabajo y rentas exógenas.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>
                <a:solidFill>
                  <a:srgbClr val="FF0000"/>
                </a:solidFill>
              </a:rPr>
              <a:t>L</a:t>
            </a:r>
            <a:r>
              <a:rPr lang="es-ES" altLang="en-US" dirty="0"/>
              <a:t> = horas de trabajo.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/>
              <a:t>Función utilidad: </a:t>
            </a:r>
            <a:r>
              <a:rPr lang="es-ES" altLang="en-US" dirty="0">
                <a:solidFill>
                  <a:srgbClr val="FF0000"/>
                </a:solidFill>
              </a:rPr>
              <a:t>U(C,1-L).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/>
              <a:t>Precio de C igual a 1.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>
                <a:solidFill>
                  <a:srgbClr val="FF0000"/>
                </a:solidFill>
              </a:rPr>
              <a:t>w</a:t>
            </a:r>
            <a:r>
              <a:rPr lang="es-ES" altLang="en-US" dirty="0"/>
              <a:t> = salario, </a:t>
            </a:r>
            <a:r>
              <a:rPr lang="es-ES" altLang="en-US" dirty="0">
                <a:solidFill>
                  <a:srgbClr val="FF0000"/>
                </a:solidFill>
              </a:rPr>
              <a:t>A</a:t>
            </a:r>
            <a:r>
              <a:rPr lang="es-ES" altLang="en-US" dirty="0"/>
              <a:t> = renta exógena.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/>
              <a:t>Función de impuestos </a:t>
            </a:r>
            <a:r>
              <a:rPr lang="es-ES" altLang="en-US" dirty="0">
                <a:solidFill>
                  <a:srgbClr val="FF0000"/>
                </a:solidFill>
              </a:rPr>
              <a:t>T(</a:t>
            </a:r>
            <a:r>
              <a:rPr lang="el-GR" altLang="en-US" dirty="0">
                <a:solidFill>
                  <a:srgbClr val="FF0000"/>
                </a:solidFill>
                <a:cs typeface="Arial" charset="0"/>
              </a:rPr>
              <a:t>θ</a:t>
            </a:r>
            <a:r>
              <a:rPr lang="es-ES" altLang="en-US" dirty="0">
                <a:solidFill>
                  <a:srgbClr val="FF0000"/>
                </a:solidFill>
                <a:cs typeface="Arial" charset="0"/>
              </a:rPr>
              <a:t>).</a:t>
            </a:r>
            <a:endParaRPr lang="el-GR" altLang="en-US" dirty="0">
              <a:solidFill>
                <a:srgbClr val="FF0000"/>
              </a:solidFill>
              <a:cs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s-ES" altLang="en-US" dirty="0"/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s-ES" altLang="en-US" dirty="0"/>
          </a:p>
        </p:txBody>
      </p:sp>
      <p:graphicFrame>
        <p:nvGraphicFramePr>
          <p:cNvPr id="6147" name="Object 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6147" name="Ecuación" r:id="rId4" imgW="114151" imgH="215619" progId="Equation.3">
              <p:embed/>
            </p:oleObj>
          </a:graphicData>
        </a:graphic>
      </p:graphicFrame>
      <p:graphicFrame>
        <p:nvGraphicFramePr>
          <p:cNvPr id="3080" name="Object 8"/>
          <p:cNvGraphicFramePr>
            <a:graphicFrameLocks noChangeAspect="1"/>
          </p:cNvGraphicFramePr>
          <p:nvPr/>
        </p:nvGraphicFramePr>
        <p:xfrm>
          <a:off x="2339975" y="5013325"/>
          <a:ext cx="4176713" cy="1368425"/>
        </p:xfrm>
        <a:graphic>
          <a:graphicData uri="http://schemas.openxmlformats.org/presentationml/2006/ole">
            <p:oleObj spid="_x0000_s6148" name="Ecuación" r:id="rId5" imgW="1536700" imgH="508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84213" y="549275"/>
            <a:ext cx="777557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 dirty="0"/>
              <a:t>Consideraremos los efectos de varios tipos de impuestos: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s-ES" altLang="en-US" dirty="0" smtClean="0"/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s-ES" altLang="en-US" dirty="0"/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 smtClean="0"/>
              <a:t>Impuesto </a:t>
            </a:r>
            <a:r>
              <a:rPr lang="es-ES" altLang="en-US" dirty="0"/>
              <a:t>de Tanto Alzado;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/>
              <a:t>Impuesto proporcional sobre el salario;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/>
              <a:t>Impuesto lineal sobre la renta;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/>
              <a:t>Impuesto progresivo sobre los salarios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68313" y="333375"/>
            <a:ext cx="7991475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n-US" b="1" u="sng" dirty="0"/>
              <a:t>Impuesto de tanto alzado: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s-ES" altLang="en-US" dirty="0" smtClean="0">
              <a:solidFill>
                <a:srgbClr val="FF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 smtClean="0">
                <a:solidFill>
                  <a:srgbClr val="FF0000"/>
                </a:solidFill>
              </a:rPr>
              <a:t>T(</a:t>
            </a:r>
            <a:r>
              <a:rPr lang="el-GR" altLang="en-US" dirty="0">
                <a:solidFill>
                  <a:srgbClr val="FF0000"/>
                </a:solidFill>
                <a:cs typeface="Arial" charset="0"/>
              </a:rPr>
              <a:t>θ</a:t>
            </a:r>
            <a:r>
              <a:rPr lang="es-ES" altLang="en-US" dirty="0">
                <a:solidFill>
                  <a:srgbClr val="FF0000"/>
                </a:solidFill>
                <a:cs typeface="Arial" charset="0"/>
              </a:rPr>
              <a:t>) = T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>
                <a:cs typeface="Arial" charset="0"/>
              </a:rPr>
              <a:t>El impuesto es una constante y no depende de la renta.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>
                <a:cs typeface="Arial" charset="0"/>
              </a:rPr>
              <a:t>Este impuesto es equivalente a detraerle T euros de su renta.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>
                <a:cs typeface="Arial" charset="0"/>
              </a:rPr>
              <a:t>Si el ocio es un bien normal el individuo trabajará más.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>
                <a:cs typeface="Arial" charset="0"/>
              </a:rPr>
              <a:t>Sólo existe efecto renta y no efecto sustitución.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>
                <a:cs typeface="Arial" charset="0"/>
              </a:rPr>
              <a:t>La oferta de trabajo aumentará</a:t>
            </a:r>
            <a:endParaRPr lang="el-GR" alt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1187450" y="620713"/>
            <a:ext cx="0" cy="518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187450" y="5805488"/>
            <a:ext cx="7200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95288" y="333375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8604250" y="6092825"/>
            <a:ext cx="36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V="1">
            <a:off x="7740650" y="765175"/>
            <a:ext cx="0" cy="5040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7596188" y="5876925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1</a:t>
            </a:r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 flipV="1">
            <a:off x="1187450" y="1557338"/>
            <a:ext cx="6553200" cy="19431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79" name="Freeform 11"/>
          <p:cNvSpPr>
            <a:spLocks/>
          </p:cNvSpPr>
          <p:nvPr/>
        </p:nvSpPr>
        <p:spPr bwMode="auto">
          <a:xfrm>
            <a:off x="1758950" y="981075"/>
            <a:ext cx="4757738" cy="1970088"/>
          </a:xfrm>
          <a:custGeom>
            <a:avLst/>
            <a:gdLst>
              <a:gd name="T0" fmla="*/ 0 w 2997"/>
              <a:gd name="T1" fmla="*/ 2147483646 h 1241"/>
              <a:gd name="T2" fmla="*/ 2147483646 w 2997"/>
              <a:gd name="T3" fmla="*/ 2147483646 h 1241"/>
              <a:gd name="T4" fmla="*/ 2147483646 w 2997"/>
              <a:gd name="T5" fmla="*/ 2147483646 h 1241"/>
              <a:gd name="T6" fmla="*/ 2147483646 w 2997"/>
              <a:gd name="T7" fmla="*/ 0 h 1241"/>
              <a:gd name="T8" fmla="*/ 0 60000 65536"/>
              <a:gd name="T9" fmla="*/ 0 60000 65536"/>
              <a:gd name="T10" fmla="*/ 0 60000 65536"/>
              <a:gd name="T11" fmla="*/ 0 60000 65536"/>
              <a:gd name="T12" fmla="*/ 0 w 2997"/>
              <a:gd name="T13" fmla="*/ 0 h 1241"/>
              <a:gd name="T14" fmla="*/ 2997 w 2997"/>
              <a:gd name="T15" fmla="*/ 1241 h 12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97" h="1241">
                <a:moveTo>
                  <a:pt x="0" y="1241"/>
                </a:moveTo>
                <a:cubicBezTo>
                  <a:pt x="174" y="1222"/>
                  <a:pt x="690" y="1227"/>
                  <a:pt x="1046" y="1134"/>
                </a:cubicBezTo>
                <a:cubicBezTo>
                  <a:pt x="1402" y="1041"/>
                  <a:pt x="1810" y="869"/>
                  <a:pt x="2135" y="680"/>
                </a:cubicBezTo>
                <a:cubicBezTo>
                  <a:pt x="2460" y="491"/>
                  <a:pt x="2728" y="245"/>
                  <a:pt x="2997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6588125" y="333375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U</a:t>
            </a:r>
            <a:r>
              <a:rPr lang="es-ES" altLang="en-US" sz="1000"/>
              <a:t>o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3276600" y="2205038"/>
            <a:ext cx="503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1000"/>
              <a:t>o</a:t>
            </a:r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>
            <a:off x="3708400" y="2708275"/>
            <a:ext cx="0" cy="3097213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 flipH="1">
            <a:off x="1187450" y="2708275"/>
            <a:ext cx="252095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3492500" y="5876925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o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468313" y="2492375"/>
            <a:ext cx="719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1000"/>
              <a:t>o</a:t>
            </a:r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 flipV="1">
            <a:off x="1187450" y="2781300"/>
            <a:ext cx="6553200" cy="18716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89" name="Freeform 21"/>
          <p:cNvSpPr>
            <a:spLocks/>
          </p:cNvSpPr>
          <p:nvPr/>
        </p:nvSpPr>
        <p:spPr bwMode="auto">
          <a:xfrm>
            <a:off x="2259013" y="1989138"/>
            <a:ext cx="4760912" cy="1946275"/>
          </a:xfrm>
          <a:custGeom>
            <a:avLst/>
            <a:gdLst>
              <a:gd name="T0" fmla="*/ 0 w 2999"/>
              <a:gd name="T1" fmla="*/ 2147483646 h 1226"/>
              <a:gd name="T2" fmla="*/ 2147483646 w 2999"/>
              <a:gd name="T3" fmla="*/ 2147483646 h 1226"/>
              <a:gd name="T4" fmla="*/ 2147483646 w 2999"/>
              <a:gd name="T5" fmla="*/ 2147483646 h 1226"/>
              <a:gd name="T6" fmla="*/ 2147483646 w 2999"/>
              <a:gd name="T7" fmla="*/ 2147483646 h 1226"/>
              <a:gd name="T8" fmla="*/ 2147483646 w 2999"/>
              <a:gd name="T9" fmla="*/ 0 h 1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99"/>
              <a:gd name="T16" fmla="*/ 0 h 1226"/>
              <a:gd name="T17" fmla="*/ 2999 w 2999"/>
              <a:gd name="T18" fmla="*/ 1226 h 12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99" h="1226">
                <a:moveTo>
                  <a:pt x="0" y="1226"/>
                </a:moveTo>
                <a:cubicBezTo>
                  <a:pt x="121" y="1220"/>
                  <a:pt x="485" y="1222"/>
                  <a:pt x="724" y="1191"/>
                </a:cubicBezTo>
                <a:cubicBezTo>
                  <a:pt x="963" y="1160"/>
                  <a:pt x="1173" y="1135"/>
                  <a:pt x="1431" y="1042"/>
                </a:cubicBezTo>
                <a:cubicBezTo>
                  <a:pt x="1689" y="949"/>
                  <a:pt x="2012" y="809"/>
                  <a:pt x="2273" y="635"/>
                </a:cubicBezTo>
                <a:cubicBezTo>
                  <a:pt x="2534" y="461"/>
                  <a:pt x="2776" y="227"/>
                  <a:pt x="2999" y="0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90" name="Text Box 22"/>
          <p:cNvSpPr txBox="1">
            <a:spLocks noChangeArrowheads="1"/>
          </p:cNvSpPr>
          <p:nvPr/>
        </p:nvSpPr>
        <p:spPr bwMode="auto">
          <a:xfrm>
            <a:off x="7092950" y="1700213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U</a:t>
            </a:r>
            <a:r>
              <a:rPr lang="es-ES" altLang="en-US" sz="900"/>
              <a:t>1</a:t>
            </a:r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>
            <a:off x="4427538" y="3716338"/>
            <a:ext cx="0" cy="208915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 flipH="1">
            <a:off x="1187450" y="3716338"/>
            <a:ext cx="3240088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193" name="Text Box 25"/>
          <p:cNvSpPr txBox="1">
            <a:spLocks noChangeArrowheads="1"/>
          </p:cNvSpPr>
          <p:nvPr/>
        </p:nvSpPr>
        <p:spPr bwMode="auto">
          <a:xfrm>
            <a:off x="4211638" y="5876925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1</a:t>
            </a:r>
          </a:p>
        </p:txBody>
      </p:sp>
      <p:sp>
        <p:nvSpPr>
          <p:cNvPr id="7194" name="Text Box 26"/>
          <p:cNvSpPr txBox="1">
            <a:spLocks noChangeArrowheads="1"/>
          </p:cNvSpPr>
          <p:nvPr/>
        </p:nvSpPr>
        <p:spPr bwMode="auto">
          <a:xfrm>
            <a:off x="539750" y="3500438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1000"/>
              <a:t>1</a:t>
            </a:r>
          </a:p>
        </p:txBody>
      </p:sp>
      <p:sp>
        <p:nvSpPr>
          <p:cNvPr id="7195" name="Text Box 27"/>
          <p:cNvSpPr txBox="1">
            <a:spLocks noChangeArrowheads="1"/>
          </p:cNvSpPr>
          <p:nvPr/>
        </p:nvSpPr>
        <p:spPr bwMode="auto">
          <a:xfrm>
            <a:off x="4211638" y="3141663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900"/>
              <a:t>1</a:t>
            </a:r>
          </a:p>
        </p:txBody>
      </p:sp>
      <p:sp>
        <p:nvSpPr>
          <p:cNvPr id="12312" name="Text Box 28"/>
          <p:cNvSpPr txBox="1">
            <a:spLocks noChangeArrowheads="1"/>
          </p:cNvSpPr>
          <p:nvPr/>
        </p:nvSpPr>
        <p:spPr bwMode="auto">
          <a:xfrm>
            <a:off x="684213" y="3141663"/>
            <a:ext cx="358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30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  <p:bldP spid="7174" grpId="0"/>
      <p:bldP spid="7175" grpId="0"/>
      <p:bldP spid="7176" grpId="0" animBg="1"/>
      <p:bldP spid="7177" grpId="0"/>
      <p:bldP spid="7178" grpId="0" animBg="1"/>
      <p:bldP spid="7179" grpId="0" animBg="1"/>
      <p:bldP spid="7180" grpId="0"/>
      <p:bldP spid="7181" grpId="0"/>
      <p:bldP spid="7182" grpId="0" animBg="1"/>
      <p:bldP spid="7183" grpId="0" animBg="1"/>
      <p:bldP spid="7184" grpId="0"/>
      <p:bldP spid="7185" grpId="0"/>
      <p:bldP spid="7188" grpId="0" animBg="1"/>
      <p:bldP spid="7189" grpId="0" animBg="1"/>
      <p:bldP spid="7190" grpId="0"/>
      <p:bldP spid="7191" grpId="0" animBg="1"/>
      <p:bldP spid="7192" grpId="0" animBg="1"/>
      <p:bldP spid="7193" grpId="0"/>
      <p:bldP spid="7194" grpId="0"/>
      <p:bldP spid="71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84213" y="549275"/>
            <a:ext cx="7991475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n-US" b="1" u="sng"/>
              <a:t>Impuesto Proporcional sobre el salario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solidFill>
                  <a:srgbClr val="FF0000"/>
                </a:solidFill>
              </a:rPr>
              <a:t>T(</a:t>
            </a:r>
            <a:r>
              <a:rPr lang="el-GR" altLang="en-US">
                <a:solidFill>
                  <a:srgbClr val="FF0000"/>
                </a:solidFill>
                <a:cs typeface="Arial" charset="0"/>
              </a:rPr>
              <a:t>θ</a:t>
            </a:r>
            <a:r>
              <a:rPr lang="es-ES" altLang="en-US">
                <a:solidFill>
                  <a:srgbClr val="FF0000"/>
                </a:solidFill>
                <a:cs typeface="Arial" charset="0"/>
              </a:rPr>
              <a:t>) = T(L) = t w L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solidFill>
                  <a:srgbClr val="FF0000"/>
                </a:solidFill>
                <a:cs typeface="Arial" charset="0"/>
              </a:rPr>
              <a:t>t</a:t>
            </a:r>
            <a:r>
              <a:rPr lang="es-ES" altLang="en-US">
                <a:cs typeface="Arial" charset="0"/>
              </a:rPr>
              <a:t> constante.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cs typeface="Arial" charset="0"/>
              </a:rPr>
              <a:t>Se reduce el salario por unidad trabajada de w a </a:t>
            </a:r>
            <a:r>
              <a:rPr lang="es-ES" altLang="en-US">
                <a:solidFill>
                  <a:srgbClr val="FF0000"/>
                </a:solidFill>
                <a:cs typeface="Arial" charset="0"/>
              </a:rPr>
              <a:t>w (1-t).</a:t>
            </a:r>
            <a:r>
              <a:rPr lang="es-ES" altLang="en-US">
                <a:cs typeface="Arial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cs typeface="Arial" charset="0"/>
              </a:rPr>
              <a:t> </a:t>
            </a:r>
            <a:r>
              <a:rPr lang="es-ES" altLang="en-US">
                <a:solidFill>
                  <a:srgbClr val="FF0000"/>
                </a:solidFill>
                <a:cs typeface="Arial" charset="0"/>
              </a:rPr>
              <a:t>C = w (1-t) L + A</a:t>
            </a:r>
            <a:r>
              <a:rPr lang="es-ES" altLang="en-US">
                <a:cs typeface="Arial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cs typeface="Arial" charset="0"/>
              </a:rPr>
              <a:t>La recta presupuestaria tiene una pendiente menor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cs typeface="Arial" charset="0"/>
              </a:rPr>
              <a:t>Dos efectos (sustitución, renta):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cs typeface="Arial" charset="0"/>
              </a:rPr>
              <a:t>Coste de oportunidad del ocio es menor.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cs typeface="Arial" charset="0"/>
              </a:rPr>
              <a:t>Es más pobre.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cs typeface="Arial" charset="0"/>
              </a:rPr>
              <a:t>Por un lado el </a:t>
            </a:r>
            <a:r>
              <a:rPr lang="es-ES" altLang="en-US">
                <a:solidFill>
                  <a:srgbClr val="FF0000"/>
                </a:solidFill>
                <a:cs typeface="Arial" charset="0"/>
              </a:rPr>
              <a:t>efecto sustitución</a:t>
            </a:r>
            <a:r>
              <a:rPr lang="es-ES" altLang="en-US">
                <a:cs typeface="Arial" charset="0"/>
              </a:rPr>
              <a:t> tiende a disminuir la oferta de trabajo y, por otro, existe un </a:t>
            </a:r>
            <a:r>
              <a:rPr lang="es-ES" altLang="en-US">
                <a:solidFill>
                  <a:srgbClr val="FF0000"/>
                </a:solidFill>
                <a:cs typeface="Arial" charset="0"/>
              </a:rPr>
              <a:t>efecto renta</a:t>
            </a:r>
            <a:r>
              <a:rPr lang="es-ES" altLang="en-US">
                <a:cs typeface="Arial" charset="0"/>
              </a:rPr>
              <a:t> que tiende a aumentarla. El resultado final es indeterminado.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cs typeface="Arial" charset="0"/>
              </a:rPr>
              <a:t>Necesidad de la evidencia empírica</a:t>
            </a:r>
            <a:endParaRPr lang="el-GR" alt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1187450" y="620713"/>
            <a:ext cx="0" cy="518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1187450" y="5805488"/>
            <a:ext cx="7200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95288" y="333375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8604250" y="6092825"/>
            <a:ext cx="36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 flipV="1">
            <a:off x="7740650" y="765175"/>
            <a:ext cx="0" cy="5040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7596188" y="5876925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1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V="1">
            <a:off x="1187450" y="1557338"/>
            <a:ext cx="6553200" cy="19431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227" name="Freeform 11"/>
          <p:cNvSpPr>
            <a:spLocks/>
          </p:cNvSpPr>
          <p:nvPr/>
        </p:nvSpPr>
        <p:spPr bwMode="auto">
          <a:xfrm>
            <a:off x="1758950" y="981075"/>
            <a:ext cx="4757738" cy="1970088"/>
          </a:xfrm>
          <a:custGeom>
            <a:avLst/>
            <a:gdLst>
              <a:gd name="T0" fmla="*/ 0 w 2997"/>
              <a:gd name="T1" fmla="*/ 2147483646 h 1241"/>
              <a:gd name="T2" fmla="*/ 2147483646 w 2997"/>
              <a:gd name="T3" fmla="*/ 2147483646 h 1241"/>
              <a:gd name="T4" fmla="*/ 2147483646 w 2997"/>
              <a:gd name="T5" fmla="*/ 2147483646 h 1241"/>
              <a:gd name="T6" fmla="*/ 2147483646 w 2997"/>
              <a:gd name="T7" fmla="*/ 0 h 1241"/>
              <a:gd name="T8" fmla="*/ 0 60000 65536"/>
              <a:gd name="T9" fmla="*/ 0 60000 65536"/>
              <a:gd name="T10" fmla="*/ 0 60000 65536"/>
              <a:gd name="T11" fmla="*/ 0 60000 65536"/>
              <a:gd name="T12" fmla="*/ 0 w 2997"/>
              <a:gd name="T13" fmla="*/ 0 h 1241"/>
              <a:gd name="T14" fmla="*/ 2997 w 2997"/>
              <a:gd name="T15" fmla="*/ 1241 h 12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97" h="1241">
                <a:moveTo>
                  <a:pt x="0" y="1241"/>
                </a:moveTo>
                <a:cubicBezTo>
                  <a:pt x="174" y="1222"/>
                  <a:pt x="690" y="1227"/>
                  <a:pt x="1046" y="1134"/>
                </a:cubicBezTo>
                <a:cubicBezTo>
                  <a:pt x="1402" y="1041"/>
                  <a:pt x="1810" y="869"/>
                  <a:pt x="2135" y="680"/>
                </a:cubicBezTo>
                <a:cubicBezTo>
                  <a:pt x="2460" y="491"/>
                  <a:pt x="2728" y="245"/>
                  <a:pt x="2997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6588125" y="333375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U</a:t>
            </a:r>
            <a:r>
              <a:rPr lang="es-ES" altLang="en-US" sz="1000"/>
              <a:t>o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3276600" y="2205038"/>
            <a:ext cx="503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1000"/>
              <a:t>o</a:t>
            </a:r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3708400" y="2708275"/>
            <a:ext cx="0" cy="3097213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H="1">
            <a:off x="1187450" y="2708275"/>
            <a:ext cx="252095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3492500" y="5876925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o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468313" y="2492375"/>
            <a:ext cx="719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1000"/>
              <a:t>o</a:t>
            </a:r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 flipV="1">
            <a:off x="1187450" y="2924175"/>
            <a:ext cx="6553200" cy="576263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235" name="Freeform 19"/>
          <p:cNvSpPr>
            <a:spLocks/>
          </p:cNvSpPr>
          <p:nvPr/>
        </p:nvSpPr>
        <p:spPr bwMode="auto">
          <a:xfrm>
            <a:off x="1331913" y="2781300"/>
            <a:ext cx="3527425" cy="588963"/>
          </a:xfrm>
          <a:custGeom>
            <a:avLst/>
            <a:gdLst>
              <a:gd name="T0" fmla="*/ 0 w 2222"/>
              <a:gd name="T1" fmla="*/ 2147483646 h 371"/>
              <a:gd name="T2" fmla="*/ 2147483646 w 2222"/>
              <a:gd name="T3" fmla="*/ 2147483646 h 371"/>
              <a:gd name="T4" fmla="*/ 2147483646 w 2222"/>
              <a:gd name="T5" fmla="*/ 2147483646 h 371"/>
              <a:gd name="T6" fmla="*/ 2147483646 w 2222"/>
              <a:gd name="T7" fmla="*/ 2147483646 h 371"/>
              <a:gd name="T8" fmla="*/ 2147483646 w 2222"/>
              <a:gd name="T9" fmla="*/ 0 h 3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22"/>
              <a:gd name="T16" fmla="*/ 0 h 371"/>
              <a:gd name="T17" fmla="*/ 2222 w 2222"/>
              <a:gd name="T18" fmla="*/ 371 h 3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22" h="371">
                <a:moveTo>
                  <a:pt x="0" y="363"/>
                </a:moveTo>
                <a:cubicBezTo>
                  <a:pt x="245" y="367"/>
                  <a:pt x="491" y="371"/>
                  <a:pt x="680" y="363"/>
                </a:cubicBezTo>
                <a:cubicBezTo>
                  <a:pt x="869" y="355"/>
                  <a:pt x="922" y="362"/>
                  <a:pt x="1134" y="317"/>
                </a:cubicBezTo>
                <a:cubicBezTo>
                  <a:pt x="1346" y="272"/>
                  <a:pt x="1769" y="143"/>
                  <a:pt x="1950" y="90"/>
                </a:cubicBezTo>
                <a:cubicBezTo>
                  <a:pt x="2131" y="37"/>
                  <a:pt x="2176" y="18"/>
                  <a:pt x="2222" y="0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237" name="Freeform 21"/>
          <p:cNvSpPr>
            <a:spLocks/>
          </p:cNvSpPr>
          <p:nvPr/>
        </p:nvSpPr>
        <p:spPr bwMode="auto">
          <a:xfrm>
            <a:off x="4643438" y="2349500"/>
            <a:ext cx="2736850" cy="792163"/>
          </a:xfrm>
          <a:custGeom>
            <a:avLst/>
            <a:gdLst>
              <a:gd name="T0" fmla="*/ 0 w 1724"/>
              <a:gd name="T1" fmla="*/ 2147483646 h 499"/>
              <a:gd name="T2" fmla="*/ 2147483646 w 1724"/>
              <a:gd name="T3" fmla="*/ 2147483646 h 499"/>
              <a:gd name="T4" fmla="*/ 2147483646 w 1724"/>
              <a:gd name="T5" fmla="*/ 2147483646 h 499"/>
              <a:gd name="T6" fmla="*/ 2147483646 w 1724"/>
              <a:gd name="T7" fmla="*/ 0 h 499"/>
              <a:gd name="T8" fmla="*/ 0 60000 65536"/>
              <a:gd name="T9" fmla="*/ 0 60000 65536"/>
              <a:gd name="T10" fmla="*/ 0 60000 65536"/>
              <a:gd name="T11" fmla="*/ 0 60000 65536"/>
              <a:gd name="T12" fmla="*/ 0 w 1724"/>
              <a:gd name="T13" fmla="*/ 0 h 499"/>
              <a:gd name="T14" fmla="*/ 1724 w 1724"/>
              <a:gd name="T15" fmla="*/ 499 h 4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24" h="499">
                <a:moveTo>
                  <a:pt x="0" y="499"/>
                </a:moveTo>
                <a:cubicBezTo>
                  <a:pt x="211" y="495"/>
                  <a:pt x="423" y="491"/>
                  <a:pt x="635" y="453"/>
                </a:cubicBezTo>
                <a:cubicBezTo>
                  <a:pt x="847" y="415"/>
                  <a:pt x="1089" y="348"/>
                  <a:pt x="1270" y="272"/>
                </a:cubicBezTo>
                <a:cubicBezTo>
                  <a:pt x="1451" y="196"/>
                  <a:pt x="1587" y="98"/>
                  <a:pt x="1724" y="0"/>
                </a:cubicBez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7885113" y="2708275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 sz="1200"/>
              <a:t>Pendiente w(1-t)</a:t>
            </a:r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2771775" y="3357563"/>
            <a:ext cx="0" cy="24479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>
            <a:off x="5435600" y="3141663"/>
            <a:ext cx="0" cy="26638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2555875" y="5876925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1</a:t>
            </a:r>
          </a:p>
        </p:txBody>
      </p: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5219700" y="5949950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 animBg="1"/>
      <p:bldP spid="9222" grpId="0"/>
      <p:bldP spid="9223" grpId="0"/>
      <p:bldP spid="9224" grpId="0" animBg="1"/>
      <p:bldP spid="9225" grpId="0"/>
      <p:bldP spid="9226" grpId="0" animBg="1"/>
      <p:bldP spid="9227" grpId="0" animBg="1"/>
      <p:bldP spid="9228" grpId="0"/>
      <p:bldP spid="9229" grpId="0"/>
      <p:bldP spid="9230" grpId="0" animBg="1"/>
      <p:bldP spid="9231" grpId="0" animBg="1"/>
      <p:bldP spid="9232" grpId="0"/>
      <p:bldP spid="9233" grpId="0"/>
      <p:bldP spid="9234" grpId="0" animBg="1"/>
      <p:bldP spid="9235" grpId="0" animBg="1"/>
      <p:bldP spid="9237" grpId="0" animBg="1"/>
      <p:bldP spid="9238" grpId="0"/>
      <p:bldP spid="9239" grpId="0" animBg="1"/>
      <p:bldP spid="9240" grpId="0" animBg="1"/>
      <p:bldP spid="9241" grpId="0"/>
      <p:bldP spid="92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323528" y="2564904"/>
            <a:ext cx="828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 dirty="0"/>
              <a:t>Este impuesto siempre dará lugar a una reducción mayor de la oferta de trabajo que un impuesto de tanto alzado de igual recaudación.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4"/>
          <p:cNvSpPr>
            <a:spLocks noChangeShapeType="1"/>
          </p:cNvSpPr>
          <p:nvPr/>
        </p:nvSpPr>
        <p:spPr bwMode="auto">
          <a:xfrm>
            <a:off x="1187450" y="620713"/>
            <a:ext cx="0" cy="518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483" name="Line 5"/>
          <p:cNvSpPr>
            <a:spLocks noChangeShapeType="1"/>
          </p:cNvSpPr>
          <p:nvPr/>
        </p:nvSpPr>
        <p:spPr bwMode="auto">
          <a:xfrm>
            <a:off x="1187450" y="5805488"/>
            <a:ext cx="7200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395288" y="333375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8604250" y="6092825"/>
            <a:ext cx="36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</a:p>
        </p:txBody>
      </p:sp>
      <p:sp>
        <p:nvSpPr>
          <p:cNvPr id="20486" name="Line 8"/>
          <p:cNvSpPr>
            <a:spLocks noChangeShapeType="1"/>
          </p:cNvSpPr>
          <p:nvPr/>
        </p:nvSpPr>
        <p:spPr bwMode="auto">
          <a:xfrm flipV="1">
            <a:off x="7740650" y="765175"/>
            <a:ext cx="0" cy="5040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487" name="Text Box 9"/>
          <p:cNvSpPr txBox="1">
            <a:spLocks noChangeArrowheads="1"/>
          </p:cNvSpPr>
          <p:nvPr/>
        </p:nvSpPr>
        <p:spPr bwMode="auto">
          <a:xfrm>
            <a:off x="7596188" y="5876925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1</a:t>
            </a:r>
          </a:p>
        </p:txBody>
      </p:sp>
      <p:sp>
        <p:nvSpPr>
          <p:cNvPr id="20488" name="Line 10"/>
          <p:cNvSpPr>
            <a:spLocks noChangeShapeType="1"/>
          </p:cNvSpPr>
          <p:nvPr/>
        </p:nvSpPr>
        <p:spPr bwMode="auto">
          <a:xfrm flipV="1">
            <a:off x="1187450" y="1557338"/>
            <a:ext cx="6553200" cy="19431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489" name="Freeform 11"/>
          <p:cNvSpPr>
            <a:spLocks/>
          </p:cNvSpPr>
          <p:nvPr/>
        </p:nvSpPr>
        <p:spPr bwMode="auto">
          <a:xfrm>
            <a:off x="1758950" y="981075"/>
            <a:ext cx="4757738" cy="1970088"/>
          </a:xfrm>
          <a:custGeom>
            <a:avLst/>
            <a:gdLst>
              <a:gd name="T0" fmla="*/ 0 w 2997"/>
              <a:gd name="T1" fmla="*/ 2147483646 h 1241"/>
              <a:gd name="T2" fmla="*/ 2147483646 w 2997"/>
              <a:gd name="T3" fmla="*/ 2147483646 h 1241"/>
              <a:gd name="T4" fmla="*/ 2147483646 w 2997"/>
              <a:gd name="T5" fmla="*/ 2147483646 h 1241"/>
              <a:gd name="T6" fmla="*/ 2147483646 w 2997"/>
              <a:gd name="T7" fmla="*/ 0 h 1241"/>
              <a:gd name="T8" fmla="*/ 0 60000 65536"/>
              <a:gd name="T9" fmla="*/ 0 60000 65536"/>
              <a:gd name="T10" fmla="*/ 0 60000 65536"/>
              <a:gd name="T11" fmla="*/ 0 60000 65536"/>
              <a:gd name="T12" fmla="*/ 0 w 2997"/>
              <a:gd name="T13" fmla="*/ 0 h 1241"/>
              <a:gd name="T14" fmla="*/ 2997 w 2997"/>
              <a:gd name="T15" fmla="*/ 1241 h 12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97" h="1241">
                <a:moveTo>
                  <a:pt x="0" y="1241"/>
                </a:moveTo>
                <a:cubicBezTo>
                  <a:pt x="174" y="1222"/>
                  <a:pt x="690" y="1227"/>
                  <a:pt x="1046" y="1134"/>
                </a:cubicBezTo>
                <a:cubicBezTo>
                  <a:pt x="1402" y="1041"/>
                  <a:pt x="1810" y="869"/>
                  <a:pt x="2135" y="680"/>
                </a:cubicBezTo>
                <a:cubicBezTo>
                  <a:pt x="2460" y="491"/>
                  <a:pt x="2728" y="245"/>
                  <a:pt x="2997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490" name="Text Box 12"/>
          <p:cNvSpPr txBox="1">
            <a:spLocks noChangeArrowheads="1"/>
          </p:cNvSpPr>
          <p:nvPr/>
        </p:nvSpPr>
        <p:spPr bwMode="auto">
          <a:xfrm>
            <a:off x="6588125" y="333375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U</a:t>
            </a:r>
            <a:r>
              <a:rPr lang="es-ES" altLang="en-US" sz="1000"/>
              <a:t>o</a:t>
            </a:r>
          </a:p>
        </p:txBody>
      </p:sp>
      <p:sp>
        <p:nvSpPr>
          <p:cNvPr id="20491" name="Text Box 13"/>
          <p:cNvSpPr txBox="1">
            <a:spLocks noChangeArrowheads="1"/>
          </p:cNvSpPr>
          <p:nvPr/>
        </p:nvSpPr>
        <p:spPr bwMode="auto">
          <a:xfrm>
            <a:off x="3276600" y="2205038"/>
            <a:ext cx="503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1000"/>
              <a:t>o</a:t>
            </a:r>
          </a:p>
        </p:txBody>
      </p:sp>
      <p:sp>
        <p:nvSpPr>
          <p:cNvPr id="20492" name="Line 14"/>
          <p:cNvSpPr>
            <a:spLocks noChangeShapeType="1"/>
          </p:cNvSpPr>
          <p:nvPr/>
        </p:nvSpPr>
        <p:spPr bwMode="auto">
          <a:xfrm>
            <a:off x="3708400" y="2708275"/>
            <a:ext cx="0" cy="3097213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493" name="Line 15"/>
          <p:cNvSpPr>
            <a:spLocks noChangeShapeType="1"/>
          </p:cNvSpPr>
          <p:nvPr/>
        </p:nvSpPr>
        <p:spPr bwMode="auto">
          <a:xfrm flipH="1">
            <a:off x="1187450" y="2708275"/>
            <a:ext cx="252095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494" name="Text Box 16"/>
          <p:cNvSpPr txBox="1">
            <a:spLocks noChangeArrowheads="1"/>
          </p:cNvSpPr>
          <p:nvPr/>
        </p:nvSpPr>
        <p:spPr bwMode="auto">
          <a:xfrm>
            <a:off x="3492500" y="5876925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o</a:t>
            </a:r>
          </a:p>
        </p:txBody>
      </p:sp>
      <p:sp>
        <p:nvSpPr>
          <p:cNvPr id="20495" name="Text Box 17"/>
          <p:cNvSpPr txBox="1">
            <a:spLocks noChangeArrowheads="1"/>
          </p:cNvSpPr>
          <p:nvPr/>
        </p:nvSpPr>
        <p:spPr bwMode="auto">
          <a:xfrm>
            <a:off x="323850" y="2276475"/>
            <a:ext cx="719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1000"/>
              <a:t>o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323850" y="3213100"/>
            <a:ext cx="503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1000"/>
              <a:t>1</a:t>
            </a:r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 flipV="1">
            <a:off x="1187450" y="2997200"/>
            <a:ext cx="6553200" cy="503238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5" name="Freeform 21"/>
          <p:cNvSpPr>
            <a:spLocks/>
          </p:cNvSpPr>
          <p:nvPr/>
        </p:nvSpPr>
        <p:spPr bwMode="auto">
          <a:xfrm>
            <a:off x="1835150" y="2997200"/>
            <a:ext cx="3168650" cy="371475"/>
          </a:xfrm>
          <a:custGeom>
            <a:avLst/>
            <a:gdLst>
              <a:gd name="T0" fmla="*/ 0 w 1996"/>
              <a:gd name="T1" fmla="*/ 2147483646 h 234"/>
              <a:gd name="T2" fmla="*/ 2147483646 w 1996"/>
              <a:gd name="T3" fmla="*/ 2147483646 h 234"/>
              <a:gd name="T4" fmla="*/ 2147483646 w 1996"/>
              <a:gd name="T5" fmla="*/ 2147483646 h 234"/>
              <a:gd name="T6" fmla="*/ 2147483646 w 1996"/>
              <a:gd name="T7" fmla="*/ 0 h 234"/>
              <a:gd name="T8" fmla="*/ 0 60000 65536"/>
              <a:gd name="T9" fmla="*/ 0 60000 65536"/>
              <a:gd name="T10" fmla="*/ 0 60000 65536"/>
              <a:gd name="T11" fmla="*/ 0 60000 65536"/>
              <a:gd name="T12" fmla="*/ 0 w 1996"/>
              <a:gd name="T13" fmla="*/ 0 h 234"/>
              <a:gd name="T14" fmla="*/ 1996 w 1996"/>
              <a:gd name="T15" fmla="*/ 234 h 23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96" h="234">
                <a:moveTo>
                  <a:pt x="0" y="181"/>
                </a:moveTo>
                <a:cubicBezTo>
                  <a:pt x="163" y="207"/>
                  <a:pt x="326" y="234"/>
                  <a:pt x="545" y="227"/>
                </a:cubicBezTo>
                <a:cubicBezTo>
                  <a:pt x="764" y="220"/>
                  <a:pt x="1074" y="174"/>
                  <a:pt x="1316" y="136"/>
                </a:cubicBezTo>
                <a:cubicBezTo>
                  <a:pt x="1558" y="98"/>
                  <a:pt x="1777" y="49"/>
                  <a:pt x="1996" y="0"/>
                </a:cubicBezTo>
              </a:path>
            </a:pathLst>
          </a:custGeom>
          <a:noFill/>
          <a:ln w="127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2916238" y="3357563"/>
            <a:ext cx="0" cy="24479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2700338" y="5949950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1</a:t>
            </a:r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2987675" y="3429000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1000"/>
              <a:t>1</a:t>
            </a:r>
          </a:p>
        </p:txBody>
      </p:sp>
      <p:sp>
        <p:nvSpPr>
          <p:cNvPr id="20502" name="Text Box 25"/>
          <p:cNvSpPr txBox="1">
            <a:spLocks noChangeArrowheads="1"/>
          </p:cNvSpPr>
          <p:nvPr/>
        </p:nvSpPr>
        <p:spPr bwMode="auto">
          <a:xfrm>
            <a:off x="8027988" y="2708275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 sz="1200"/>
              <a:t>Pendiente w(1-t)</a:t>
            </a:r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 flipH="1">
            <a:off x="1187450" y="3357563"/>
            <a:ext cx="1728788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>
            <a:off x="1042988" y="2708275"/>
            <a:ext cx="0" cy="649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 flipV="1">
            <a:off x="1187450" y="1916113"/>
            <a:ext cx="6553200" cy="1944687"/>
          </a:xfrm>
          <a:prstGeom prst="line">
            <a:avLst/>
          </a:prstGeom>
          <a:noFill/>
          <a:ln w="9525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4" name="Freeform 30"/>
          <p:cNvSpPr>
            <a:spLocks/>
          </p:cNvSpPr>
          <p:nvPr/>
        </p:nvSpPr>
        <p:spPr bwMode="auto">
          <a:xfrm>
            <a:off x="3851275" y="2205038"/>
            <a:ext cx="2160588" cy="719137"/>
          </a:xfrm>
          <a:custGeom>
            <a:avLst/>
            <a:gdLst>
              <a:gd name="T0" fmla="*/ 0 w 1361"/>
              <a:gd name="T1" fmla="*/ 2147483646 h 453"/>
              <a:gd name="T2" fmla="*/ 2147483646 w 1361"/>
              <a:gd name="T3" fmla="*/ 2147483646 h 453"/>
              <a:gd name="T4" fmla="*/ 2147483646 w 1361"/>
              <a:gd name="T5" fmla="*/ 2147483646 h 453"/>
              <a:gd name="T6" fmla="*/ 2147483646 w 1361"/>
              <a:gd name="T7" fmla="*/ 0 h 453"/>
              <a:gd name="T8" fmla="*/ 0 60000 65536"/>
              <a:gd name="T9" fmla="*/ 0 60000 65536"/>
              <a:gd name="T10" fmla="*/ 0 60000 65536"/>
              <a:gd name="T11" fmla="*/ 0 60000 65536"/>
              <a:gd name="T12" fmla="*/ 0 w 1361"/>
              <a:gd name="T13" fmla="*/ 0 h 453"/>
              <a:gd name="T14" fmla="*/ 1361 w 1361"/>
              <a:gd name="T15" fmla="*/ 453 h 4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61" h="453">
                <a:moveTo>
                  <a:pt x="0" y="453"/>
                </a:moveTo>
                <a:cubicBezTo>
                  <a:pt x="83" y="441"/>
                  <a:pt x="353" y="418"/>
                  <a:pt x="498" y="383"/>
                </a:cubicBezTo>
                <a:cubicBezTo>
                  <a:pt x="643" y="348"/>
                  <a:pt x="729" y="307"/>
                  <a:pt x="873" y="243"/>
                </a:cubicBezTo>
                <a:cubicBezTo>
                  <a:pt x="1017" y="179"/>
                  <a:pt x="1259" y="51"/>
                  <a:pt x="1361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5" name="Line 31"/>
          <p:cNvSpPr>
            <a:spLocks noChangeShapeType="1"/>
          </p:cNvSpPr>
          <p:nvPr/>
        </p:nvSpPr>
        <p:spPr bwMode="auto">
          <a:xfrm>
            <a:off x="4716463" y="2781300"/>
            <a:ext cx="0" cy="3024188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6" name="Text Box 32"/>
          <p:cNvSpPr txBox="1">
            <a:spLocks noChangeArrowheads="1"/>
          </p:cNvSpPr>
          <p:nvPr/>
        </p:nvSpPr>
        <p:spPr bwMode="auto">
          <a:xfrm>
            <a:off x="4500563" y="5949950"/>
            <a:ext cx="433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2</a:t>
            </a:r>
          </a:p>
        </p:txBody>
      </p:sp>
      <p:sp>
        <p:nvSpPr>
          <p:cNvPr id="11297" name="Text Box 33"/>
          <p:cNvSpPr txBox="1">
            <a:spLocks noChangeArrowheads="1"/>
          </p:cNvSpPr>
          <p:nvPr/>
        </p:nvSpPr>
        <p:spPr bwMode="auto">
          <a:xfrm>
            <a:off x="5219700" y="2565400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1000"/>
              <a:t>2</a:t>
            </a:r>
          </a:p>
        </p:txBody>
      </p:sp>
      <p:sp>
        <p:nvSpPr>
          <p:cNvPr id="11298" name="Text Box 34"/>
          <p:cNvSpPr txBox="1">
            <a:spLocks noChangeArrowheads="1"/>
          </p:cNvSpPr>
          <p:nvPr/>
        </p:nvSpPr>
        <p:spPr bwMode="auto">
          <a:xfrm>
            <a:off x="8101013" y="1773238"/>
            <a:ext cx="1042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 sz="1200"/>
              <a:t>Pendiente 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2" grpId="0"/>
      <p:bldP spid="11283" grpId="0" animBg="1"/>
      <p:bldP spid="11285" grpId="0" animBg="1"/>
      <p:bldP spid="11286" grpId="0" animBg="1"/>
      <p:bldP spid="11287" grpId="0"/>
      <p:bldP spid="11288" grpId="0"/>
      <p:bldP spid="11290" grpId="0" animBg="1"/>
      <p:bldP spid="11291" grpId="0" animBg="1"/>
      <p:bldP spid="11292" grpId="0" animBg="1"/>
      <p:bldP spid="11294" grpId="0" animBg="1"/>
      <p:bldP spid="11295" grpId="0" animBg="1"/>
      <p:bldP spid="11296" grpId="0"/>
      <p:bldP spid="11297" grpId="0"/>
      <p:bldP spid="1129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23850" y="476250"/>
            <a:ext cx="864076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n-US" b="1" u="sng"/>
              <a:t>Impuesto lineal sobre la renta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solidFill>
                  <a:srgbClr val="FF0000"/>
                </a:solidFill>
              </a:rPr>
              <a:t>T(</a:t>
            </a:r>
            <a:r>
              <a:rPr lang="el-GR" altLang="en-US">
                <a:solidFill>
                  <a:srgbClr val="FF0000"/>
                </a:solidFill>
                <a:cs typeface="Arial" charset="0"/>
              </a:rPr>
              <a:t>θ</a:t>
            </a:r>
            <a:r>
              <a:rPr lang="es-ES" altLang="en-US">
                <a:solidFill>
                  <a:srgbClr val="FF0000"/>
                </a:solidFill>
                <a:cs typeface="Arial" charset="0"/>
              </a:rPr>
              <a:t>) = T (w L + A) = t (w L + A )</a:t>
            </a:r>
            <a:r>
              <a:rPr lang="es-ES" altLang="en-US">
                <a:cs typeface="Arial" charset="0"/>
              </a:rPr>
              <a:t> ,   t= constante.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cs typeface="Arial" charset="0"/>
              </a:rPr>
              <a:t>Un impuesto proporcional sobre la renta es equivalente a un impuesto proporcional sobre los salarios (t w) más un impuesto de tanto alzado (t A).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>
                <a:cs typeface="Arial" charset="0"/>
              </a:rPr>
              <a:t>El efecto sobre la oferta de trabajo sigue siendo indeterminado porque el efecto </a:t>
            </a:r>
            <a:r>
              <a:rPr lang="es-ES" altLang="en-US">
                <a:solidFill>
                  <a:srgbClr val="FF0000"/>
                </a:solidFill>
                <a:cs typeface="Arial" charset="0"/>
              </a:rPr>
              <a:t>sustitución</a:t>
            </a:r>
            <a:r>
              <a:rPr lang="es-ES" altLang="en-US">
                <a:cs typeface="Arial" charset="0"/>
              </a:rPr>
              <a:t> puede ser suficientemente fuerte como para compensar el efecto </a:t>
            </a:r>
            <a:r>
              <a:rPr lang="es-ES" altLang="en-US">
                <a:solidFill>
                  <a:srgbClr val="FF0000"/>
                </a:solidFill>
                <a:cs typeface="Arial" charset="0"/>
              </a:rPr>
              <a:t>renta</a:t>
            </a:r>
            <a:r>
              <a:rPr lang="es-ES" altLang="en-US">
                <a:cs typeface="Arial" charset="0"/>
              </a:rPr>
              <a:t> adicional.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l-GR" altLang="en-US">
              <a:cs typeface="Arial" charset="0"/>
            </a:endParaRP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95288" y="4292600"/>
            <a:ext cx="8569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/>
              <a:t>También tenemos que un impuesto sobre proporcional sobre el salario da lugar a una reducción de la oferta de trabajo mayor que un impuesto proporcional sobre la renta de igual recaudación (comprobarlo vosotros)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uild="p"/>
      <p:bldP spid="1229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4"/>
          <p:cNvSpPr>
            <a:spLocks noChangeShapeType="1"/>
          </p:cNvSpPr>
          <p:nvPr/>
        </p:nvSpPr>
        <p:spPr bwMode="auto">
          <a:xfrm>
            <a:off x="1187450" y="620713"/>
            <a:ext cx="0" cy="518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4579" name="Line 5"/>
          <p:cNvSpPr>
            <a:spLocks noChangeShapeType="1"/>
          </p:cNvSpPr>
          <p:nvPr/>
        </p:nvSpPr>
        <p:spPr bwMode="auto">
          <a:xfrm>
            <a:off x="1187450" y="5805488"/>
            <a:ext cx="7200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395288" y="333375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8604250" y="6092825"/>
            <a:ext cx="36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</a:p>
        </p:txBody>
      </p:sp>
      <p:sp>
        <p:nvSpPr>
          <p:cNvPr id="24582" name="Line 8"/>
          <p:cNvSpPr>
            <a:spLocks noChangeShapeType="1"/>
          </p:cNvSpPr>
          <p:nvPr/>
        </p:nvSpPr>
        <p:spPr bwMode="auto">
          <a:xfrm flipV="1">
            <a:off x="7740650" y="765175"/>
            <a:ext cx="0" cy="5040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4583" name="Text Box 9"/>
          <p:cNvSpPr txBox="1">
            <a:spLocks noChangeArrowheads="1"/>
          </p:cNvSpPr>
          <p:nvPr/>
        </p:nvSpPr>
        <p:spPr bwMode="auto">
          <a:xfrm>
            <a:off x="7596188" y="5876925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1</a:t>
            </a:r>
          </a:p>
        </p:txBody>
      </p:sp>
      <p:sp>
        <p:nvSpPr>
          <p:cNvPr id="24584" name="Line 10"/>
          <p:cNvSpPr>
            <a:spLocks noChangeShapeType="1"/>
          </p:cNvSpPr>
          <p:nvPr/>
        </p:nvSpPr>
        <p:spPr bwMode="auto">
          <a:xfrm flipV="1">
            <a:off x="1187450" y="1557338"/>
            <a:ext cx="6553200" cy="25193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4585" name="Freeform 11"/>
          <p:cNvSpPr>
            <a:spLocks/>
          </p:cNvSpPr>
          <p:nvPr/>
        </p:nvSpPr>
        <p:spPr bwMode="auto">
          <a:xfrm>
            <a:off x="3276600" y="765175"/>
            <a:ext cx="4757738" cy="1970088"/>
          </a:xfrm>
          <a:custGeom>
            <a:avLst/>
            <a:gdLst>
              <a:gd name="T0" fmla="*/ 0 w 2997"/>
              <a:gd name="T1" fmla="*/ 2147483646 h 1241"/>
              <a:gd name="T2" fmla="*/ 2147483646 w 2997"/>
              <a:gd name="T3" fmla="*/ 2147483646 h 1241"/>
              <a:gd name="T4" fmla="*/ 2147483646 w 2997"/>
              <a:gd name="T5" fmla="*/ 2147483646 h 1241"/>
              <a:gd name="T6" fmla="*/ 2147483646 w 2997"/>
              <a:gd name="T7" fmla="*/ 0 h 1241"/>
              <a:gd name="T8" fmla="*/ 0 60000 65536"/>
              <a:gd name="T9" fmla="*/ 0 60000 65536"/>
              <a:gd name="T10" fmla="*/ 0 60000 65536"/>
              <a:gd name="T11" fmla="*/ 0 60000 65536"/>
              <a:gd name="T12" fmla="*/ 0 w 2997"/>
              <a:gd name="T13" fmla="*/ 0 h 1241"/>
              <a:gd name="T14" fmla="*/ 2997 w 2997"/>
              <a:gd name="T15" fmla="*/ 1241 h 12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97" h="1241">
                <a:moveTo>
                  <a:pt x="0" y="1241"/>
                </a:moveTo>
                <a:cubicBezTo>
                  <a:pt x="174" y="1222"/>
                  <a:pt x="690" y="1227"/>
                  <a:pt x="1046" y="1134"/>
                </a:cubicBezTo>
                <a:cubicBezTo>
                  <a:pt x="1402" y="1041"/>
                  <a:pt x="1810" y="869"/>
                  <a:pt x="2135" y="680"/>
                </a:cubicBezTo>
                <a:cubicBezTo>
                  <a:pt x="2460" y="491"/>
                  <a:pt x="2728" y="245"/>
                  <a:pt x="2997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4586" name="Text Box 12"/>
          <p:cNvSpPr txBox="1">
            <a:spLocks noChangeArrowheads="1"/>
          </p:cNvSpPr>
          <p:nvPr/>
        </p:nvSpPr>
        <p:spPr bwMode="auto">
          <a:xfrm>
            <a:off x="6948488" y="476250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U</a:t>
            </a:r>
            <a:r>
              <a:rPr lang="es-ES" altLang="en-US" sz="1000"/>
              <a:t>o</a:t>
            </a:r>
          </a:p>
        </p:txBody>
      </p:sp>
      <p:sp>
        <p:nvSpPr>
          <p:cNvPr id="24587" name="Text Box 13"/>
          <p:cNvSpPr txBox="1">
            <a:spLocks noChangeArrowheads="1"/>
          </p:cNvSpPr>
          <p:nvPr/>
        </p:nvSpPr>
        <p:spPr bwMode="auto">
          <a:xfrm>
            <a:off x="5148263" y="1989138"/>
            <a:ext cx="503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1000"/>
              <a:t>o</a:t>
            </a:r>
          </a:p>
        </p:txBody>
      </p:sp>
      <p:sp>
        <p:nvSpPr>
          <p:cNvPr id="24588" name="Line 14"/>
          <p:cNvSpPr>
            <a:spLocks noChangeShapeType="1"/>
          </p:cNvSpPr>
          <p:nvPr/>
        </p:nvSpPr>
        <p:spPr bwMode="auto">
          <a:xfrm>
            <a:off x="5508625" y="2420938"/>
            <a:ext cx="0" cy="345598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4589" name="Line 15"/>
          <p:cNvSpPr>
            <a:spLocks noChangeShapeType="1"/>
          </p:cNvSpPr>
          <p:nvPr/>
        </p:nvSpPr>
        <p:spPr bwMode="auto">
          <a:xfrm flipH="1">
            <a:off x="1187450" y="2420938"/>
            <a:ext cx="4321175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4590" name="Text Box 16"/>
          <p:cNvSpPr txBox="1">
            <a:spLocks noChangeArrowheads="1"/>
          </p:cNvSpPr>
          <p:nvPr/>
        </p:nvSpPr>
        <p:spPr bwMode="auto">
          <a:xfrm>
            <a:off x="5292725" y="5949950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o</a:t>
            </a:r>
          </a:p>
        </p:txBody>
      </p:sp>
      <p:sp>
        <p:nvSpPr>
          <p:cNvPr id="24591" name="Text Box 17"/>
          <p:cNvSpPr txBox="1">
            <a:spLocks noChangeArrowheads="1"/>
          </p:cNvSpPr>
          <p:nvPr/>
        </p:nvSpPr>
        <p:spPr bwMode="auto">
          <a:xfrm>
            <a:off x="539750" y="2133600"/>
            <a:ext cx="719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1000"/>
              <a:t>o</a:t>
            </a:r>
          </a:p>
        </p:txBody>
      </p:sp>
      <p:sp>
        <p:nvSpPr>
          <p:cNvPr id="24592" name="Text Box 18"/>
          <p:cNvSpPr txBox="1">
            <a:spLocks noChangeArrowheads="1"/>
          </p:cNvSpPr>
          <p:nvPr/>
        </p:nvSpPr>
        <p:spPr bwMode="auto">
          <a:xfrm>
            <a:off x="7812088" y="1125538"/>
            <a:ext cx="792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 sz="1000"/>
              <a:t>Pendiente w</a:t>
            </a:r>
          </a:p>
        </p:txBody>
      </p:sp>
      <p:sp>
        <p:nvSpPr>
          <p:cNvPr id="14358" name="Line 22"/>
          <p:cNvSpPr>
            <a:spLocks noChangeShapeType="1"/>
          </p:cNvSpPr>
          <p:nvPr/>
        </p:nvSpPr>
        <p:spPr bwMode="auto">
          <a:xfrm flipV="1">
            <a:off x="1187450" y="3429000"/>
            <a:ext cx="6553200" cy="1368425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8027988" y="3068638"/>
            <a:ext cx="792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 sz="1000"/>
              <a:t>Pendiente w(1-t)</a:t>
            </a:r>
          </a:p>
        </p:txBody>
      </p:sp>
      <p:sp>
        <p:nvSpPr>
          <p:cNvPr id="24595" name="Text Box 24"/>
          <p:cNvSpPr txBox="1">
            <a:spLocks noChangeArrowheads="1"/>
          </p:cNvSpPr>
          <p:nvPr/>
        </p:nvSpPr>
        <p:spPr bwMode="auto">
          <a:xfrm>
            <a:off x="611188" y="3860800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A</a:t>
            </a:r>
          </a:p>
        </p:txBody>
      </p:sp>
      <p:sp>
        <p:nvSpPr>
          <p:cNvPr id="14361" name="Text Box 25"/>
          <p:cNvSpPr txBox="1">
            <a:spLocks noChangeArrowheads="1"/>
          </p:cNvSpPr>
          <p:nvPr/>
        </p:nvSpPr>
        <p:spPr bwMode="auto">
          <a:xfrm>
            <a:off x="323850" y="4797425"/>
            <a:ext cx="936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A(1-t)</a:t>
            </a:r>
          </a:p>
        </p:txBody>
      </p:sp>
      <p:sp>
        <p:nvSpPr>
          <p:cNvPr id="14362" name="Freeform 26"/>
          <p:cNvSpPr>
            <a:spLocks/>
          </p:cNvSpPr>
          <p:nvPr/>
        </p:nvSpPr>
        <p:spPr bwMode="auto">
          <a:xfrm>
            <a:off x="1403350" y="3500438"/>
            <a:ext cx="3330575" cy="1127125"/>
          </a:xfrm>
          <a:custGeom>
            <a:avLst/>
            <a:gdLst>
              <a:gd name="T0" fmla="*/ 0 w 2098"/>
              <a:gd name="T1" fmla="*/ 2147483646 h 710"/>
              <a:gd name="T2" fmla="*/ 2147483646 w 2098"/>
              <a:gd name="T3" fmla="*/ 2147483646 h 710"/>
              <a:gd name="T4" fmla="*/ 2147483646 w 2098"/>
              <a:gd name="T5" fmla="*/ 2147483646 h 710"/>
              <a:gd name="T6" fmla="*/ 2147483646 w 2098"/>
              <a:gd name="T7" fmla="*/ 2147483646 h 710"/>
              <a:gd name="T8" fmla="*/ 2147483646 w 2098"/>
              <a:gd name="T9" fmla="*/ 0 h 7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98"/>
              <a:gd name="T16" fmla="*/ 0 h 710"/>
              <a:gd name="T17" fmla="*/ 2098 w 2098"/>
              <a:gd name="T18" fmla="*/ 710 h 7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98" h="710">
                <a:moveTo>
                  <a:pt x="0" y="710"/>
                </a:moveTo>
                <a:cubicBezTo>
                  <a:pt x="68" y="701"/>
                  <a:pt x="280" y="678"/>
                  <a:pt x="410" y="658"/>
                </a:cubicBezTo>
                <a:cubicBezTo>
                  <a:pt x="540" y="638"/>
                  <a:pt x="607" y="639"/>
                  <a:pt x="782" y="590"/>
                </a:cubicBezTo>
                <a:cubicBezTo>
                  <a:pt x="957" y="541"/>
                  <a:pt x="1244" y="461"/>
                  <a:pt x="1463" y="363"/>
                </a:cubicBezTo>
                <a:cubicBezTo>
                  <a:pt x="1682" y="265"/>
                  <a:pt x="1890" y="132"/>
                  <a:pt x="2098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4363" name="Line 27"/>
          <p:cNvSpPr>
            <a:spLocks noChangeShapeType="1"/>
          </p:cNvSpPr>
          <p:nvPr/>
        </p:nvSpPr>
        <p:spPr bwMode="auto">
          <a:xfrm>
            <a:off x="2484438" y="4508500"/>
            <a:ext cx="0" cy="1296988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4366" name="Line 30"/>
          <p:cNvSpPr>
            <a:spLocks noChangeShapeType="1"/>
          </p:cNvSpPr>
          <p:nvPr/>
        </p:nvSpPr>
        <p:spPr bwMode="auto">
          <a:xfrm flipH="1">
            <a:off x="1187450" y="4508500"/>
            <a:ext cx="1296988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4367" name="Text Box 31"/>
          <p:cNvSpPr txBox="1">
            <a:spLocks noChangeArrowheads="1"/>
          </p:cNvSpPr>
          <p:nvPr/>
        </p:nvSpPr>
        <p:spPr bwMode="auto">
          <a:xfrm>
            <a:off x="2411413" y="5949950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900"/>
              <a:t>1</a:t>
            </a:r>
          </a:p>
        </p:txBody>
      </p:sp>
      <p:sp>
        <p:nvSpPr>
          <p:cNvPr id="14368" name="Text Box 32"/>
          <p:cNvSpPr txBox="1">
            <a:spLocks noChangeArrowheads="1"/>
          </p:cNvSpPr>
          <p:nvPr/>
        </p:nvSpPr>
        <p:spPr bwMode="auto">
          <a:xfrm>
            <a:off x="539750" y="4292600"/>
            <a:ext cx="468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900"/>
              <a:t>1</a:t>
            </a:r>
          </a:p>
        </p:txBody>
      </p:sp>
      <p:sp>
        <p:nvSpPr>
          <p:cNvPr id="14369" name="Freeform 33"/>
          <p:cNvSpPr>
            <a:spLocks/>
          </p:cNvSpPr>
          <p:nvPr/>
        </p:nvSpPr>
        <p:spPr bwMode="auto">
          <a:xfrm>
            <a:off x="4932363" y="2997200"/>
            <a:ext cx="2663825" cy="863600"/>
          </a:xfrm>
          <a:custGeom>
            <a:avLst/>
            <a:gdLst>
              <a:gd name="T0" fmla="*/ 0 w 1678"/>
              <a:gd name="T1" fmla="*/ 2147483646 h 544"/>
              <a:gd name="T2" fmla="*/ 2147483646 w 1678"/>
              <a:gd name="T3" fmla="*/ 2147483646 h 544"/>
              <a:gd name="T4" fmla="*/ 2147483646 w 1678"/>
              <a:gd name="T5" fmla="*/ 2147483646 h 544"/>
              <a:gd name="T6" fmla="*/ 2147483646 w 1678"/>
              <a:gd name="T7" fmla="*/ 2147483646 h 544"/>
              <a:gd name="T8" fmla="*/ 2147483646 w 1678"/>
              <a:gd name="T9" fmla="*/ 0 h 5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78"/>
              <a:gd name="T16" fmla="*/ 0 h 544"/>
              <a:gd name="T17" fmla="*/ 1678 w 1678"/>
              <a:gd name="T18" fmla="*/ 544 h 5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78" h="544">
                <a:moveTo>
                  <a:pt x="0" y="544"/>
                </a:moveTo>
                <a:cubicBezTo>
                  <a:pt x="158" y="529"/>
                  <a:pt x="317" y="514"/>
                  <a:pt x="453" y="499"/>
                </a:cubicBezTo>
                <a:cubicBezTo>
                  <a:pt x="589" y="484"/>
                  <a:pt x="687" y="483"/>
                  <a:pt x="816" y="453"/>
                </a:cubicBezTo>
                <a:cubicBezTo>
                  <a:pt x="945" y="423"/>
                  <a:pt x="1082" y="392"/>
                  <a:pt x="1225" y="317"/>
                </a:cubicBezTo>
                <a:cubicBezTo>
                  <a:pt x="1368" y="242"/>
                  <a:pt x="1603" y="53"/>
                  <a:pt x="1678" y="0"/>
                </a:cubicBezTo>
              </a:path>
            </a:pathLst>
          </a:cu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4370" name="Line 34"/>
          <p:cNvSpPr>
            <a:spLocks noChangeShapeType="1"/>
          </p:cNvSpPr>
          <p:nvPr/>
        </p:nvSpPr>
        <p:spPr bwMode="auto">
          <a:xfrm>
            <a:off x="6300788" y="3716338"/>
            <a:ext cx="0" cy="208915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4371" name="Line 35"/>
          <p:cNvSpPr>
            <a:spLocks noChangeShapeType="1"/>
          </p:cNvSpPr>
          <p:nvPr/>
        </p:nvSpPr>
        <p:spPr bwMode="auto">
          <a:xfrm flipH="1">
            <a:off x="1187450" y="3716338"/>
            <a:ext cx="5113338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4372" name="Text Box 36"/>
          <p:cNvSpPr txBox="1">
            <a:spLocks noChangeArrowheads="1"/>
          </p:cNvSpPr>
          <p:nvPr/>
        </p:nvSpPr>
        <p:spPr bwMode="auto">
          <a:xfrm>
            <a:off x="6227763" y="5949950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900"/>
              <a:t>2</a:t>
            </a:r>
          </a:p>
        </p:txBody>
      </p:sp>
      <p:sp>
        <p:nvSpPr>
          <p:cNvPr id="14373" name="Text Box 37"/>
          <p:cNvSpPr txBox="1">
            <a:spLocks noChangeArrowheads="1"/>
          </p:cNvSpPr>
          <p:nvPr/>
        </p:nvSpPr>
        <p:spPr bwMode="auto">
          <a:xfrm>
            <a:off x="611188" y="3429000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90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8" grpId="0" animBg="1"/>
      <p:bldP spid="14359" grpId="0"/>
      <p:bldP spid="14361" grpId="0"/>
      <p:bldP spid="14362" grpId="0" animBg="1"/>
      <p:bldP spid="14363" grpId="0" animBg="1"/>
      <p:bldP spid="14366" grpId="0" animBg="1"/>
      <p:bldP spid="14367" grpId="0"/>
      <p:bldP spid="14368" grpId="0"/>
      <p:bldP spid="14369" grpId="0" animBg="1"/>
      <p:bldP spid="14370" grpId="0" animBg="1"/>
      <p:bldP spid="14371" grpId="0" animBg="1"/>
      <p:bldP spid="14372" grpId="0"/>
      <p:bldP spid="143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755650" y="549275"/>
            <a:ext cx="792003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n-US" b="1" u="sng" dirty="0"/>
              <a:t>Impuesto progresivo sobre los salarios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s-ES" altLang="en-US" dirty="0" smtClean="0"/>
          </a:p>
          <a:p>
            <a:pPr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es-ES" altLang="en-US" dirty="0" smtClean="0"/>
              <a:t>T(</a:t>
            </a:r>
            <a:r>
              <a:rPr lang="el-GR" altLang="en-US" dirty="0">
                <a:cs typeface="Arial" charset="0"/>
              </a:rPr>
              <a:t>θ</a:t>
            </a:r>
            <a:r>
              <a:rPr lang="es-ES" altLang="en-US" dirty="0">
                <a:cs typeface="Arial" charset="0"/>
              </a:rPr>
              <a:t>) = T( w L) = t(w L) w L, donde t() es la función de impuestos y,</a:t>
            </a:r>
          </a:p>
          <a:p>
            <a:pPr algn="ctr" eaLnBrk="1" hangingPunct="1">
              <a:spcBef>
                <a:spcPct val="50000"/>
              </a:spcBef>
              <a:buFontTx/>
              <a:buChar char="•"/>
            </a:pPr>
            <a:endParaRPr lang="es-ES" altLang="en-US" dirty="0" smtClean="0">
              <a:cs typeface="Arial" charset="0"/>
            </a:endParaRPr>
          </a:p>
          <a:p>
            <a:pPr algn="ctr"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 smtClean="0">
                <a:cs typeface="Arial" charset="0"/>
              </a:rPr>
              <a:t>t(x</a:t>
            </a:r>
            <a:r>
              <a:rPr lang="es-ES" altLang="en-US" dirty="0">
                <a:cs typeface="Arial" charset="0"/>
              </a:rPr>
              <a:t>)/x es creciente.</a:t>
            </a:r>
          </a:p>
          <a:p>
            <a:pPr eaLnBrk="1" hangingPunct="1">
              <a:spcBef>
                <a:spcPct val="50000"/>
              </a:spcBef>
            </a:pPr>
            <a:endParaRPr lang="es-ES" altLang="en-US" dirty="0" smtClean="0">
              <a:cs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s-ES" altLang="en-US" dirty="0">
              <a:cs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s-ES" altLang="en-US" dirty="0" smtClean="0">
              <a:cs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 dirty="0" smtClean="0">
                <a:cs typeface="Arial" charset="0"/>
              </a:rPr>
              <a:t>Consideraremos </a:t>
            </a:r>
            <a:r>
              <a:rPr lang="es-ES" altLang="en-US" dirty="0">
                <a:cs typeface="Arial" charset="0"/>
              </a:rPr>
              <a:t>varios niveles de salario</a:t>
            </a:r>
            <a:endParaRPr lang="el-GR" alt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4"/>
          <p:cNvSpPr>
            <a:spLocks noChangeShapeType="1"/>
          </p:cNvSpPr>
          <p:nvPr/>
        </p:nvSpPr>
        <p:spPr bwMode="auto">
          <a:xfrm>
            <a:off x="1187450" y="620713"/>
            <a:ext cx="0" cy="518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8675" name="Line 5"/>
          <p:cNvSpPr>
            <a:spLocks noChangeShapeType="1"/>
          </p:cNvSpPr>
          <p:nvPr/>
        </p:nvSpPr>
        <p:spPr bwMode="auto">
          <a:xfrm>
            <a:off x="1187450" y="5805488"/>
            <a:ext cx="7200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395288" y="333375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</a:p>
        </p:txBody>
      </p:sp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8604250" y="6092825"/>
            <a:ext cx="36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</a:p>
        </p:txBody>
      </p:sp>
      <p:sp>
        <p:nvSpPr>
          <p:cNvPr id="28678" name="Line 8"/>
          <p:cNvSpPr>
            <a:spLocks noChangeShapeType="1"/>
          </p:cNvSpPr>
          <p:nvPr/>
        </p:nvSpPr>
        <p:spPr bwMode="auto">
          <a:xfrm flipV="1">
            <a:off x="7740650" y="765175"/>
            <a:ext cx="0" cy="5040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8679" name="Text Box 9"/>
          <p:cNvSpPr txBox="1">
            <a:spLocks noChangeArrowheads="1"/>
          </p:cNvSpPr>
          <p:nvPr/>
        </p:nvSpPr>
        <p:spPr bwMode="auto">
          <a:xfrm>
            <a:off x="7596188" y="5876925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1</a:t>
            </a:r>
          </a:p>
        </p:txBody>
      </p:sp>
      <p:sp>
        <p:nvSpPr>
          <p:cNvPr id="28680" name="Line 10"/>
          <p:cNvSpPr>
            <a:spLocks noChangeShapeType="1"/>
          </p:cNvSpPr>
          <p:nvPr/>
        </p:nvSpPr>
        <p:spPr bwMode="auto">
          <a:xfrm flipV="1">
            <a:off x="1187450" y="1557338"/>
            <a:ext cx="6553200" cy="19431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8681" name="Freeform 11"/>
          <p:cNvSpPr>
            <a:spLocks/>
          </p:cNvSpPr>
          <p:nvPr/>
        </p:nvSpPr>
        <p:spPr bwMode="auto">
          <a:xfrm>
            <a:off x="2843213" y="692150"/>
            <a:ext cx="4757737" cy="1970088"/>
          </a:xfrm>
          <a:custGeom>
            <a:avLst/>
            <a:gdLst>
              <a:gd name="T0" fmla="*/ 0 w 2997"/>
              <a:gd name="T1" fmla="*/ 2147483646 h 1241"/>
              <a:gd name="T2" fmla="*/ 2147483646 w 2997"/>
              <a:gd name="T3" fmla="*/ 2147483646 h 1241"/>
              <a:gd name="T4" fmla="*/ 2147483646 w 2997"/>
              <a:gd name="T5" fmla="*/ 2147483646 h 1241"/>
              <a:gd name="T6" fmla="*/ 2147483646 w 2997"/>
              <a:gd name="T7" fmla="*/ 0 h 1241"/>
              <a:gd name="T8" fmla="*/ 0 60000 65536"/>
              <a:gd name="T9" fmla="*/ 0 60000 65536"/>
              <a:gd name="T10" fmla="*/ 0 60000 65536"/>
              <a:gd name="T11" fmla="*/ 0 60000 65536"/>
              <a:gd name="T12" fmla="*/ 0 w 2997"/>
              <a:gd name="T13" fmla="*/ 0 h 1241"/>
              <a:gd name="T14" fmla="*/ 2997 w 2997"/>
              <a:gd name="T15" fmla="*/ 1241 h 12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97" h="1241">
                <a:moveTo>
                  <a:pt x="0" y="1241"/>
                </a:moveTo>
                <a:cubicBezTo>
                  <a:pt x="174" y="1222"/>
                  <a:pt x="690" y="1227"/>
                  <a:pt x="1046" y="1134"/>
                </a:cubicBezTo>
                <a:cubicBezTo>
                  <a:pt x="1402" y="1041"/>
                  <a:pt x="1810" y="869"/>
                  <a:pt x="2135" y="680"/>
                </a:cubicBezTo>
                <a:cubicBezTo>
                  <a:pt x="2460" y="491"/>
                  <a:pt x="2728" y="245"/>
                  <a:pt x="2997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8682" name="Text Box 12"/>
          <p:cNvSpPr txBox="1">
            <a:spLocks noChangeArrowheads="1"/>
          </p:cNvSpPr>
          <p:nvPr/>
        </p:nvSpPr>
        <p:spPr bwMode="auto">
          <a:xfrm>
            <a:off x="6588125" y="333375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U</a:t>
            </a:r>
            <a:r>
              <a:rPr lang="es-ES" altLang="en-US" sz="1000"/>
              <a:t>o</a:t>
            </a:r>
          </a:p>
        </p:txBody>
      </p:sp>
      <p:sp>
        <p:nvSpPr>
          <p:cNvPr id="28683" name="Text Box 13"/>
          <p:cNvSpPr txBox="1">
            <a:spLocks noChangeArrowheads="1"/>
          </p:cNvSpPr>
          <p:nvPr/>
        </p:nvSpPr>
        <p:spPr bwMode="auto">
          <a:xfrm>
            <a:off x="4427538" y="1916113"/>
            <a:ext cx="503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1000"/>
              <a:t>o</a:t>
            </a:r>
          </a:p>
        </p:txBody>
      </p:sp>
      <p:sp>
        <p:nvSpPr>
          <p:cNvPr id="28684" name="Line 14"/>
          <p:cNvSpPr>
            <a:spLocks noChangeShapeType="1"/>
          </p:cNvSpPr>
          <p:nvPr/>
        </p:nvSpPr>
        <p:spPr bwMode="auto">
          <a:xfrm>
            <a:off x="4859338" y="2420938"/>
            <a:ext cx="0" cy="338455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8685" name="Line 15"/>
          <p:cNvSpPr>
            <a:spLocks noChangeShapeType="1"/>
          </p:cNvSpPr>
          <p:nvPr/>
        </p:nvSpPr>
        <p:spPr bwMode="auto">
          <a:xfrm flipH="1">
            <a:off x="1116013" y="2420938"/>
            <a:ext cx="3743325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8686" name="Text Box 16"/>
          <p:cNvSpPr txBox="1">
            <a:spLocks noChangeArrowheads="1"/>
          </p:cNvSpPr>
          <p:nvPr/>
        </p:nvSpPr>
        <p:spPr bwMode="auto">
          <a:xfrm>
            <a:off x="4643438" y="5876925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o</a:t>
            </a:r>
          </a:p>
        </p:txBody>
      </p:sp>
      <p:sp>
        <p:nvSpPr>
          <p:cNvPr id="28687" name="Text Box 17"/>
          <p:cNvSpPr txBox="1">
            <a:spLocks noChangeArrowheads="1"/>
          </p:cNvSpPr>
          <p:nvPr/>
        </p:nvSpPr>
        <p:spPr bwMode="auto">
          <a:xfrm>
            <a:off x="468313" y="2133600"/>
            <a:ext cx="719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1000"/>
              <a:t>o</a:t>
            </a:r>
          </a:p>
        </p:txBody>
      </p:sp>
      <p:sp>
        <p:nvSpPr>
          <p:cNvPr id="17427" name="Freeform 19"/>
          <p:cNvSpPr>
            <a:spLocks/>
          </p:cNvSpPr>
          <p:nvPr/>
        </p:nvSpPr>
        <p:spPr bwMode="auto">
          <a:xfrm>
            <a:off x="2484438" y="2276475"/>
            <a:ext cx="3455987" cy="795338"/>
          </a:xfrm>
          <a:custGeom>
            <a:avLst/>
            <a:gdLst>
              <a:gd name="T0" fmla="*/ 0 w 2999"/>
              <a:gd name="T1" fmla="*/ 2147483646 h 1226"/>
              <a:gd name="T2" fmla="*/ 2147483646 w 2999"/>
              <a:gd name="T3" fmla="*/ 2147483646 h 1226"/>
              <a:gd name="T4" fmla="*/ 2147483646 w 2999"/>
              <a:gd name="T5" fmla="*/ 2147483646 h 1226"/>
              <a:gd name="T6" fmla="*/ 2147483646 w 2999"/>
              <a:gd name="T7" fmla="*/ 2147483646 h 1226"/>
              <a:gd name="T8" fmla="*/ 2147483646 w 2999"/>
              <a:gd name="T9" fmla="*/ 0 h 1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99"/>
              <a:gd name="T16" fmla="*/ 0 h 1226"/>
              <a:gd name="T17" fmla="*/ 2999 w 2999"/>
              <a:gd name="T18" fmla="*/ 1226 h 12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99" h="1226">
                <a:moveTo>
                  <a:pt x="0" y="1226"/>
                </a:moveTo>
                <a:cubicBezTo>
                  <a:pt x="121" y="1220"/>
                  <a:pt x="485" y="1222"/>
                  <a:pt x="724" y="1191"/>
                </a:cubicBezTo>
                <a:cubicBezTo>
                  <a:pt x="963" y="1160"/>
                  <a:pt x="1173" y="1135"/>
                  <a:pt x="1431" y="1042"/>
                </a:cubicBezTo>
                <a:cubicBezTo>
                  <a:pt x="1689" y="949"/>
                  <a:pt x="2012" y="809"/>
                  <a:pt x="2273" y="635"/>
                </a:cubicBezTo>
                <a:cubicBezTo>
                  <a:pt x="2534" y="461"/>
                  <a:pt x="2776" y="227"/>
                  <a:pt x="2999" y="0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8689" name="Text Box 20"/>
          <p:cNvSpPr txBox="1">
            <a:spLocks noChangeArrowheads="1"/>
          </p:cNvSpPr>
          <p:nvPr/>
        </p:nvSpPr>
        <p:spPr bwMode="auto">
          <a:xfrm>
            <a:off x="7092950" y="1700213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U</a:t>
            </a:r>
            <a:r>
              <a:rPr lang="es-ES" altLang="en-US" sz="900"/>
              <a:t>1</a:t>
            </a:r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>
            <a:off x="3995738" y="2997200"/>
            <a:ext cx="0" cy="2808288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 flipH="1">
            <a:off x="1187450" y="2997200"/>
            <a:ext cx="273685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3708400" y="5876925"/>
            <a:ext cx="57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1</a:t>
            </a: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611188" y="2781300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1000"/>
              <a:t>1</a:t>
            </a:r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3851275" y="2636838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900"/>
              <a:t>1</a:t>
            </a:r>
          </a:p>
        </p:txBody>
      </p:sp>
      <p:sp>
        <p:nvSpPr>
          <p:cNvPr id="28695" name="Text Box 26"/>
          <p:cNvSpPr txBox="1">
            <a:spLocks noChangeArrowheads="1"/>
          </p:cNvSpPr>
          <p:nvPr/>
        </p:nvSpPr>
        <p:spPr bwMode="auto">
          <a:xfrm>
            <a:off x="684213" y="3573463"/>
            <a:ext cx="358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A</a:t>
            </a:r>
          </a:p>
        </p:txBody>
      </p:sp>
      <p:sp>
        <p:nvSpPr>
          <p:cNvPr id="17435" name="Line 27"/>
          <p:cNvSpPr>
            <a:spLocks noChangeShapeType="1"/>
          </p:cNvSpPr>
          <p:nvPr/>
        </p:nvSpPr>
        <p:spPr bwMode="auto">
          <a:xfrm flipV="1">
            <a:off x="1187450" y="2997200"/>
            <a:ext cx="2808288" cy="503238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7436" name="Freeform 28"/>
          <p:cNvSpPr>
            <a:spLocks/>
          </p:cNvSpPr>
          <p:nvPr/>
        </p:nvSpPr>
        <p:spPr bwMode="auto">
          <a:xfrm>
            <a:off x="3995738" y="2770188"/>
            <a:ext cx="1768475" cy="227012"/>
          </a:xfrm>
          <a:custGeom>
            <a:avLst/>
            <a:gdLst>
              <a:gd name="T0" fmla="*/ 0 w 1114"/>
              <a:gd name="T1" fmla="*/ 2147483646 h 143"/>
              <a:gd name="T2" fmla="*/ 2147483646 w 1114"/>
              <a:gd name="T3" fmla="*/ 0 h 143"/>
              <a:gd name="T4" fmla="*/ 0 60000 65536"/>
              <a:gd name="T5" fmla="*/ 0 60000 65536"/>
              <a:gd name="T6" fmla="*/ 0 w 1114"/>
              <a:gd name="T7" fmla="*/ 0 h 143"/>
              <a:gd name="T8" fmla="*/ 1114 w 1114"/>
              <a:gd name="T9" fmla="*/ 143 h 14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14" h="143">
                <a:moveTo>
                  <a:pt x="0" y="143"/>
                </a:moveTo>
                <a:lnTo>
                  <a:pt x="1114" y="0"/>
                </a:lnTo>
              </a:path>
            </a:pathLst>
          </a:custGeom>
          <a:noFill/>
          <a:ln w="57150">
            <a:solidFill>
              <a:srgbClr val="FF7C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 flipV="1">
            <a:off x="5724525" y="2636838"/>
            <a:ext cx="2016125" cy="144462"/>
          </a:xfrm>
          <a:prstGeom prst="line">
            <a:avLst/>
          </a:prstGeom>
          <a:noFill/>
          <a:ln w="57150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7438" name="Freeform 30"/>
          <p:cNvSpPr>
            <a:spLocks/>
          </p:cNvSpPr>
          <p:nvPr/>
        </p:nvSpPr>
        <p:spPr bwMode="auto">
          <a:xfrm>
            <a:off x="4806950" y="2133600"/>
            <a:ext cx="2141538" cy="612775"/>
          </a:xfrm>
          <a:custGeom>
            <a:avLst/>
            <a:gdLst>
              <a:gd name="T0" fmla="*/ 0 w 1349"/>
              <a:gd name="T1" fmla="*/ 2147483646 h 386"/>
              <a:gd name="T2" fmla="*/ 2147483646 w 1349"/>
              <a:gd name="T3" fmla="*/ 2147483646 h 386"/>
              <a:gd name="T4" fmla="*/ 2147483646 w 1349"/>
              <a:gd name="T5" fmla="*/ 2147483646 h 386"/>
              <a:gd name="T6" fmla="*/ 2147483646 w 1349"/>
              <a:gd name="T7" fmla="*/ 2147483646 h 386"/>
              <a:gd name="T8" fmla="*/ 2147483646 w 1349"/>
              <a:gd name="T9" fmla="*/ 0 h 3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49"/>
              <a:gd name="T16" fmla="*/ 0 h 386"/>
              <a:gd name="T17" fmla="*/ 1349 w 1349"/>
              <a:gd name="T18" fmla="*/ 386 h 3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49" h="386">
                <a:moveTo>
                  <a:pt x="0" y="384"/>
                </a:moveTo>
                <a:cubicBezTo>
                  <a:pt x="93" y="383"/>
                  <a:pt x="417" y="386"/>
                  <a:pt x="559" y="375"/>
                </a:cubicBezTo>
                <a:cubicBezTo>
                  <a:pt x="701" y="364"/>
                  <a:pt x="749" y="357"/>
                  <a:pt x="850" y="317"/>
                </a:cubicBezTo>
                <a:cubicBezTo>
                  <a:pt x="951" y="277"/>
                  <a:pt x="1084" y="189"/>
                  <a:pt x="1167" y="136"/>
                </a:cubicBezTo>
                <a:cubicBezTo>
                  <a:pt x="1250" y="83"/>
                  <a:pt x="1299" y="41"/>
                  <a:pt x="1349" y="0"/>
                </a:cubicBezTo>
              </a:path>
            </a:pathLst>
          </a:cu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7439" name="Line 31"/>
          <p:cNvSpPr>
            <a:spLocks noChangeShapeType="1"/>
          </p:cNvSpPr>
          <p:nvPr/>
        </p:nvSpPr>
        <p:spPr bwMode="auto">
          <a:xfrm>
            <a:off x="5795963" y="2781300"/>
            <a:ext cx="0" cy="3024188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7440" name="Text Box 32"/>
          <p:cNvSpPr txBox="1">
            <a:spLocks noChangeArrowheads="1"/>
          </p:cNvSpPr>
          <p:nvPr/>
        </p:nvSpPr>
        <p:spPr bwMode="auto">
          <a:xfrm>
            <a:off x="5580063" y="5876925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900"/>
              <a:t>2</a:t>
            </a:r>
          </a:p>
        </p:txBody>
      </p:sp>
      <p:sp>
        <p:nvSpPr>
          <p:cNvPr id="17441" name="Text Box 33"/>
          <p:cNvSpPr txBox="1">
            <a:spLocks noChangeArrowheads="1"/>
          </p:cNvSpPr>
          <p:nvPr/>
        </p:nvSpPr>
        <p:spPr bwMode="auto">
          <a:xfrm>
            <a:off x="5795963" y="2276475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90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7" grpId="0" animBg="1"/>
      <p:bldP spid="17429" grpId="0" animBg="1"/>
      <p:bldP spid="17430" grpId="0" animBg="1"/>
      <p:bldP spid="17431" grpId="0"/>
      <p:bldP spid="17432" grpId="0"/>
      <p:bldP spid="17433" grpId="0"/>
      <p:bldP spid="17435" grpId="0" animBg="1"/>
      <p:bldP spid="17436" grpId="0" animBg="1"/>
      <p:bldP spid="17437" grpId="0" animBg="1"/>
      <p:bldP spid="17438" grpId="0" animBg="1"/>
      <p:bldP spid="17439" grpId="0" animBg="1"/>
      <p:bldP spid="17440" grpId="0"/>
      <p:bldP spid="174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CuadroTexto"/>
          <p:cNvSpPr txBox="1">
            <a:spLocks noChangeArrowheads="1"/>
          </p:cNvSpPr>
          <p:nvPr/>
        </p:nvSpPr>
        <p:spPr bwMode="auto">
          <a:xfrm>
            <a:off x="539552" y="1340768"/>
            <a:ext cx="77866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s-ES" altLang="en-US" dirty="0"/>
              <a:t>Otra manera de analizarlo es utilizando la Fig. 6.5 del libro. Vemos para cada nivel de renta como varía la combinación del efecto renta y el efecto sustitución al pasar de un impuesto proporcional a uno progresivo.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 de flecha"/>
          <p:cNvCxnSpPr/>
          <p:nvPr/>
        </p:nvCxnSpPr>
        <p:spPr>
          <a:xfrm flipV="1">
            <a:off x="1071563" y="5572125"/>
            <a:ext cx="6429375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rot="5400000" flipH="1" flipV="1">
            <a:off x="-1358900" y="3286125"/>
            <a:ext cx="48593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flipV="1">
            <a:off x="1071563" y="714375"/>
            <a:ext cx="6000750" cy="49291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15 Forma libre"/>
          <p:cNvSpPr/>
          <p:nvPr/>
        </p:nvSpPr>
        <p:spPr>
          <a:xfrm>
            <a:off x="1055688" y="2387600"/>
            <a:ext cx="6313487" cy="3249613"/>
          </a:xfrm>
          <a:custGeom>
            <a:avLst/>
            <a:gdLst>
              <a:gd name="connsiteX0" fmla="*/ 0 w 6312023"/>
              <a:gd name="connsiteY0" fmla="*/ 3249227 h 3249227"/>
              <a:gd name="connsiteX1" fmla="*/ 896644 w 6312023"/>
              <a:gd name="connsiteY1" fmla="*/ 1624614 h 3249227"/>
              <a:gd name="connsiteX2" fmla="*/ 2459114 w 6312023"/>
              <a:gd name="connsiteY2" fmla="*/ 639192 h 3249227"/>
              <a:gd name="connsiteX3" fmla="*/ 6312023 w 6312023"/>
              <a:gd name="connsiteY3" fmla="*/ 0 h 3249227"/>
              <a:gd name="connsiteX4" fmla="*/ 6312023 w 6312023"/>
              <a:gd name="connsiteY4" fmla="*/ 0 h 3249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2023" h="3249227">
                <a:moveTo>
                  <a:pt x="0" y="3249227"/>
                </a:moveTo>
                <a:cubicBezTo>
                  <a:pt x="243396" y="2654423"/>
                  <a:pt x="486792" y="2059620"/>
                  <a:pt x="896644" y="1624614"/>
                </a:cubicBezTo>
                <a:cubicBezTo>
                  <a:pt x="1306496" y="1189608"/>
                  <a:pt x="1556551" y="909961"/>
                  <a:pt x="2459114" y="639192"/>
                </a:cubicBezTo>
                <a:cubicBezTo>
                  <a:pt x="3361677" y="368423"/>
                  <a:pt x="6312023" y="0"/>
                  <a:pt x="6312023" y="0"/>
                </a:cubicBezTo>
                <a:lnTo>
                  <a:pt x="6312023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32774" name="18 CuadroTexto"/>
          <p:cNvSpPr txBox="1">
            <a:spLocks noChangeArrowheads="1"/>
          </p:cNvSpPr>
          <p:nvPr/>
        </p:nvSpPr>
        <p:spPr bwMode="auto">
          <a:xfrm>
            <a:off x="7643813" y="5715000"/>
            <a:ext cx="571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/>
              <a:t>wL</a:t>
            </a:r>
          </a:p>
        </p:txBody>
      </p:sp>
      <p:sp>
        <p:nvSpPr>
          <p:cNvPr id="32775" name="19 CuadroTexto"/>
          <p:cNvSpPr txBox="1">
            <a:spLocks noChangeArrowheads="1"/>
          </p:cNvSpPr>
          <p:nvPr/>
        </p:nvSpPr>
        <p:spPr bwMode="auto">
          <a:xfrm>
            <a:off x="285750" y="642938"/>
            <a:ext cx="500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/>
              <a:t>C</a:t>
            </a:r>
          </a:p>
        </p:txBody>
      </p:sp>
      <p:sp>
        <p:nvSpPr>
          <p:cNvPr id="32776" name="21 CuadroTexto"/>
          <p:cNvSpPr txBox="1">
            <a:spLocks noChangeArrowheads="1"/>
          </p:cNvSpPr>
          <p:nvPr/>
        </p:nvSpPr>
        <p:spPr bwMode="auto">
          <a:xfrm>
            <a:off x="7143750" y="428625"/>
            <a:ext cx="1285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 sz="1400"/>
              <a:t>Impuesto proporcional</a:t>
            </a:r>
          </a:p>
        </p:txBody>
      </p:sp>
      <p:sp>
        <p:nvSpPr>
          <p:cNvPr id="32777" name="22 CuadroTexto"/>
          <p:cNvSpPr txBox="1">
            <a:spLocks noChangeArrowheads="1"/>
          </p:cNvSpPr>
          <p:nvPr/>
        </p:nvSpPr>
        <p:spPr bwMode="auto">
          <a:xfrm>
            <a:off x="7429500" y="2000250"/>
            <a:ext cx="1214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 sz="1400"/>
              <a:t>Impuesto progresivo</a:t>
            </a:r>
          </a:p>
        </p:txBody>
      </p:sp>
      <p:cxnSp>
        <p:nvCxnSpPr>
          <p:cNvPr id="25" name="24 Conector recto"/>
          <p:cNvCxnSpPr/>
          <p:nvPr/>
        </p:nvCxnSpPr>
        <p:spPr>
          <a:xfrm rot="5400000">
            <a:off x="284956" y="3501232"/>
            <a:ext cx="4144963" cy="0"/>
          </a:xfrm>
          <a:prstGeom prst="line">
            <a:avLst/>
          </a:prstGeom>
          <a:ln w="63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rot="5400000">
            <a:off x="2391569" y="3536156"/>
            <a:ext cx="4216400" cy="1588"/>
          </a:xfrm>
          <a:prstGeom prst="line">
            <a:avLst/>
          </a:prstGeom>
          <a:ln w="63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rot="5400000">
            <a:off x="3857625" y="3429000"/>
            <a:ext cx="4287838" cy="1588"/>
          </a:xfrm>
          <a:prstGeom prst="line">
            <a:avLst/>
          </a:prstGeom>
          <a:ln w="63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 flipV="1">
            <a:off x="1928813" y="3071813"/>
            <a:ext cx="1000125" cy="857250"/>
          </a:xfrm>
          <a:prstGeom prst="line">
            <a:avLst/>
          </a:prstGeom>
          <a:ln w="31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 rot="5400000">
            <a:off x="-606425" y="3535363"/>
            <a:ext cx="4214813" cy="1587"/>
          </a:xfrm>
          <a:prstGeom prst="line">
            <a:avLst/>
          </a:prstGeom>
          <a:ln w="63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83" name="38 CuadroTexto"/>
          <p:cNvSpPr txBox="1">
            <a:spLocks noChangeArrowheads="1"/>
          </p:cNvSpPr>
          <p:nvPr/>
        </p:nvSpPr>
        <p:spPr bwMode="auto">
          <a:xfrm>
            <a:off x="2143125" y="5715000"/>
            <a:ext cx="642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 sz="1200"/>
              <a:t>W</a:t>
            </a:r>
            <a:r>
              <a:rPr lang="es-ES" altLang="en-US" sz="800"/>
              <a:t>2</a:t>
            </a:r>
            <a:r>
              <a:rPr lang="es-ES" altLang="en-US" sz="1200"/>
              <a:t> L</a:t>
            </a:r>
            <a:r>
              <a:rPr lang="es-ES" altLang="en-US" sz="800"/>
              <a:t>2</a:t>
            </a:r>
          </a:p>
        </p:txBody>
      </p:sp>
      <p:sp>
        <p:nvSpPr>
          <p:cNvPr id="32784" name="39 CuadroTexto"/>
          <p:cNvSpPr txBox="1">
            <a:spLocks noChangeArrowheads="1"/>
          </p:cNvSpPr>
          <p:nvPr/>
        </p:nvSpPr>
        <p:spPr bwMode="auto">
          <a:xfrm>
            <a:off x="1214438" y="5715000"/>
            <a:ext cx="642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 sz="1200"/>
              <a:t>W</a:t>
            </a:r>
            <a:r>
              <a:rPr lang="es-ES" altLang="en-US" sz="800"/>
              <a:t>1</a:t>
            </a:r>
            <a:r>
              <a:rPr lang="es-ES" altLang="en-US" sz="1200"/>
              <a:t> L</a:t>
            </a:r>
            <a:r>
              <a:rPr lang="es-ES" altLang="en-US" sz="800"/>
              <a:t>1</a:t>
            </a:r>
          </a:p>
        </p:txBody>
      </p:sp>
      <p:sp>
        <p:nvSpPr>
          <p:cNvPr id="32785" name="40 CuadroTexto"/>
          <p:cNvSpPr txBox="1">
            <a:spLocks noChangeArrowheads="1"/>
          </p:cNvSpPr>
          <p:nvPr/>
        </p:nvSpPr>
        <p:spPr bwMode="auto">
          <a:xfrm>
            <a:off x="4214813" y="5715000"/>
            <a:ext cx="642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 sz="1200"/>
              <a:t>W</a:t>
            </a:r>
            <a:r>
              <a:rPr lang="es-ES" altLang="en-US" sz="800"/>
              <a:t>3</a:t>
            </a:r>
            <a:r>
              <a:rPr lang="es-ES" altLang="en-US" sz="1200"/>
              <a:t> L</a:t>
            </a:r>
            <a:r>
              <a:rPr lang="es-ES" altLang="en-US" sz="800"/>
              <a:t>3</a:t>
            </a:r>
          </a:p>
        </p:txBody>
      </p:sp>
      <p:sp>
        <p:nvSpPr>
          <p:cNvPr id="32786" name="41 CuadroTexto"/>
          <p:cNvSpPr txBox="1">
            <a:spLocks noChangeArrowheads="1"/>
          </p:cNvSpPr>
          <p:nvPr/>
        </p:nvSpPr>
        <p:spPr bwMode="auto">
          <a:xfrm>
            <a:off x="5786438" y="5715000"/>
            <a:ext cx="642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 sz="1200"/>
              <a:t>W</a:t>
            </a:r>
            <a:r>
              <a:rPr lang="es-ES" altLang="en-US" sz="800"/>
              <a:t>4</a:t>
            </a:r>
            <a:r>
              <a:rPr lang="es-ES" altLang="en-US" sz="1200"/>
              <a:t> L</a:t>
            </a:r>
            <a:r>
              <a:rPr lang="es-ES" altLang="en-US" sz="800"/>
              <a:t>4</a:t>
            </a:r>
          </a:p>
        </p:txBody>
      </p:sp>
      <p:sp>
        <p:nvSpPr>
          <p:cNvPr id="32787" name="42 CuadroTexto"/>
          <p:cNvSpPr txBox="1">
            <a:spLocks noChangeArrowheads="1"/>
          </p:cNvSpPr>
          <p:nvPr/>
        </p:nvSpPr>
        <p:spPr bwMode="auto">
          <a:xfrm>
            <a:off x="4143375" y="2428875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/>
              <a:t>E</a:t>
            </a:r>
          </a:p>
        </p:txBody>
      </p:sp>
      <p:sp>
        <p:nvSpPr>
          <p:cNvPr id="32788" name="43 CuadroTexto"/>
          <p:cNvSpPr txBox="1">
            <a:spLocks noChangeArrowheads="1"/>
          </p:cNvSpPr>
          <p:nvPr/>
        </p:nvSpPr>
        <p:spPr bwMode="auto">
          <a:xfrm>
            <a:off x="6000750" y="107156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/>
              <a:t>D</a:t>
            </a:r>
          </a:p>
        </p:txBody>
      </p:sp>
      <p:sp>
        <p:nvSpPr>
          <p:cNvPr id="32789" name="44 CuadroTexto"/>
          <p:cNvSpPr txBox="1">
            <a:spLocks noChangeArrowheads="1"/>
          </p:cNvSpPr>
          <p:nvPr/>
        </p:nvSpPr>
        <p:spPr bwMode="auto">
          <a:xfrm>
            <a:off x="5929313" y="2500313"/>
            <a:ext cx="428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/>
              <a:t>C</a:t>
            </a:r>
          </a:p>
        </p:txBody>
      </p:sp>
      <p:sp>
        <p:nvSpPr>
          <p:cNvPr id="32790" name="45 CuadroTexto"/>
          <p:cNvSpPr txBox="1">
            <a:spLocks noChangeArrowheads="1"/>
          </p:cNvSpPr>
          <p:nvPr/>
        </p:nvSpPr>
        <p:spPr bwMode="auto">
          <a:xfrm>
            <a:off x="1500188" y="5214938"/>
            <a:ext cx="500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/>
              <a:t>A</a:t>
            </a:r>
          </a:p>
        </p:txBody>
      </p:sp>
      <p:sp>
        <p:nvSpPr>
          <p:cNvPr id="32791" name="46 CuadroTexto"/>
          <p:cNvSpPr txBox="1">
            <a:spLocks noChangeArrowheads="1"/>
          </p:cNvSpPr>
          <p:nvPr/>
        </p:nvSpPr>
        <p:spPr bwMode="auto">
          <a:xfrm>
            <a:off x="1143000" y="4286250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/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CuadroTexto"/>
          <p:cNvSpPr txBox="1">
            <a:spLocks noChangeArrowheads="1"/>
          </p:cNvSpPr>
          <p:nvPr/>
        </p:nvSpPr>
        <p:spPr bwMode="auto">
          <a:xfrm>
            <a:off x="539552" y="2276872"/>
            <a:ext cx="80724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n-US" dirty="0"/>
              <a:t>¿Cómo cambiaría la restricción presupuestaría con un mínimo exento?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4"/>
          <p:cNvSpPr>
            <a:spLocks noChangeShapeType="1"/>
          </p:cNvSpPr>
          <p:nvPr/>
        </p:nvSpPr>
        <p:spPr bwMode="auto">
          <a:xfrm>
            <a:off x="1187450" y="620713"/>
            <a:ext cx="0" cy="518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6867" name="Line 5"/>
          <p:cNvSpPr>
            <a:spLocks noChangeShapeType="1"/>
          </p:cNvSpPr>
          <p:nvPr/>
        </p:nvSpPr>
        <p:spPr bwMode="auto">
          <a:xfrm>
            <a:off x="1187450" y="5805488"/>
            <a:ext cx="7200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395288" y="333375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</a:p>
        </p:txBody>
      </p:sp>
      <p:sp>
        <p:nvSpPr>
          <p:cNvPr id="36869" name="Text Box 7"/>
          <p:cNvSpPr txBox="1">
            <a:spLocks noChangeArrowheads="1"/>
          </p:cNvSpPr>
          <p:nvPr/>
        </p:nvSpPr>
        <p:spPr bwMode="auto">
          <a:xfrm>
            <a:off x="8604250" y="6092825"/>
            <a:ext cx="36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</a:p>
        </p:txBody>
      </p:sp>
      <p:sp>
        <p:nvSpPr>
          <p:cNvPr id="36870" name="Line 8"/>
          <p:cNvSpPr>
            <a:spLocks noChangeShapeType="1"/>
          </p:cNvSpPr>
          <p:nvPr/>
        </p:nvSpPr>
        <p:spPr bwMode="auto">
          <a:xfrm flipV="1">
            <a:off x="7740650" y="765175"/>
            <a:ext cx="0" cy="5040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6871" name="Text Box 9"/>
          <p:cNvSpPr txBox="1">
            <a:spLocks noChangeArrowheads="1"/>
          </p:cNvSpPr>
          <p:nvPr/>
        </p:nvSpPr>
        <p:spPr bwMode="auto">
          <a:xfrm>
            <a:off x="7596188" y="5876925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1</a:t>
            </a:r>
          </a:p>
        </p:txBody>
      </p:sp>
      <p:sp>
        <p:nvSpPr>
          <p:cNvPr id="36872" name="Line 10"/>
          <p:cNvSpPr>
            <a:spLocks noChangeShapeType="1"/>
          </p:cNvSpPr>
          <p:nvPr/>
        </p:nvSpPr>
        <p:spPr bwMode="auto">
          <a:xfrm flipV="1">
            <a:off x="1187450" y="1557338"/>
            <a:ext cx="6553200" cy="19431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6873" name="Freeform 11"/>
          <p:cNvSpPr>
            <a:spLocks/>
          </p:cNvSpPr>
          <p:nvPr/>
        </p:nvSpPr>
        <p:spPr bwMode="auto">
          <a:xfrm>
            <a:off x="1758950" y="981075"/>
            <a:ext cx="4757738" cy="1970088"/>
          </a:xfrm>
          <a:custGeom>
            <a:avLst/>
            <a:gdLst>
              <a:gd name="T0" fmla="*/ 0 w 2997"/>
              <a:gd name="T1" fmla="*/ 2147483646 h 1241"/>
              <a:gd name="T2" fmla="*/ 2147483646 w 2997"/>
              <a:gd name="T3" fmla="*/ 2147483646 h 1241"/>
              <a:gd name="T4" fmla="*/ 2147483646 w 2997"/>
              <a:gd name="T5" fmla="*/ 2147483646 h 1241"/>
              <a:gd name="T6" fmla="*/ 2147483646 w 2997"/>
              <a:gd name="T7" fmla="*/ 0 h 1241"/>
              <a:gd name="T8" fmla="*/ 0 60000 65536"/>
              <a:gd name="T9" fmla="*/ 0 60000 65536"/>
              <a:gd name="T10" fmla="*/ 0 60000 65536"/>
              <a:gd name="T11" fmla="*/ 0 60000 65536"/>
              <a:gd name="T12" fmla="*/ 0 w 2997"/>
              <a:gd name="T13" fmla="*/ 0 h 1241"/>
              <a:gd name="T14" fmla="*/ 2997 w 2997"/>
              <a:gd name="T15" fmla="*/ 1241 h 12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97" h="1241">
                <a:moveTo>
                  <a:pt x="0" y="1241"/>
                </a:moveTo>
                <a:cubicBezTo>
                  <a:pt x="174" y="1222"/>
                  <a:pt x="690" y="1227"/>
                  <a:pt x="1046" y="1134"/>
                </a:cubicBezTo>
                <a:cubicBezTo>
                  <a:pt x="1402" y="1041"/>
                  <a:pt x="1810" y="869"/>
                  <a:pt x="2135" y="680"/>
                </a:cubicBezTo>
                <a:cubicBezTo>
                  <a:pt x="2460" y="491"/>
                  <a:pt x="2728" y="245"/>
                  <a:pt x="2997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6874" name="Text Box 12"/>
          <p:cNvSpPr txBox="1">
            <a:spLocks noChangeArrowheads="1"/>
          </p:cNvSpPr>
          <p:nvPr/>
        </p:nvSpPr>
        <p:spPr bwMode="auto">
          <a:xfrm>
            <a:off x="6588125" y="333375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U</a:t>
            </a:r>
            <a:r>
              <a:rPr lang="es-ES" altLang="en-US" sz="1000"/>
              <a:t>o</a:t>
            </a:r>
          </a:p>
        </p:txBody>
      </p:sp>
      <p:sp>
        <p:nvSpPr>
          <p:cNvPr id="36875" name="Text Box 13"/>
          <p:cNvSpPr txBox="1">
            <a:spLocks noChangeArrowheads="1"/>
          </p:cNvSpPr>
          <p:nvPr/>
        </p:nvSpPr>
        <p:spPr bwMode="auto">
          <a:xfrm>
            <a:off x="3276600" y="2205038"/>
            <a:ext cx="503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1000"/>
              <a:t>o</a:t>
            </a:r>
          </a:p>
        </p:txBody>
      </p:sp>
      <p:sp>
        <p:nvSpPr>
          <p:cNvPr id="36876" name="Line 14"/>
          <p:cNvSpPr>
            <a:spLocks noChangeShapeType="1"/>
          </p:cNvSpPr>
          <p:nvPr/>
        </p:nvSpPr>
        <p:spPr bwMode="auto">
          <a:xfrm>
            <a:off x="3708400" y="2708275"/>
            <a:ext cx="0" cy="3097213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6877" name="Line 15"/>
          <p:cNvSpPr>
            <a:spLocks noChangeShapeType="1"/>
          </p:cNvSpPr>
          <p:nvPr/>
        </p:nvSpPr>
        <p:spPr bwMode="auto">
          <a:xfrm flipH="1">
            <a:off x="1187450" y="2708275"/>
            <a:ext cx="252095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6878" name="Text Box 16"/>
          <p:cNvSpPr txBox="1">
            <a:spLocks noChangeArrowheads="1"/>
          </p:cNvSpPr>
          <p:nvPr/>
        </p:nvSpPr>
        <p:spPr bwMode="auto">
          <a:xfrm>
            <a:off x="3492500" y="5876925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o</a:t>
            </a:r>
          </a:p>
        </p:txBody>
      </p:sp>
      <p:sp>
        <p:nvSpPr>
          <p:cNvPr id="36879" name="Text Box 17"/>
          <p:cNvSpPr txBox="1">
            <a:spLocks noChangeArrowheads="1"/>
          </p:cNvSpPr>
          <p:nvPr/>
        </p:nvSpPr>
        <p:spPr bwMode="auto">
          <a:xfrm>
            <a:off x="323850" y="2276475"/>
            <a:ext cx="719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1000"/>
              <a:t>o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323850" y="3213100"/>
            <a:ext cx="503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C</a:t>
            </a:r>
            <a:r>
              <a:rPr lang="es-ES" altLang="en-US" sz="1000"/>
              <a:t>1</a:t>
            </a:r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 flipV="1">
            <a:off x="2643188" y="2786063"/>
            <a:ext cx="4240212" cy="288925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5" name="Freeform 21"/>
          <p:cNvSpPr>
            <a:spLocks/>
          </p:cNvSpPr>
          <p:nvPr/>
        </p:nvSpPr>
        <p:spPr bwMode="auto">
          <a:xfrm>
            <a:off x="3857625" y="2500313"/>
            <a:ext cx="3168650" cy="371475"/>
          </a:xfrm>
          <a:custGeom>
            <a:avLst/>
            <a:gdLst>
              <a:gd name="T0" fmla="*/ 0 w 1996"/>
              <a:gd name="T1" fmla="*/ 2147483646 h 234"/>
              <a:gd name="T2" fmla="*/ 2147483646 w 1996"/>
              <a:gd name="T3" fmla="*/ 2147483646 h 234"/>
              <a:gd name="T4" fmla="*/ 2147483646 w 1996"/>
              <a:gd name="T5" fmla="*/ 2147483646 h 234"/>
              <a:gd name="T6" fmla="*/ 2147483646 w 1996"/>
              <a:gd name="T7" fmla="*/ 0 h 234"/>
              <a:gd name="T8" fmla="*/ 0 60000 65536"/>
              <a:gd name="T9" fmla="*/ 0 60000 65536"/>
              <a:gd name="T10" fmla="*/ 0 60000 65536"/>
              <a:gd name="T11" fmla="*/ 0 60000 65536"/>
              <a:gd name="T12" fmla="*/ 0 w 1996"/>
              <a:gd name="T13" fmla="*/ 0 h 234"/>
              <a:gd name="T14" fmla="*/ 1996 w 1996"/>
              <a:gd name="T15" fmla="*/ 234 h 23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96" h="234">
                <a:moveTo>
                  <a:pt x="0" y="181"/>
                </a:moveTo>
                <a:cubicBezTo>
                  <a:pt x="163" y="207"/>
                  <a:pt x="326" y="234"/>
                  <a:pt x="545" y="227"/>
                </a:cubicBezTo>
                <a:cubicBezTo>
                  <a:pt x="764" y="220"/>
                  <a:pt x="1074" y="174"/>
                  <a:pt x="1316" y="136"/>
                </a:cubicBezTo>
                <a:cubicBezTo>
                  <a:pt x="1558" y="98"/>
                  <a:pt x="1777" y="49"/>
                  <a:pt x="1996" y="0"/>
                </a:cubicBezTo>
              </a:path>
            </a:pathLst>
          </a:custGeom>
          <a:noFill/>
          <a:ln w="127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2571750" y="3071813"/>
            <a:ext cx="46038" cy="27146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2428875" y="5929313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L</a:t>
            </a:r>
            <a:r>
              <a:rPr lang="es-ES" altLang="en-US" sz="1000"/>
              <a:t>1</a:t>
            </a:r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2987675" y="3429000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1000"/>
              <a:t>1</a:t>
            </a:r>
          </a:p>
        </p:txBody>
      </p:sp>
      <p:sp>
        <p:nvSpPr>
          <p:cNvPr id="36886" name="Text Box 25"/>
          <p:cNvSpPr txBox="1">
            <a:spLocks noChangeArrowheads="1"/>
          </p:cNvSpPr>
          <p:nvPr/>
        </p:nvSpPr>
        <p:spPr bwMode="auto">
          <a:xfrm>
            <a:off x="8027988" y="2708275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 sz="1200"/>
              <a:t>Pendiente w(1-t)</a:t>
            </a:r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 flipH="1">
            <a:off x="1143000" y="3071813"/>
            <a:ext cx="1514475" cy="460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7" name="Text Box 33"/>
          <p:cNvSpPr txBox="1">
            <a:spLocks noChangeArrowheads="1"/>
          </p:cNvSpPr>
          <p:nvPr/>
        </p:nvSpPr>
        <p:spPr bwMode="auto">
          <a:xfrm>
            <a:off x="5715000" y="2357438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</a:t>
            </a:r>
            <a:r>
              <a:rPr lang="es-ES" altLang="en-US" sz="1000"/>
              <a:t>2</a:t>
            </a:r>
          </a:p>
        </p:txBody>
      </p:sp>
      <p:sp>
        <p:nvSpPr>
          <p:cNvPr id="11298" name="Text Box 34"/>
          <p:cNvSpPr txBox="1">
            <a:spLocks noChangeArrowheads="1"/>
          </p:cNvSpPr>
          <p:nvPr/>
        </p:nvSpPr>
        <p:spPr bwMode="auto">
          <a:xfrm>
            <a:off x="8101013" y="1773238"/>
            <a:ext cx="10429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 sz="1200"/>
              <a:t>Pendiente 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2" grpId="0"/>
      <p:bldP spid="11283" grpId="0" animBg="1"/>
      <p:bldP spid="11285" grpId="0" animBg="1"/>
      <p:bldP spid="11286" grpId="0" animBg="1"/>
      <p:bldP spid="11287" grpId="0"/>
      <p:bldP spid="11288" grpId="0"/>
      <p:bldP spid="11290" grpId="0" animBg="1"/>
      <p:bldP spid="11297" grpId="0"/>
      <p:bldP spid="1129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000" dirty="0" err="1" smtClean="0">
                <a:latin typeface="+mn-lt"/>
              </a:rPr>
              <a:t>Limitaciones</a:t>
            </a:r>
            <a:r>
              <a:rPr lang="en-US" altLang="en-US" sz="2000" dirty="0" smtClean="0">
                <a:latin typeface="+mn-lt"/>
              </a:rPr>
              <a:t> de la </a:t>
            </a:r>
            <a:r>
              <a:rPr lang="en-US" altLang="en-US" sz="2000" dirty="0" err="1" smtClean="0">
                <a:latin typeface="+mn-lt"/>
              </a:rPr>
              <a:t>teoría</a:t>
            </a:r>
            <a:r>
              <a:rPr lang="en-US" altLang="en-US" sz="2000" dirty="0" smtClean="0">
                <a:latin typeface="+mn-lt"/>
              </a:rPr>
              <a:t> </a:t>
            </a:r>
            <a:r>
              <a:rPr lang="en-US" altLang="en-US" sz="2000" dirty="0" err="1" smtClean="0">
                <a:latin typeface="+mn-lt"/>
              </a:rPr>
              <a:t>utilizada</a:t>
            </a:r>
            <a:endParaRPr lang="en-US" altLang="en-US" sz="2000" dirty="0" smtClean="0">
              <a:latin typeface="+mn-lt"/>
            </a:endParaRP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The basic labor supply theory is an “idealized view” of the labor market. In reality, a number of additional constraints factor in.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For example, it is unlikely that individuals can freely adjust their hours of work.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In addition, constraints like overtime pay change the budget constraint.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i="1" dirty="0" smtClean="0"/>
              <a:t>Overtime pay rules</a:t>
            </a:r>
            <a:r>
              <a:rPr lang="en-US" altLang="en-US" sz="2000" dirty="0" smtClean="0"/>
              <a:t> mean that workers in most jobs must legally be paid one and a half times their regular hourly pay if they work more than 40 hours per week.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These rules create a non-convexity in the budget constraint, and make it expensive for firms to hire workers for more than 40 hours per week.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smtClean="0"/>
              <a:t>Como son los impuestos sobre la renta</a:t>
            </a:r>
            <a:endParaRPr lang="en-US" altLang="en-US" smtClean="0"/>
          </a:p>
        </p:txBody>
      </p:sp>
      <p:sp>
        <p:nvSpPr>
          <p:cNvPr id="4096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smtClean="0"/>
              <a:t>FEDERAL US INCOME TAX: TAX BRACKETS</a:t>
            </a:r>
          </a:p>
          <a:p>
            <a:r>
              <a:rPr lang="en-US" altLang="en-US" sz="2000" smtClean="0"/>
              <a:t>Tax T(z) is piecewise linear and continuous function of taxable income z with constant marginal tax rates (MTR) T’(z) by brackets </a:t>
            </a:r>
          </a:p>
          <a:p>
            <a:r>
              <a:rPr lang="en-US" altLang="en-US" sz="2000" smtClean="0"/>
              <a:t>In 2014, 7 brackets with MTR 10%,15%,25%,28%,33%,35%, 39.6% (top bracket for z above $458K), indexed on price inflation</a:t>
            </a:r>
          </a:p>
          <a:p>
            <a:r>
              <a:rPr lang="en-US" altLang="en-US" sz="2000" smtClean="0"/>
              <a:t>Lower preferential rates (up to a max of 20%) apply to dividends (since 2003) and realized capital gains [in part to offset double taxation of corporate profits]</a:t>
            </a:r>
          </a:p>
          <a:p>
            <a:r>
              <a:rPr lang="en-US" altLang="en-US" sz="2000" smtClean="0"/>
              <a:t>Tax rates change frequently over time. Top MTRs have declined drastically since 1960s (as in most OECD countries)</a:t>
            </a:r>
            <a:endParaRPr lang="es-ES" alt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3225" y="692150"/>
            <a:ext cx="7143750" cy="54340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5" y="1417638"/>
            <a:ext cx="8856663" cy="4551362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44035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765175"/>
            <a:ext cx="8229600" cy="49149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45059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5888" y="1052513"/>
            <a:ext cx="8043862" cy="5073650"/>
          </a:xfrm>
        </p:spPr>
      </p:pic>
      <p:sp>
        <p:nvSpPr>
          <p:cNvPr id="45060" name="CuadroTexto 4"/>
          <p:cNvSpPr txBox="1">
            <a:spLocks noChangeArrowheads="1"/>
          </p:cNvSpPr>
          <p:nvPr/>
        </p:nvSpPr>
        <p:spPr bwMode="auto">
          <a:xfrm>
            <a:off x="1116013" y="6126163"/>
            <a:ext cx="6480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altLang="en-US"/>
              <a:t>Conde-Ruiz et al 2015</a:t>
            </a:r>
            <a:endParaRPr lang="en-US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7537450" cy="6126163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87325" y="0"/>
            <a:ext cx="7546975" cy="6126163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Empirical evidence (Saez)</a:t>
            </a:r>
            <a:endParaRPr lang="en-US" smtClean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s-ES" sz="2400" dirty="0" smtClean="0"/>
              <a:t>Primero vemos otra vez nuestro modelo teórico para el caso de un impuesto proporcional</a:t>
            </a:r>
          </a:p>
          <a:p>
            <a:pPr marL="0" indent="0"/>
            <a:r>
              <a:rPr lang="en-US" sz="2400" dirty="0" smtClean="0"/>
              <a:t>Let c denote consumption and l hours worked, utility u(c; l) increases with c, and decreases with l</a:t>
            </a:r>
          </a:p>
          <a:p>
            <a:pPr marL="0" indent="0"/>
            <a:r>
              <a:rPr lang="en-US" sz="2400" dirty="0" smtClean="0"/>
              <a:t>Individual earns wage w per hour (net of taxes) and has R in non-labor income</a:t>
            </a:r>
          </a:p>
          <a:p>
            <a:pPr marL="0" indent="0"/>
            <a:r>
              <a:rPr lang="en-US" sz="2400" dirty="0" smtClean="0"/>
              <a:t>Individual solves</a:t>
            </a:r>
          </a:p>
          <a:p>
            <a:pPr marL="0" indent="0"/>
            <a:r>
              <a:rPr lang="en-US" sz="2400" dirty="0" smtClean="0"/>
              <a:t>Max u(c; l) subject to c = </a:t>
            </a:r>
            <a:r>
              <a:rPr lang="en-US" sz="2400" dirty="0" err="1" smtClean="0"/>
              <a:t>wl</a:t>
            </a:r>
            <a:r>
              <a:rPr lang="en-US" sz="2400" dirty="0" smtClean="0"/>
              <a:t> +R</a:t>
            </a:r>
          </a:p>
          <a:p>
            <a:pPr marL="0" indent="0">
              <a:buFontTx/>
              <a:buNone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333375"/>
            <a:ext cx="7620000" cy="5792788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r>
              <a:rPr lang="es-ES" sz="1600" smtClean="0"/>
              <a:t>Saez</a:t>
            </a:r>
            <a:endParaRPr lang="en-US" sz="1600" smtClean="0"/>
          </a:p>
        </p:txBody>
      </p:sp>
      <p:pic>
        <p:nvPicPr>
          <p:cNvPr id="50179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836613"/>
            <a:ext cx="8280400" cy="5688012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r>
              <a:rPr lang="es-ES" sz="1800" smtClean="0"/>
              <a:t>Saez</a:t>
            </a:r>
            <a:endParaRPr lang="en-US" sz="1800" smtClean="0"/>
          </a:p>
        </p:txBody>
      </p:sp>
      <p:pic>
        <p:nvPicPr>
          <p:cNvPr id="51203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2725" y="620713"/>
            <a:ext cx="8474075" cy="550545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/>
          <a:lstStyle/>
          <a:p>
            <a:r>
              <a:rPr lang="es-ES" sz="1400" smtClean="0"/>
              <a:t>Saez</a:t>
            </a:r>
            <a:endParaRPr lang="en-US" sz="1400" smtClean="0"/>
          </a:p>
        </p:txBody>
      </p:sp>
      <p:pic>
        <p:nvPicPr>
          <p:cNvPr id="52227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30200" y="620713"/>
            <a:ext cx="8274050" cy="6048375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/>
          <a:lstStyle/>
          <a:p>
            <a:r>
              <a:rPr lang="es-ES" sz="1400" smtClean="0"/>
              <a:t>Saez</a:t>
            </a:r>
            <a:endParaRPr lang="en-US" sz="1400" smtClean="0"/>
          </a:p>
        </p:txBody>
      </p:sp>
      <p:pic>
        <p:nvPicPr>
          <p:cNvPr id="53251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038" y="620713"/>
            <a:ext cx="8847137" cy="6048375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684213" y="692150"/>
            <a:ext cx="7991475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n-US" b="1" u="sng">
                <a:solidFill>
                  <a:schemeClr val="accent2"/>
                </a:solidFill>
              </a:rPr>
              <a:t>Evidencia empírica.</a:t>
            </a:r>
            <a:br>
              <a:rPr lang="es-ES" altLang="en-US" b="1" u="sng">
                <a:solidFill>
                  <a:schemeClr val="accent2"/>
                </a:solidFill>
              </a:rPr>
            </a:br>
            <a:endParaRPr lang="es-ES" altLang="en-US" b="1" u="sng">
              <a:solidFill>
                <a:schemeClr val="accent2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/>
              <a:t>La oferta de trabajo de los hombres casados es bastante insensible a las variaciones del salario.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/>
              <a:t>La elasticidad de la oferta de trabajo de las mujeres casadas es mayor, pero más difícil de medir.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/>
              <a:t>La elasticidad de la oferta de trabajo de las mujeres que son cabeza de familia se encuentra entre la de los casados y la de las mujeres casadas.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/>
              <a:t>La decisión de participar en la población activa es más sensible al salario que las horas marginales de trabajo.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/>
              <a:t>El efecto renta suele ser, en general, pequeño (Blandell y Pencavel, 1999)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Garamond" pitchFamily="18" charset="0"/>
              </a:rPr>
              <a:t>Evidence empírica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Garamond" pitchFamily="18" charset="0"/>
              </a:rPr>
              <a:t>The general conclusions from econometric studies are that:</a:t>
            </a:r>
          </a:p>
          <a:p>
            <a:pPr lvl="1" eaLnBrk="1" hangingPunct="1"/>
            <a:r>
              <a:rPr lang="en-US" altLang="en-US" smtClean="0">
                <a:latin typeface="Garamond" pitchFamily="18" charset="0"/>
              </a:rPr>
              <a:t>Labor supply elasticities for primary earners are around +0.1, a fairly small effect.</a:t>
            </a:r>
          </a:p>
          <a:p>
            <a:pPr lvl="1" eaLnBrk="1" hangingPunct="1"/>
            <a:r>
              <a:rPr lang="en-US" altLang="en-US" smtClean="0">
                <a:latin typeface="Garamond" pitchFamily="18" charset="0"/>
              </a:rPr>
              <a:t>Labor supply elasticities for secondary earners are in the range of +0.5 to +1.0, a much larger effect.  This effect comes mainly from the </a:t>
            </a:r>
            <a:r>
              <a:rPr lang="en-US" altLang="en-US" i="1" smtClean="0">
                <a:latin typeface="Garamond" pitchFamily="18" charset="0"/>
              </a:rPr>
              <a:t>extensive margin</a:t>
            </a:r>
            <a:r>
              <a:rPr lang="en-US" altLang="en-US" smtClean="0">
                <a:latin typeface="Garamond" pitchFamily="18" charset="0"/>
              </a:rPr>
              <a:t> of whether to work or not, rather than the </a:t>
            </a:r>
            <a:r>
              <a:rPr lang="en-US" altLang="en-US" i="1" smtClean="0">
                <a:latin typeface="Garamond" pitchFamily="18" charset="0"/>
              </a:rPr>
              <a:t>intensive margin</a:t>
            </a:r>
            <a:r>
              <a:rPr lang="en-US" altLang="en-US" smtClean="0">
                <a:latin typeface="Garamond" pitchFamily="18" charset="0"/>
              </a:rPr>
              <a:t> on the actual number of hours to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11188" y="620713"/>
            <a:ext cx="8208962" cy="57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n-US"/>
              <a:t>Ejemplos.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/>
              <a:t>En EE. UU. para las rentas en el 1% más alto de la distribución un dólar antes de impuestos se convertía en 10 céntimos en los años 60, 70 céntimos en los 80 y 60 céntimos en 2000. ¿Afectaron estos cambios a la oferta de trabajo?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/>
              <a:t>Los tipos marginales han cambiado mucho en ese periodo (ver “TAXSIM tax calculator” en la red para las estimaciones de los tipos medios y marginales en USA). ¿Explica esto el aumento tan grande de rentas obtenidas por el 1% más rico?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/>
              <a:t>Los cálculos de las elasticidades van desde más de 1 (Feldstein) hasta casi cero.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/>
              <a:t>Es importante resaltar que muchos autores consideran que mayor que el posible cambio en la oferta de trabajo es el cambio en el tipo de retribución, en actividades que deducen impuestos, y evasión.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n-US"/>
              <a:t>Saez (2004) muestra que el 1% más rico presenta elasticididades en torno al 0.5. El resto de los grupos presentan una gran inelasticidad.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5"/>
          <p:cNvGraphicFramePr>
            <a:graphicFrameLocks noChangeAspect="1"/>
          </p:cNvGraphicFramePr>
          <p:nvPr/>
        </p:nvGraphicFramePr>
        <p:xfrm>
          <a:off x="1285875" y="0"/>
          <a:ext cx="5786438" cy="6572250"/>
        </p:xfrm>
        <a:graphic>
          <a:graphicData uri="http://schemas.openxmlformats.org/presentationml/2006/ole">
            <p:oleObj spid="_x0000_s60418" name="Acrobat Document" r:id="rId5" imgW="5829261" imgH="7543646" progId="AcroExch.Document.DC">
              <p:link updateAutomatic="1"/>
            </p:oleObj>
          </a:graphicData>
        </a:graphic>
      </p:graphicFrame>
    </p:spTree>
  </p:cSld>
  <p:clrMapOvr>
    <a:masterClrMapping/>
  </p:clrMapOvr>
  <p:transition>
    <p:sndAc>
      <p:stSnd loop="1">
        <p:snd r:embed="rId4" name="applause.wav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285750" y="0"/>
          <a:ext cx="8643938" cy="6643688"/>
        </p:xfrm>
        <a:graphic>
          <a:graphicData uri="http://schemas.openxmlformats.org/presentationml/2006/ole">
            <p:oleObj spid="_x0000_s62466" name="Acrobat Document" r:id="rId4" imgW="7543607" imgH="5829107" progId="AcroExch.Document.DC">
              <p:link updateAutomatic="1"/>
            </p:oleObj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8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¿</a:t>
            </a:r>
            <a:r>
              <a:rPr lang="en-US" sz="3800" b="1" dirty="0" err="1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Cómo</a:t>
            </a:r>
            <a:r>
              <a:rPr lang="en-US" sz="38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se </a:t>
            </a:r>
            <a:r>
              <a:rPr lang="en-US" sz="3800" b="1" dirty="0" err="1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estima</a:t>
            </a:r>
            <a:r>
              <a:rPr lang="en-US" sz="38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la </a:t>
            </a:r>
            <a:r>
              <a:rPr lang="en-US" sz="3800" b="1" dirty="0" err="1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elasticidad</a:t>
            </a:r>
            <a:r>
              <a:rPr lang="en-US" sz="38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?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Garamond" pitchFamily="18" charset="0"/>
              </a:rPr>
              <a:t>There have been three main approaches to estimating these labor supply elasticities:</a:t>
            </a:r>
          </a:p>
          <a:p>
            <a:pPr lvl="1" eaLnBrk="1" hangingPunct="1"/>
            <a:r>
              <a:rPr lang="en-US" altLang="en-US" smtClean="0">
                <a:latin typeface="Garamond" pitchFamily="18" charset="0"/>
              </a:rPr>
              <a:t>Cross-sectional linear regression evidence</a:t>
            </a:r>
          </a:p>
          <a:p>
            <a:pPr lvl="1" eaLnBrk="1" hangingPunct="1"/>
            <a:r>
              <a:rPr lang="en-US" altLang="en-US" smtClean="0">
                <a:latin typeface="Garamond" pitchFamily="18" charset="0"/>
              </a:rPr>
              <a:t>Social experiments</a:t>
            </a:r>
          </a:p>
          <a:p>
            <a:pPr lvl="1" eaLnBrk="1" hangingPunct="1"/>
            <a:r>
              <a:rPr lang="en-US" altLang="en-US" smtClean="0">
                <a:latin typeface="Garamond" pitchFamily="18" charset="0"/>
              </a:rPr>
              <a:t>Quasi-experiments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7769225" cy="4530725"/>
          </a:xfrm>
          <a:noFill/>
        </p:spPr>
        <p:txBody>
          <a:bodyPr/>
          <a:lstStyle/>
          <a:p>
            <a:pPr eaLnBrk="1" hangingPunct="1"/>
            <a:r>
              <a:rPr lang="en-US" altLang="en-US" sz="2400" smtClean="0">
                <a:latin typeface="Garamond" pitchFamily="18" charset="0"/>
              </a:rPr>
              <a:t>The cross-sectional approach estimates an equation of the form:</a:t>
            </a:r>
          </a:p>
          <a:p>
            <a:pPr eaLnBrk="1" hangingPunct="1"/>
            <a:endParaRPr lang="en-US" altLang="en-US" sz="2400" smtClean="0">
              <a:latin typeface="Garamond" pitchFamily="18" charset="0"/>
            </a:endParaRPr>
          </a:p>
          <a:p>
            <a:pPr eaLnBrk="1" hangingPunct="1"/>
            <a:endParaRPr lang="en-US" altLang="en-US" sz="2400" smtClean="0">
              <a:latin typeface="Garamond" pitchFamily="18" charset="0"/>
            </a:endParaRPr>
          </a:p>
          <a:p>
            <a:pPr eaLnBrk="1" hangingPunct="1"/>
            <a:r>
              <a:rPr lang="en-US" altLang="en-US" sz="2400" smtClean="0">
                <a:latin typeface="Garamond" pitchFamily="18" charset="0"/>
                <a:cs typeface="Arial" charset="0"/>
              </a:rPr>
              <a:t>Where </a:t>
            </a:r>
            <a:r>
              <a:rPr lang="en-US" altLang="en-US" sz="2400" i="1" smtClean="0">
                <a:latin typeface="Garamond" pitchFamily="18" charset="0"/>
                <a:cs typeface="Arial" charset="0"/>
              </a:rPr>
              <a:t>LS</a:t>
            </a:r>
            <a:r>
              <a:rPr lang="en-US" altLang="en-US" sz="2400" smtClean="0">
                <a:latin typeface="Garamond" pitchFamily="18" charset="0"/>
                <a:cs typeface="Arial" charset="0"/>
              </a:rPr>
              <a:t> is a measure of labor supply, </a:t>
            </a:r>
            <a:r>
              <a:rPr lang="en-US" altLang="en-US" sz="2400" i="1" smtClean="0">
                <a:latin typeface="Garamond" pitchFamily="18" charset="0"/>
                <a:cs typeface="Arial" charset="0"/>
              </a:rPr>
              <a:t>ATWAGE</a:t>
            </a:r>
            <a:r>
              <a:rPr lang="en-US" altLang="en-US" sz="2400" smtClean="0">
                <a:latin typeface="Garamond" pitchFamily="18" charset="0"/>
                <a:cs typeface="Arial" charset="0"/>
              </a:rPr>
              <a:t> is the last-dollar after-tax wage, </a:t>
            </a:r>
            <a:r>
              <a:rPr lang="en-US" altLang="en-US" sz="2400" i="1" smtClean="0">
                <a:latin typeface="Garamond" pitchFamily="18" charset="0"/>
                <a:cs typeface="Arial" charset="0"/>
              </a:rPr>
              <a:t>NLINCOME</a:t>
            </a:r>
            <a:r>
              <a:rPr lang="en-US" altLang="en-US" sz="2400" smtClean="0">
                <a:latin typeface="Garamond" pitchFamily="18" charset="0"/>
                <a:cs typeface="Arial" charset="0"/>
              </a:rPr>
              <a:t> is non-labor income, and </a:t>
            </a:r>
            <a:r>
              <a:rPr lang="en-US" altLang="en-US" sz="2400" i="1" smtClean="0">
                <a:latin typeface="Garamond" pitchFamily="18" charset="0"/>
                <a:cs typeface="Arial" charset="0"/>
              </a:rPr>
              <a:t>X</a:t>
            </a:r>
            <a:r>
              <a:rPr lang="en-US" altLang="en-US" sz="2400" smtClean="0">
                <a:latin typeface="Garamond" pitchFamily="18" charset="0"/>
                <a:cs typeface="Arial" charset="0"/>
              </a:rPr>
              <a:t> is a vector of individual and family characteristics such as education and marital status.</a:t>
            </a:r>
          </a:p>
          <a:p>
            <a:pPr eaLnBrk="1" hangingPunct="1"/>
            <a:r>
              <a:rPr lang="en-US" altLang="en-US" sz="2400" smtClean="0">
                <a:latin typeface="Garamond" pitchFamily="18" charset="0"/>
                <a:cs typeface="Arial" charset="0"/>
              </a:rPr>
              <a:t>If </a:t>
            </a:r>
            <a:r>
              <a:rPr lang="el-GR" altLang="en-US" sz="2400" smtClean="0">
                <a:latin typeface="Calibri" pitchFamily="34" charset="0"/>
              </a:rPr>
              <a:t>β</a:t>
            </a:r>
            <a:r>
              <a:rPr lang="en-US" altLang="en-US" sz="2400" smtClean="0">
                <a:latin typeface="Garamond" pitchFamily="18" charset="0"/>
                <a:cs typeface="Arial" charset="0"/>
              </a:rPr>
              <a:t>&gt;0, then the labor supply curve is upward sloping and the substitution effect dominates the income effect.</a:t>
            </a:r>
          </a:p>
        </p:txBody>
      </p:sp>
      <p:graphicFrame>
        <p:nvGraphicFramePr>
          <p:cNvPr id="233476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914400" y="2514600"/>
          <a:ext cx="8077200" cy="536575"/>
        </p:xfrm>
        <a:graphic>
          <a:graphicData uri="http://schemas.openxmlformats.org/presentationml/2006/ole">
            <p:oleObj spid="_x0000_s66563" name="Equation" r:id="rId4" imgW="3060700" imgH="203200" progId="Equation.COEE2">
              <p:embed/>
            </p:oleObj>
          </a:graphicData>
        </a:graphic>
      </p:graphicFrame>
      <p:sp>
        <p:nvSpPr>
          <p:cNvPr id="66564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500063"/>
            <a:ext cx="8229600" cy="5643562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Garamond" pitchFamily="18" charset="0"/>
              </a:rPr>
              <a:t>By including non-labor income, the regression attempts to separate the substitution and income effects.</a:t>
            </a:r>
          </a:p>
          <a:p>
            <a:pPr eaLnBrk="1" hangingPunct="1"/>
            <a:r>
              <a:rPr lang="en-US" altLang="en-US" smtClean="0">
                <a:latin typeface="Garamond" pitchFamily="18" charset="0"/>
                <a:cs typeface="Arial" charset="0"/>
              </a:rPr>
              <a:t>The coefficient </a:t>
            </a:r>
            <a:r>
              <a:rPr lang="en-US" altLang="en-US" smtClean="0">
                <a:latin typeface="WP Greek Century" pitchFamily="2" charset="2"/>
              </a:rPr>
              <a:t>$</a:t>
            </a:r>
            <a:r>
              <a:rPr lang="en-US" altLang="en-US" smtClean="0">
                <a:latin typeface="Garamond" pitchFamily="18" charset="0"/>
                <a:cs typeface="Arial" charset="0"/>
              </a:rPr>
              <a:t> includes both effects, while the coefficient </a:t>
            </a:r>
            <a:r>
              <a:rPr lang="en-US" altLang="en-US" smtClean="0">
                <a:latin typeface="WP Greek Century" pitchFamily="2" charset="2"/>
              </a:rPr>
              <a:t>*</a:t>
            </a:r>
            <a:r>
              <a:rPr lang="en-US" altLang="en-US" smtClean="0">
                <a:latin typeface="Garamond" pitchFamily="18" charset="0"/>
                <a:cs typeface="Arial" charset="0"/>
              </a:rPr>
              <a:t> includes only the income effect.</a:t>
            </a:r>
          </a:p>
          <a:p>
            <a:pPr eaLnBrk="1" hangingPunct="1"/>
            <a:r>
              <a:rPr lang="en-US" altLang="en-US" smtClean="0">
                <a:latin typeface="Garamond" pitchFamily="18" charset="0"/>
                <a:cs typeface="Arial" charset="0"/>
              </a:rPr>
              <a:t>These coefficients likely suffer from bias however.  Individuals with high earnings may be overachievers who would work long hours no matter what the wage.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 smtClean="0">
                <a:latin typeface="Garamond" pitchFamily="18" charset="0"/>
              </a:rPr>
              <a:t>Taxes on labor supply – Evidence</a:t>
            </a:r>
            <a:br>
              <a:rPr lang="en-US" altLang="en-US" sz="3800" smtClean="0">
                <a:latin typeface="Garamond" pitchFamily="18" charset="0"/>
              </a:rPr>
            </a:br>
            <a:r>
              <a:rPr lang="en-US" altLang="en-US" sz="3800" smtClean="0">
                <a:latin typeface="Garamond" pitchFamily="18" charset="0"/>
              </a:rPr>
              <a:t>Limitations of existing studies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Garamond" pitchFamily="18" charset="0"/>
              </a:rPr>
              <a:t>All of the existing studies have a number of limitations: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>
                <a:latin typeface="Garamond" pitchFamily="18" charset="0"/>
              </a:rPr>
              <a:t>In more recent decades, there is a blurring between “primary” and “secondary” earners.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>
                <a:latin typeface="Garamond" pitchFamily="18" charset="0"/>
              </a:rPr>
              <a:t>In addition to labor force participation and hours of work, factors such as job effort, job productivity, and job amenities may vary.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>
                <a:latin typeface="Garamond" pitchFamily="18" charset="0"/>
              </a:rPr>
              <a:t>What matters for social efficiency is how taxes affect the total product of society.  If individuals do not work fewer hours, but exert less effort, there is still deadweight loss.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ítulo 1"/>
          <p:cNvSpPr>
            <a:spLocks noGrp="1"/>
          </p:cNvSpPr>
          <p:nvPr>
            <p:ph type="title"/>
          </p:nvPr>
        </p:nvSpPr>
        <p:spPr>
          <a:xfrm>
            <a:off x="485775" y="0"/>
            <a:ext cx="8229600" cy="1143000"/>
          </a:xfrm>
        </p:spPr>
        <p:txBody>
          <a:bodyPr/>
          <a:lstStyle/>
          <a:p>
            <a:r>
              <a:rPr lang="es-ES" altLang="en-US" sz="3200" smtClean="0"/>
              <a:t>Additional comments (Chetty)</a:t>
            </a:r>
            <a:endParaRPr lang="en-US" altLang="en-US" sz="3200" smtClean="0"/>
          </a:p>
        </p:txBody>
      </p:sp>
      <p:sp>
        <p:nvSpPr>
          <p:cNvPr id="72707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smtClean="0"/>
              <a:t> </a:t>
            </a:r>
            <a:r>
              <a:rPr lang="en-US" altLang="en-US" sz="2400" smtClean="0"/>
              <a:t>Taxable Income Elasticities </a:t>
            </a:r>
          </a:p>
          <a:p>
            <a:pPr marL="0" indent="0"/>
            <a:r>
              <a:rPr lang="en-US" altLang="en-US" sz="2400" smtClean="0"/>
              <a:t> Modern public finance literature focuses on taxable income elasticities instead of hours/participation elasticities</a:t>
            </a:r>
          </a:p>
          <a:p>
            <a:pPr marL="0" indent="0"/>
            <a:r>
              <a:rPr lang="en-US" altLang="en-US" sz="2400" smtClean="0"/>
              <a:t>Two main reasons	</a:t>
            </a:r>
          </a:p>
          <a:p>
            <a:pPr marL="0" indent="0">
              <a:buFontTx/>
              <a:buAutoNum type="arabicPeriod"/>
            </a:pPr>
            <a:r>
              <a:rPr lang="en-US" altLang="en-US" sz="2400" smtClean="0"/>
              <a:t>Convenient sufficient statistic for all distortions created by income tax system (Feldstein 1999)	</a:t>
            </a:r>
          </a:p>
          <a:p>
            <a:pPr marL="0" indent="0">
              <a:buFontTx/>
              <a:buAutoNum type="arabicPeriod"/>
            </a:pPr>
            <a:r>
              <a:rPr lang="en-US" altLang="en-US" sz="2400" smtClean="0"/>
              <a:t>Data availability: taxable income is precisely measured in tax return data.</a:t>
            </a:r>
          </a:p>
          <a:p>
            <a:pPr marL="0" indent="0"/>
            <a:r>
              <a:rPr lang="en-US" altLang="en-US" sz="2400" smtClean="0"/>
              <a:t>Good overview of this literature: Saez et al. 2010 (JEL)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mtClean="0"/>
              <a:t>Taxable Income Literature: Summary (Chetty)</a:t>
            </a:r>
          </a:p>
        </p:txBody>
      </p:sp>
      <p:sp>
        <p:nvSpPr>
          <p:cNvPr id="73731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smtClean="0"/>
              <a:t>Large responses for the rich, mostly intertemporal substitution and shifting</a:t>
            </a:r>
          </a:p>
          <a:p>
            <a:r>
              <a:rPr lang="en-US" altLang="en-US" sz="2800" smtClean="0"/>
              <a:t>Responses among lower incomes small in short run</a:t>
            </a:r>
          </a:p>
          <a:p>
            <a:r>
              <a:rPr lang="en-US" altLang="en-US" sz="2800" smtClean="0"/>
              <a:t>Pattern confirmed in many settings </a:t>
            </a:r>
          </a:p>
          <a:p>
            <a:r>
              <a:rPr lang="en-US" altLang="en-US" sz="2800" smtClean="0"/>
              <a:t>But many methdological problems remain to be resolved( Econometric issues: mean reversion, appropriate counterfactuals)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Taxable Income Literature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Para el caso de España ver</a:t>
            </a:r>
          </a:p>
          <a:p>
            <a:pPr marL="0" indent="0">
              <a:buFontTx/>
              <a:buNone/>
              <a:defRPr/>
            </a:pPr>
            <a:r>
              <a:rPr lang="es-ES" dirty="0" smtClean="0"/>
              <a:t>“Elasticidades </a:t>
            </a:r>
            <a:r>
              <a:rPr lang="es-ES" dirty="0"/>
              <a:t>de la renta gravable y costes de eficiencia en el IRPF </a:t>
            </a:r>
            <a:r>
              <a:rPr lang="es-ES" dirty="0" smtClean="0"/>
              <a:t>dual” de Carlos Díaz Caro y Jorge </a:t>
            </a:r>
            <a:r>
              <a:rPr lang="es-ES" dirty="0" err="1" smtClean="0"/>
              <a:t>Onrubia</a:t>
            </a:r>
            <a:r>
              <a:rPr lang="es-ES" dirty="0" smtClean="0"/>
              <a:t> Fernández,</a:t>
            </a:r>
          </a:p>
          <a:p>
            <a:pPr marL="0" indent="0">
              <a:buFontTx/>
              <a:buNone/>
              <a:defRPr/>
            </a:pPr>
            <a:r>
              <a:rPr lang="es-ES" dirty="0" smtClean="0"/>
              <a:t>FEDEA</a:t>
            </a:r>
          </a:p>
          <a:p>
            <a:pPr marL="0" indent="0">
              <a:buFontTx/>
              <a:buNone/>
              <a:defRPr/>
            </a:pPr>
            <a:r>
              <a:rPr lang="en-US" dirty="0" smtClean="0"/>
              <a:t>http://documentos.fedea.net/pubs/eee/eee2015-02.pdf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sz="3600" smtClean="0"/>
              <a:t>Macro evidence (Chetty)</a:t>
            </a:r>
            <a:endParaRPr lang="en-US" altLang="en-US" sz="3600" smtClean="0"/>
          </a:p>
        </p:txBody>
      </p:sp>
      <p:sp>
        <p:nvSpPr>
          <p:cNvPr id="75779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smtClean="0"/>
              <a:t>Macroeconomists estimate/calibrate elasticities by examining long-term trends/cross-country comparisons  ∙ </a:t>
            </a:r>
          </a:p>
          <a:p>
            <a:r>
              <a:rPr lang="en-US" altLang="en-US" sz="2400" smtClean="0"/>
              <a:t>Identification more tenuous but estimates perhaps more relevant to long-run policy questions of interest</a:t>
            </a:r>
          </a:p>
          <a:p>
            <a:r>
              <a:rPr lang="en-US" altLang="en-US" sz="2400" smtClean="0"/>
              <a:t>Use aggregate hours data and aggregate measures of taxes (average tax rates)</a:t>
            </a:r>
          </a:p>
          <a:p>
            <a:r>
              <a:rPr lang="en-US" altLang="en-US" sz="2400" smtClean="0"/>
              <a:t>But highly influential in calibration of macroeconomic models	  </a:t>
            </a:r>
          </a:p>
          <a:p>
            <a:pPr lvl="1"/>
            <a:r>
              <a:rPr lang="en-US" altLang="en-US" sz="2400" smtClean="0"/>
              <a:t>Macro models require high elasticities to fit both business cycle and cross-country data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sz="3600" smtClean="0"/>
              <a:t>Macro evidence (Chetty)</a:t>
            </a:r>
            <a:endParaRPr lang="en-US" altLang="en-US" sz="3600" smtClean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z="2400" smtClean="0"/>
              <a:t>Prescott 2004</a:t>
            </a:r>
          </a:p>
          <a:p>
            <a:pPr marL="0" indent="0"/>
            <a:r>
              <a:rPr lang="en-US" sz="2400" smtClean="0"/>
              <a:t>Uses data on hours worked by country in 1970 and 1995 for 7 OECD countries</a:t>
            </a:r>
          </a:p>
          <a:p>
            <a:pPr marL="0" indent="0"/>
            <a:r>
              <a:rPr lang="en-US" sz="2400" smtClean="0"/>
              <a:t>Technique to identify elasticity: calibration</a:t>
            </a:r>
          </a:p>
          <a:p>
            <a:pPr marL="0" indent="0"/>
            <a:r>
              <a:rPr lang="en-US" sz="2400" smtClean="0"/>
              <a:t>Rough logic: posit a utility function u(c,l;ε)</a:t>
            </a:r>
          </a:p>
          <a:p>
            <a:pPr marL="0" indent="0"/>
            <a:r>
              <a:rPr lang="en-US" sz="2400" smtClean="0"/>
              <a:t>Hicksian elasticity of ε=0.8 best matches cross-country evidence</a:t>
            </a:r>
          </a:p>
          <a:p>
            <a:pPr marL="0" indent="0"/>
            <a:r>
              <a:rPr lang="en-US" sz="2400" smtClean="0"/>
              <a:t> Note that this is analogous to a regression without controls for other variables abstracting from GE effects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ítulo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229600" cy="561975"/>
          </a:xfrm>
        </p:spPr>
        <p:txBody>
          <a:bodyPr/>
          <a:lstStyle/>
          <a:p>
            <a:r>
              <a:rPr lang="es-ES" altLang="en-US" sz="3200" smtClean="0"/>
              <a:t>Macro evidence</a:t>
            </a:r>
            <a:endParaRPr lang="en-US" altLang="en-US" sz="3200" smtClean="0"/>
          </a:p>
        </p:txBody>
      </p:sp>
      <p:pic>
        <p:nvPicPr>
          <p:cNvPr id="77827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0688" y="750888"/>
            <a:ext cx="8472487" cy="584676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3052</TotalTime>
  <Words>1720</Words>
  <Application>Microsoft Office PowerPoint</Application>
  <PresentationFormat>Presentación en pantalla (4:3)</PresentationFormat>
  <Paragraphs>262</Paragraphs>
  <Slides>46</Slides>
  <Notes>27</Notes>
  <HiddenSlides>0</HiddenSlides>
  <MMClips>0</MMClips>
  <ScaleCrop>false</ScaleCrop>
  <HeadingPairs>
    <vt:vector size="10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46</vt:i4>
      </vt:variant>
    </vt:vector>
  </HeadingPairs>
  <TitlesOfParts>
    <vt:vector size="56" baseType="lpstr">
      <vt:lpstr>Arial</vt:lpstr>
      <vt:lpstr>Calibri</vt:lpstr>
      <vt:lpstr>Garamond</vt:lpstr>
      <vt:lpstr>Comic Sans MS</vt:lpstr>
      <vt:lpstr>WP Greek Century</vt:lpstr>
      <vt:lpstr>Diseño predeterminado</vt:lpstr>
      <vt:lpstr>C:\Users\ignacio\Dropbox\UNIVERSIDADACADEMICO\clases\economiapublica2015\clases\publiceconomics\madrid\9impuesto oferta trabajo\fig1.pdf</vt:lpstr>
      <vt:lpstr>C:\Users\ignacio\Dropbox\UNIVERSIDADACADEMICO\clases\economiapublica2015\clases\publiceconomics\madrid\9impuesto oferta trabajo\fig2.pdf</vt:lpstr>
      <vt:lpstr>Microsoft Editor de ecuaciones 3.0</vt:lpstr>
      <vt:lpstr>CorelEquation 11 Equation</vt:lpstr>
      <vt:lpstr>IMPOSICIÓN Y OFERTA DE TRABAJO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Limitaciones de la teoría utilizada</vt:lpstr>
      <vt:lpstr>Como son los impuestos sobre la renta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Empirical evidence (Saez)</vt:lpstr>
      <vt:lpstr>Diapositiva 27</vt:lpstr>
      <vt:lpstr>Saez</vt:lpstr>
      <vt:lpstr>Saez</vt:lpstr>
      <vt:lpstr>Saez</vt:lpstr>
      <vt:lpstr>Saez</vt:lpstr>
      <vt:lpstr>Diapositiva 32</vt:lpstr>
      <vt:lpstr>Evidence empírica</vt:lpstr>
      <vt:lpstr>Diapositiva 34</vt:lpstr>
      <vt:lpstr>Diapositiva 35</vt:lpstr>
      <vt:lpstr>Diapositiva 36</vt:lpstr>
      <vt:lpstr>¿Cómo se estima la elasticidad?</vt:lpstr>
      <vt:lpstr>Diapositiva 38</vt:lpstr>
      <vt:lpstr>Diapositiva 39</vt:lpstr>
      <vt:lpstr>Taxes on labor supply – Evidence Limitations of existing studies</vt:lpstr>
      <vt:lpstr>Additional comments (Chetty)</vt:lpstr>
      <vt:lpstr>Taxable Income Literature: Summary (Chetty)</vt:lpstr>
      <vt:lpstr>Taxable Income Literature</vt:lpstr>
      <vt:lpstr>Macro evidence (Chetty)</vt:lpstr>
      <vt:lpstr>Macro evidence (Chetty)</vt:lpstr>
      <vt:lpstr>Macro evidence</vt:lpstr>
    </vt:vector>
  </TitlesOfParts>
  <Company>UA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IMPOSICIÓN Y OFERTA DE TRABAJO</dc:title>
  <dc:creator>Iggy</dc:creator>
  <cp:lastModifiedBy>ignacio</cp:lastModifiedBy>
  <cp:revision>69</cp:revision>
  <dcterms:created xsi:type="dcterms:W3CDTF">2004-04-18T19:29:03Z</dcterms:created>
  <dcterms:modified xsi:type="dcterms:W3CDTF">2015-10-27T10:26:38Z</dcterms:modified>
</cp:coreProperties>
</file>