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Default Extension="wav" ContentType="audio/wav"/>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Default Extension="vml" ContentType="application/vnd.openxmlformats-officedocument.vmlDrawing"/>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6" r:id="rId2"/>
    <p:sldId id="282" r:id="rId3"/>
    <p:sldId id="283" r:id="rId4"/>
    <p:sldId id="257" r:id="rId5"/>
    <p:sldId id="259" r:id="rId6"/>
    <p:sldId id="260" r:id="rId7"/>
    <p:sldId id="261" r:id="rId8"/>
    <p:sldId id="262" r:id="rId9"/>
    <p:sldId id="263" r:id="rId10"/>
    <p:sldId id="264" r:id="rId11"/>
    <p:sldId id="265" r:id="rId12"/>
    <p:sldId id="266" r:id="rId13"/>
    <p:sldId id="267" r:id="rId14"/>
    <p:sldId id="268" r:id="rId15"/>
    <p:sldId id="284" r:id="rId16"/>
    <p:sldId id="279" r:id="rId17"/>
    <p:sldId id="285" r:id="rId18"/>
    <p:sldId id="286" r:id="rId19"/>
    <p:sldId id="287" r:id="rId20"/>
    <p:sldId id="288" r:id="rId21"/>
    <p:sldId id="289" r:id="rId22"/>
    <p:sldId id="290" r:id="rId23"/>
    <p:sldId id="291" r:id="rId24"/>
    <p:sldId id="292" r:id="rId25"/>
    <p:sldId id="293" r:id="rId26"/>
    <p:sldId id="294" r:id="rId27"/>
    <p:sldId id="295" r:id="rId28"/>
    <p:sldId id="274" r:id="rId29"/>
    <p:sldId id="275" r:id="rId30"/>
    <p:sldId id="269" r:id="rId31"/>
    <p:sldId id="270" r:id="rId32"/>
    <p:sldId id="271" r:id="rId33"/>
    <p:sldId id="272" r:id="rId34"/>
    <p:sldId id="273" r:id="rId35"/>
  </p:sldIdLst>
  <p:sldSz cx="9144000" cy="6858000" type="screen4x3"/>
  <p:notesSz cx="6858000" cy="9144000"/>
  <p:defaultTextStyle>
    <a:defPPr>
      <a:defRPr lang="es-ES"/>
    </a:defPPr>
    <a:lvl1pPr algn="l" rtl="0" eaLnBrk="0" fontAlgn="base" hangingPunct="0">
      <a:spcBef>
        <a:spcPct val="0"/>
      </a:spcBef>
      <a:spcAft>
        <a:spcPct val="0"/>
      </a:spcAft>
      <a:defRPr sz="2400" kern="1200">
        <a:solidFill>
          <a:schemeClr val="tx1"/>
        </a:solidFill>
        <a:latin typeface="Arial" charset="0"/>
        <a:ea typeface="+mn-ea"/>
        <a:cs typeface="+mn-cs"/>
      </a:defRPr>
    </a:lvl1pPr>
    <a:lvl2pPr marL="457200" algn="l" rtl="0" eaLnBrk="0" fontAlgn="base" hangingPunct="0">
      <a:spcBef>
        <a:spcPct val="0"/>
      </a:spcBef>
      <a:spcAft>
        <a:spcPct val="0"/>
      </a:spcAft>
      <a:defRPr sz="2400" kern="1200">
        <a:solidFill>
          <a:schemeClr val="tx1"/>
        </a:solidFill>
        <a:latin typeface="Arial" charset="0"/>
        <a:ea typeface="+mn-ea"/>
        <a:cs typeface="+mn-cs"/>
      </a:defRPr>
    </a:lvl2pPr>
    <a:lvl3pPr marL="914400" algn="l" rtl="0" eaLnBrk="0" fontAlgn="base" hangingPunct="0">
      <a:spcBef>
        <a:spcPct val="0"/>
      </a:spcBef>
      <a:spcAft>
        <a:spcPct val="0"/>
      </a:spcAft>
      <a:defRPr sz="2400" kern="1200">
        <a:solidFill>
          <a:schemeClr val="tx1"/>
        </a:solidFill>
        <a:latin typeface="Arial" charset="0"/>
        <a:ea typeface="+mn-ea"/>
        <a:cs typeface="+mn-cs"/>
      </a:defRPr>
    </a:lvl3pPr>
    <a:lvl4pPr marL="1371600" algn="l" rtl="0" eaLnBrk="0" fontAlgn="base" hangingPunct="0">
      <a:spcBef>
        <a:spcPct val="0"/>
      </a:spcBef>
      <a:spcAft>
        <a:spcPct val="0"/>
      </a:spcAft>
      <a:defRPr sz="2400" kern="1200">
        <a:solidFill>
          <a:schemeClr val="tx1"/>
        </a:solidFill>
        <a:latin typeface="Arial" charset="0"/>
        <a:ea typeface="+mn-ea"/>
        <a:cs typeface="+mn-cs"/>
      </a:defRPr>
    </a:lvl4pPr>
    <a:lvl5pPr marL="1828800" algn="l" rtl="0" eaLnBrk="0" fontAlgn="base" hangingPunct="0">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4FAA8"/>
    <a:srgbClr val="CC0000"/>
    <a:srgbClr val="FFFF00"/>
    <a:srgbClr val="0066FF"/>
    <a:srgbClr val="FF7C80"/>
    <a:srgbClr val="00FFFF"/>
    <a:srgbClr val="FF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726" autoAdjust="0"/>
    <p:restoredTop sz="94660"/>
  </p:normalViewPr>
  <p:slideViewPr>
    <p:cSldViewPr>
      <p:cViewPr varScale="1">
        <p:scale>
          <a:sx n="102" d="100"/>
          <a:sy n="102" d="100"/>
        </p:scale>
        <p:origin x="-840"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image" Target="../media/image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eaLnBrk="1" hangingPunct="1">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fld id="{75937A10-C669-4D61-A46F-75B65232C3A0}" type="datetimeFigureOut">
              <a:rPr lang="es-ES"/>
              <a:pPr/>
              <a:t>22/10/2015</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s-ES" noProof="0" smtClean="0"/>
          </a:p>
        </p:txBody>
      </p:sp>
      <p:sp>
        <p:nvSpPr>
          <p:cNvPr id="5" name="4 Marcador de notas"/>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eaLnBrk="1" hangingPunct="1">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DC7BD21F-10F9-4B04-9F55-D0E3EA46953E}" type="slidenum">
              <a:rPr lang="es-ES" altLang="en-US"/>
              <a:pPr/>
              <a:t>‹Nº›</a:t>
            </a:fld>
            <a:endParaRPr lang="es-E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4099" name="2 Marcador de notas"/>
          <p:cNvSpPr>
            <a:spLocks noGrp="1"/>
          </p:cNvSpPr>
          <p:nvPr>
            <p:ph type="body" idx="1"/>
          </p:nvPr>
        </p:nvSpPr>
        <p:spPr bwMode="auto">
          <a:noFill/>
        </p:spPr>
        <p:txBody>
          <a:bodyPr/>
          <a:lstStyle/>
          <a:p>
            <a:pPr eaLnBrk="1" hangingPunct="1">
              <a:spcBef>
                <a:spcPct val="0"/>
              </a:spcBef>
            </a:pPr>
            <a:endParaRPr lang="en-US" altLang="en-US" smtClean="0"/>
          </a:p>
        </p:txBody>
      </p:sp>
      <p:sp>
        <p:nvSpPr>
          <p:cNvPr id="4100" name="3 Marcador de número de diapositiva"/>
          <p:cNvSpPr>
            <a:spLocks noGrp="1"/>
          </p:cNvSpPr>
          <p:nvPr>
            <p:ph type="sldNum" sz="quarter" idx="5"/>
          </p:nvPr>
        </p:nvSpPr>
        <p:spPr bwMode="auto">
          <a:noFill/>
          <a:ln>
            <a:miter lim="800000"/>
            <a:headEnd/>
            <a:tailEnd/>
          </a:ln>
        </p:spPr>
        <p:txBody>
          <a:bodyPr/>
          <a:lstStyle/>
          <a:p>
            <a:fld id="{1F1539C8-1B51-4C07-8651-57FB68C16AF3}" type="slidenum">
              <a:rPr lang="es-ES" altLang="en-US"/>
              <a:pPr/>
              <a:t>1</a:t>
            </a:fld>
            <a:endParaRPr lang="es-E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6147" name="2 Marcador de notas"/>
          <p:cNvSpPr>
            <a:spLocks noGrp="1"/>
          </p:cNvSpPr>
          <p:nvPr>
            <p:ph type="body" idx="1"/>
          </p:nvPr>
        </p:nvSpPr>
        <p:spPr bwMode="auto">
          <a:noFill/>
        </p:spPr>
        <p:txBody>
          <a:bodyPr/>
          <a:lstStyle/>
          <a:p>
            <a:pPr eaLnBrk="1" hangingPunct="1">
              <a:spcBef>
                <a:spcPct val="0"/>
              </a:spcBef>
            </a:pPr>
            <a:endParaRPr lang="en-US" altLang="en-US" smtClean="0"/>
          </a:p>
        </p:txBody>
      </p:sp>
      <p:sp>
        <p:nvSpPr>
          <p:cNvPr id="6148" name="3 Marcador de número de diapositiva"/>
          <p:cNvSpPr>
            <a:spLocks noGrp="1"/>
          </p:cNvSpPr>
          <p:nvPr>
            <p:ph type="sldNum" sz="quarter" idx="5"/>
          </p:nvPr>
        </p:nvSpPr>
        <p:spPr bwMode="auto">
          <a:noFill/>
          <a:ln>
            <a:miter lim="800000"/>
            <a:headEnd/>
            <a:tailEnd/>
          </a:ln>
        </p:spPr>
        <p:txBody>
          <a:bodyPr/>
          <a:lstStyle/>
          <a:p>
            <a:fld id="{D1772E7C-A7DD-4B06-BF27-D71650F203A4}" type="slidenum">
              <a:rPr lang="es-ES" altLang="en-US"/>
              <a:pPr/>
              <a:t>4</a:t>
            </a:fld>
            <a:endParaRPr lang="es-E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8195" name="2 Marcador de notas"/>
          <p:cNvSpPr>
            <a:spLocks noGrp="1"/>
          </p:cNvSpPr>
          <p:nvPr>
            <p:ph type="body" idx="1"/>
          </p:nvPr>
        </p:nvSpPr>
        <p:spPr bwMode="auto">
          <a:noFill/>
        </p:spPr>
        <p:txBody>
          <a:bodyPr/>
          <a:lstStyle/>
          <a:p>
            <a:pPr eaLnBrk="1" hangingPunct="1">
              <a:spcBef>
                <a:spcPct val="0"/>
              </a:spcBef>
            </a:pPr>
            <a:endParaRPr lang="en-US" altLang="en-US" smtClean="0"/>
          </a:p>
        </p:txBody>
      </p:sp>
      <p:sp>
        <p:nvSpPr>
          <p:cNvPr id="8196" name="3 Marcador de número de diapositiva"/>
          <p:cNvSpPr>
            <a:spLocks noGrp="1"/>
          </p:cNvSpPr>
          <p:nvPr>
            <p:ph type="sldNum" sz="quarter" idx="5"/>
          </p:nvPr>
        </p:nvSpPr>
        <p:spPr bwMode="auto">
          <a:noFill/>
          <a:ln>
            <a:miter lim="800000"/>
            <a:headEnd/>
            <a:tailEnd/>
          </a:ln>
        </p:spPr>
        <p:txBody>
          <a:bodyPr/>
          <a:lstStyle/>
          <a:p>
            <a:fld id="{97659BE7-63B9-4BF3-BD4F-161DF021B8AF}" type="slidenum">
              <a:rPr lang="es-ES" altLang="en-US"/>
              <a:pPr/>
              <a:t>5</a:t>
            </a:fld>
            <a:endParaRPr lang="es-E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0243" name="2 Marcador de notas"/>
          <p:cNvSpPr>
            <a:spLocks noGrp="1"/>
          </p:cNvSpPr>
          <p:nvPr>
            <p:ph type="body" idx="1"/>
          </p:nvPr>
        </p:nvSpPr>
        <p:spPr bwMode="auto">
          <a:noFill/>
        </p:spPr>
        <p:txBody>
          <a:bodyPr/>
          <a:lstStyle/>
          <a:p>
            <a:pPr eaLnBrk="1" hangingPunct="1">
              <a:spcBef>
                <a:spcPct val="0"/>
              </a:spcBef>
            </a:pPr>
            <a:endParaRPr lang="en-US" altLang="en-US" smtClean="0"/>
          </a:p>
        </p:txBody>
      </p:sp>
      <p:sp>
        <p:nvSpPr>
          <p:cNvPr id="10244" name="3 Marcador de número de diapositiva"/>
          <p:cNvSpPr>
            <a:spLocks noGrp="1"/>
          </p:cNvSpPr>
          <p:nvPr>
            <p:ph type="sldNum" sz="quarter" idx="5"/>
          </p:nvPr>
        </p:nvSpPr>
        <p:spPr bwMode="auto">
          <a:noFill/>
          <a:ln>
            <a:miter lim="800000"/>
            <a:headEnd/>
            <a:tailEnd/>
          </a:ln>
        </p:spPr>
        <p:txBody>
          <a:bodyPr/>
          <a:lstStyle/>
          <a:p>
            <a:fld id="{6C9E915F-F6AD-4D23-8482-DB6FA820A425}" type="slidenum">
              <a:rPr lang="es-ES" altLang="en-US"/>
              <a:pPr/>
              <a:t>6</a:t>
            </a:fld>
            <a:endParaRPr lang="es-E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2291" name="2 Marcador de notas"/>
          <p:cNvSpPr>
            <a:spLocks noGrp="1"/>
          </p:cNvSpPr>
          <p:nvPr>
            <p:ph type="body" idx="1"/>
          </p:nvPr>
        </p:nvSpPr>
        <p:spPr bwMode="auto">
          <a:noFill/>
        </p:spPr>
        <p:txBody>
          <a:bodyPr/>
          <a:lstStyle/>
          <a:p>
            <a:pPr eaLnBrk="1" hangingPunct="1">
              <a:spcBef>
                <a:spcPct val="0"/>
              </a:spcBef>
            </a:pPr>
            <a:endParaRPr lang="en-US" altLang="en-US" smtClean="0"/>
          </a:p>
        </p:txBody>
      </p:sp>
      <p:sp>
        <p:nvSpPr>
          <p:cNvPr id="12292" name="3 Marcador de número de diapositiva"/>
          <p:cNvSpPr>
            <a:spLocks noGrp="1"/>
          </p:cNvSpPr>
          <p:nvPr>
            <p:ph type="sldNum" sz="quarter" idx="5"/>
          </p:nvPr>
        </p:nvSpPr>
        <p:spPr bwMode="auto">
          <a:noFill/>
          <a:ln>
            <a:miter lim="800000"/>
            <a:headEnd/>
            <a:tailEnd/>
          </a:ln>
        </p:spPr>
        <p:txBody>
          <a:bodyPr/>
          <a:lstStyle/>
          <a:p>
            <a:fld id="{687EEA3D-8E70-47BC-9355-C377FA8DA46D}" type="slidenum">
              <a:rPr lang="es-ES" altLang="en-US"/>
              <a:pPr/>
              <a:t>7</a:t>
            </a:fld>
            <a:endParaRPr lang="es-E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4339" name="2 Marcador de notas"/>
          <p:cNvSpPr>
            <a:spLocks noGrp="1"/>
          </p:cNvSpPr>
          <p:nvPr>
            <p:ph type="body" idx="1"/>
          </p:nvPr>
        </p:nvSpPr>
        <p:spPr bwMode="auto">
          <a:noFill/>
        </p:spPr>
        <p:txBody>
          <a:bodyPr/>
          <a:lstStyle/>
          <a:p>
            <a:pPr eaLnBrk="1" hangingPunct="1">
              <a:spcBef>
                <a:spcPct val="0"/>
              </a:spcBef>
            </a:pPr>
            <a:endParaRPr lang="en-US" altLang="en-US" smtClean="0"/>
          </a:p>
        </p:txBody>
      </p:sp>
      <p:sp>
        <p:nvSpPr>
          <p:cNvPr id="14340" name="3 Marcador de número de diapositiva"/>
          <p:cNvSpPr>
            <a:spLocks noGrp="1"/>
          </p:cNvSpPr>
          <p:nvPr>
            <p:ph type="sldNum" sz="quarter" idx="5"/>
          </p:nvPr>
        </p:nvSpPr>
        <p:spPr bwMode="auto">
          <a:noFill/>
          <a:ln>
            <a:miter lim="800000"/>
            <a:headEnd/>
            <a:tailEnd/>
          </a:ln>
        </p:spPr>
        <p:txBody>
          <a:bodyPr/>
          <a:lstStyle/>
          <a:p>
            <a:fld id="{54A11D19-45AF-41AE-8070-871008C43271}" type="slidenum">
              <a:rPr lang="es-ES" altLang="en-US"/>
              <a:pPr/>
              <a:t>8</a:t>
            </a:fld>
            <a:endParaRPr lang="es-E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6387" name="2 Marcador de notas"/>
          <p:cNvSpPr>
            <a:spLocks noGrp="1"/>
          </p:cNvSpPr>
          <p:nvPr>
            <p:ph type="body" idx="1"/>
          </p:nvPr>
        </p:nvSpPr>
        <p:spPr bwMode="auto">
          <a:noFill/>
        </p:spPr>
        <p:txBody>
          <a:bodyPr/>
          <a:lstStyle/>
          <a:p>
            <a:pPr eaLnBrk="1" hangingPunct="1">
              <a:spcBef>
                <a:spcPct val="0"/>
              </a:spcBef>
            </a:pPr>
            <a:endParaRPr lang="en-US" altLang="en-US" smtClean="0"/>
          </a:p>
        </p:txBody>
      </p:sp>
      <p:sp>
        <p:nvSpPr>
          <p:cNvPr id="16388" name="3 Marcador de número de diapositiva"/>
          <p:cNvSpPr>
            <a:spLocks noGrp="1"/>
          </p:cNvSpPr>
          <p:nvPr>
            <p:ph type="sldNum" sz="quarter" idx="5"/>
          </p:nvPr>
        </p:nvSpPr>
        <p:spPr bwMode="auto">
          <a:noFill/>
          <a:ln>
            <a:miter lim="800000"/>
            <a:headEnd/>
            <a:tailEnd/>
          </a:ln>
        </p:spPr>
        <p:txBody>
          <a:bodyPr/>
          <a:lstStyle/>
          <a:p>
            <a:fld id="{EF1A7E81-CB54-4ABD-AB07-68C23517C907}" type="slidenum">
              <a:rPr lang="es-ES" altLang="en-US"/>
              <a:pPr/>
              <a:t>9</a:t>
            </a:fld>
            <a:endParaRPr lang="es-E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8435" name="2 Marcador de notas"/>
          <p:cNvSpPr>
            <a:spLocks noGrp="1"/>
          </p:cNvSpPr>
          <p:nvPr>
            <p:ph type="body" idx="1"/>
          </p:nvPr>
        </p:nvSpPr>
        <p:spPr bwMode="auto">
          <a:noFill/>
        </p:spPr>
        <p:txBody>
          <a:bodyPr/>
          <a:lstStyle/>
          <a:p>
            <a:pPr eaLnBrk="1" hangingPunct="1">
              <a:spcBef>
                <a:spcPct val="0"/>
              </a:spcBef>
            </a:pPr>
            <a:endParaRPr lang="en-US" altLang="en-US" smtClean="0"/>
          </a:p>
        </p:txBody>
      </p:sp>
      <p:sp>
        <p:nvSpPr>
          <p:cNvPr id="18436" name="3 Marcador de número de diapositiva"/>
          <p:cNvSpPr>
            <a:spLocks noGrp="1"/>
          </p:cNvSpPr>
          <p:nvPr>
            <p:ph type="sldNum" sz="quarter" idx="5"/>
          </p:nvPr>
        </p:nvSpPr>
        <p:spPr bwMode="auto">
          <a:noFill/>
          <a:ln>
            <a:miter lim="800000"/>
            <a:headEnd/>
            <a:tailEnd/>
          </a:ln>
        </p:spPr>
        <p:txBody>
          <a:bodyPr/>
          <a:lstStyle/>
          <a:p>
            <a:fld id="{C3725725-DB73-48FA-8D78-119418418EB3}" type="slidenum">
              <a:rPr lang="es-ES" altLang="en-US"/>
              <a:pPr/>
              <a:t>10</a:t>
            </a:fld>
            <a:endParaRPr lang="es-E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20483" name="2 Marcador de notas"/>
          <p:cNvSpPr>
            <a:spLocks noGrp="1"/>
          </p:cNvSpPr>
          <p:nvPr>
            <p:ph type="body" idx="1"/>
          </p:nvPr>
        </p:nvSpPr>
        <p:spPr bwMode="auto">
          <a:noFill/>
        </p:spPr>
        <p:txBody>
          <a:bodyPr/>
          <a:lstStyle/>
          <a:p>
            <a:pPr eaLnBrk="1" hangingPunct="1">
              <a:spcBef>
                <a:spcPct val="0"/>
              </a:spcBef>
            </a:pPr>
            <a:endParaRPr lang="en-US" altLang="en-US" smtClean="0"/>
          </a:p>
        </p:txBody>
      </p:sp>
      <p:sp>
        <p:nvSpPr>
          <p:cNvPr id="20484" name="3 Marcador de número de diapositiva"/>
          <p:cNvSpPr>
            <a:spLocks noGrp="1"/>
          </p:cNvSpPr>
          <p:nvPr>
            <p:ph type="sldNum" sz="quarter" idx="5"/>
          </p:nvPr>
        </p:nvSpPr>
        <p:spPr bwMode="auto">
          <a:noFill/>
          <a:ln>
            <a:miter lim="800000"/>
            <a:headEnd/>
            <a:tailEnd/>
          </a:ln>
        </p:spPr>
        <p:txBody>
          <a:bodyPr/>
          <a:lstStyle/>
          <a:p>
            <a:fld id="{4BFA796A-6668-4174-8DFC-6FAA52F6924E}" type="slidenum">
              <a:rPr lang="es-ES" altLang="en-US"/>
              <a:pPr/>
              <a:t>11</a:t>
            </a:fld>
            <a:endParaRPr lang="es-E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22531" name="2 Marcador de notas"/>
          <p:cNvSpPr>
            <a:spLocks noGrp="1"/>
          </p:cNvSpPr>
          <p:nvPr>
            <p:ph type="body" idx="1"/>
          </p:nvPr>
        </p:nvSpPr>
        <p:spPr bwMode="auto">
          <a:noFill/>
        </p:spPr>
        <p:txBody>
          <a:bodyPr/>
          <a:lstStyle/>
          <a:p>
            <a:pPr eaLnBrk="1" hangingPunct="1">
              <a:spcBef>
                <a:spcPct val="0"/>
              </a:spcBef>
            </a:pPr>
            <a:endParaRPr lang="en-US" altLang="en-US" smtClean="0"/>
          </a:p>
        </p:txBody>
      </p:sp>
      <p:sp>
        <p:nvSpPr>
          <p:cNvPr id="22532" name="3 Marcador de número de diapositiva"/>
          <p:cNvSpPr>
            <a:spLocks noGrp="1"/>
          </p:cNvSpPr>
          <p:nvPr>
            <p:ph type="sldNum" sz="quarter" idx="5"/>
          </p:nvPr>
        </p:nvSpPr>
        <p:spPr bwMode="auto">
          <a:noFill/>
          <a:ln>
            <a:miter lim="800000"/>
            <a:headEnd/>
            <a:tailEnd/>
          </a:ln>
        </p:spPr>
        <p:txBody>
          <a:bodyPr/>
          <a:lstStyle/>
          <a:p>
            <a:fld id="{A11C788B-9BFD-4CC9-872C-009209CE0413}" type="slidenum">
              <a:rPr lang="es-ES" altLang="en-US"/>
              <a:pPr/>
              <a:t>12</a:t>
            </a:fld>
            <a:endParaRPr lang="es-E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24579" name="2 Marcador de notas"/>
          <p:cNvSpPr>
            <a:spLocks noGrp="1"/>
          </p:cNvSpPr>
          <p:nvPr>
            <p:ph type="body" idx="1"/>
          </p:nvPr>
        </p:nvSpPr>
        <p:spPr bwMode="auto">
          <a:noFill/>
        </p:spPr>
        <p:txBody>
          <a:bodyPr/>
          <a:lstStyle/>
          <a:p>
            <a:pPr eaLnBrk="1" hangingPunct="1">
              <a:spcBef>
                <a:spcPct val="0"/>
              </a:spcBef>
            </a:pPr>
            <a:endParaRPr lang="en-US" altLang="en-US" smtClean="0"/>
          </a:p>
        </p:txBody>
      </p:sp>
      <p:sp>
        <p:nvSpPr>
          <p:cNvPr id="24580" name="3 Marcador de número de diapositiva"/>
          <p:cNvSpPr>
            <a:spLocks noGrp="1"/>
          </p:cNvSpPr>
          <p:nvPr>
            <p:ph type="sldNum" sz="quarter" idx="5"/>
          </p:nvPr>
        </p:nvSpPr>
        <p:spPr bwMode="auto">
          <a:noFill/>
          <a:ln>
            <a:miter lim="800000"/>
            <a:headEnd/>
            <a:tailEnd/>
          </a:ln>
        </p:spPr>
        <p:txBody>
          <a:bodyPr/>
          <a:lstStyle/>
          <a:p>
            <a:fld id="{352746A6-6E6A-4613-A77F-CEFE3DFD3741}" type="slidenum">
              <a:rPr lang="es-ES" altLang="en-US"/>
              <a:pPr/>
              <a:t>13</a:t>
            </a:fld>
            <a:endParaRPr lang="es-E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26627" name="2 Marcador de notas"/>
          <p:cNvSpPr>
            <a:spLocks noGrp="1"/>
          </p:cNvSpPr>
          <p:nvPr>
            <p:ph type="body" idx="1"/>
          </p:nvPr>
        </p:nvSpPr>
        <p:spPr bwMode="auto">
          <a:noFill/>
        </p:spPr>
        <p:txBody>
          <a:bodyPr/>
          <a:lstStyle/>
          <a:p>
            <a:pPr eaLnBrk="1" hangingPunct="1">
              <a:spcBef>
                <a:spcPct val="0"/>
              </a:spcBef>
            </a:pPr>
            <a:endParaRPr lang="en-US" altLang="en-US" smtClean="0"/>
          </a:p>
        </p:txBody>
      </p:sp>
      <p:sp>
        <p:nvSpPr>
          <p:cNvPr id="26628" name="3 Marcador de número de diapositiva"/>
          <p:cNvSpPr>
            <a:spLocks noGrp="1"/>
          </p:cNvSpPr>
          <p:nvPr>
            <p:ph type="sldNum" sz="quarter" idx="5"/>
          </p:nvPr>
        </p:nvSpPr>
        <p:spPr bwMode="auto">
          <a:noFill/>
          <a:ln>
            <a:miter lim="800000"/>
            <a:headEnd/>
            <a:tailEnd/>
          </a:ln>
        </p:spPr>
        <p:txBody>
          <a:bodyPr/>
          <a:lstStyle/>
          <a:p>
            <a:fld id="{5CD6690B-8120-4A08-8526-1170353D9EDB}" type="slidenum">
              <a:rPr lang="es-ES" altLang="en-US"/>
              <a:pPr/>
              <a:t>14</a:t>
            </a:fld>
            <a:endParaRPr lang="es-E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01511BB2-7727-440B-A150-A92474E8C1C8}" type="slidenum">
              <a:rPr lang="en-US" smtClean="0"/>
              <a:pPr/>
              <a:t>15</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30723" name="2 Marcador de notas"/>
          <p:cNvSpPr>
            <a:spLocks noGrp="1"/>
          </p:cNvSpPr>
          <p:nvPr>
            <p:ph type="body" idx="1"/>
          </p:nvPr>
        </p:nvSpPr>
        <p:spPr bwMode="auto">
          <a:noFill/>
        </p:spPr>
        <p:txBody>
          <a:bodyPr/>
          <a:lstStyle/>
          <a:p>
            <a:pPr eaLnBrk="1" hangingPunct="1">
              <a:spcBef>
                <a:spcPct val="0"/>
              </a:spcBef>
            </a:pPr>
            <a:endParaRPr lang="en-US" altLang="en-US" smtClean="0"/>
          </a:p>
        </p:txBody>
      </p:sp>
      <p:sp>
        <p:nvSpPr>
          <p:cNvPr id="30724" name="3 Marcador de número de diapositiva"/>
          <p:cNvSpPr>
            <a:spLocks noGrp="1"/>
          </p:cNvSpPr>
          <p:nvPr>
            <p:ph type="sldNum" sz="quarter" idx="5"/>
          </p:nvPr>
        </p:nvSpPr>
        <p:spPr bwMode="auto">
          <a:noFill/>
          <a:ln>
            <a:miter lim="800000"/>
            <a:headEnd/>
            <a:tailEnd/>
          </a:ln>
        </p:spPr>
        <p:txBody>
          <a:bodyPr/>
          <a:lstStyle/>
          <a:p>
            <a:fld id="{664A708A-BE55-4257-AC15-2F14CF263EB5}" type="slidenum">
              <a:rPr lang="es-ES" altLang="en-US"/>
              <a:pPr/>
              <a:t>16</a:t>
            </a:fld>
            <a:endParaRPr lang="es-E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37891" name="2 Marcador de notas"/>
          <p:cNvSpPr>
            <a:spLocks noGrp="1"/>
          </p:cNvSpPr>
          <p:nvPr>
            <p:ph type="body" idx="1"/>
          </p:nvPr>
        </p:nvSpPr>
        <p:spPr bwMode="auto">
          <a:noFill/>
        </p:spPr>
        <p:txBody>
          <a:bodyPr/>
          <a:lstStyle/>
          <a:p>
            <a:pPr eaLnBrk="1" hangingPunct="1">
              <a:spcBef>
                <a:spcPct val="0"/>
              </a:spcBef>
            </a:pPr>
            <a:endParaRPr lang="en-US" altLang="en-US" smtClean="0"/>
          </a:p>
        </p:txBody>
      </p:sp>
      <p:sp>
        <p:nvSpPr>
          <p:cNvPr id="37892" name="3 Marcador de número de diapositiva"/>
          <p:cNvSpPr>
            <a:spLocks noGrp="1"/>
          </p:cNvSpPr>
          <p:nvPr>
            <p:ph type="sldNum" sz="quarter" idx="5"/>
          </p:nvPr>
        </p:nvSpPr>
        <p:spPr bwMode="auto">
          <a:noFill/>
          <a:ln>
            <a:miter lim="800000"/>
            <a:headEnd/>
            <a:tailEnd/>
          </a:ln>
        </p:spPr>
        <p:txBody>
          <a:bodyPr/>
          <a:lstStyle/>
          <a:p>
            <a:fld id="{078679B3-9E12-4F33-8162-2415791415C2}" type="slidenum">
              <a:rPr lang="es-ES" altLang="en-US"/>
              <a:pPr/>
              <a:t>28</a:t>
            </a:fld>
            <a:endParaRPr lang="es-E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39939" name="2 Marcador de notas"/>
          <p:cNvSpPr>
            <a:spLocks noGrp="1"/>
          </p:cNvSpPr>
          <p:nvPr>
            <p:ph type="body" idx="1"/>
          </p:nvPr>
        </p:nvSpPr>
        <p:spPr bwMode="auto">
          <a:noFill/>
        </p:spPr>
        <p:txBody>
          <a:bodyPr/>
          <a:lstStyle/>
          <a:p>
            <a:pPr eaLnBrk="1" hangingPunct="1">
              <a:spcBef>
                <a:spcPct val="0"/>
              </a:spcBef>
            </a:pPr>
            <a:endParaRPr lang="en-US" altLang="en-US" smtClean="0"/>
          </a:p>
        </p:txBody>
      </p:sp>
      <p:sp>
        <p:nvSpPr>
          <p:cNvPr id="39940" name="3 Marcador de número de diapositiva"/>
          <p:cNvSpPr>
            <a:spLocks noGrp="1"/>
          </p:cNvSpPr>
          <p:nvPr>
            <p:ph type="sldNum" sz="quarter" idx="5"/>
          </p:nvPr>
        </p:nvSpPr>
        <p:spPr bwMode="auto">
          <a:noFill/>
          <a:ln>
            <a:miter lim="800000"/>
            <a:headEnd/>
            <a:tailEnd/>
          </a:ln>
        </p:spPr>
        <p:txBody>
          <a:bodyPr/>
          <a:lstStyle/>
          <a:p>
            <a:fld id="{A8FCFCBB-F9AA-49CA-B032-BA0FFCA490BD}" type="slidenum">
              <a:rPr lang="es-ES" altLang="en-US"/>
              <a:pPr/>
              <a:t>29</a:t>
            </a:fld>
            <a:endParaRPr lang="es-E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41987" name="2 Marcador de notas"/>
          <p:cNvSpPr>
            <a:spLocks noGrp="1"/>
          </p:cNvSpPr>
          <p:nvPr>
            <p:ph type="body" idx="1"/>
          </p:nvPr>
        </p:nvSpPr>
        <p:spPr bwMode="auto">
          <a:noFill/>
        </p:spPr>
        <p:txBody>
          <a:bodyPr/>
          <a:lstStyle/>
          <a:p>
            <a:pPr eaLnBrk="1" hangingPunct="1">
              <a:spcBef>
                <a:spcPct val="0"/>
              </a:spcBef>
            </a:pPr>
            <a:endParaRPr lang="en-US" altLang="en-US" smtClean="0"/>
          </a:p>
        </p:txBody>
      </p:sp>
      <p:sp>
        <p:nvSpPr>
          <p:cNvPr id="41988" name="3 Marcador de número de diapositiva"/>
          <p:cNvSpPr>
            <a:spLocks noGrp="1"/>
          </p:cNvSpPr>
          <p:nvPr>
            <p:ph type="sldNum" sz="quarter" idx="5"/>
          </p:nvPr>
        </p:nvSpPr>
        <p:spPr bwMode="auto">
          <a:noFill/>
          <a:ln>
            <a:miter lim="800000"/>
            <a:headEnd/>
            <a:tailEnd/>
          </a:ln>
        </p:spPr>
        <p:txBody>
          <a:bodyPr/>
          <a:lstStyle/>
          <a:p>
            <a:fld id="{82BA0F7C-899C-4A59-8FCC-A711E3740C80}" type="slidenum">
              <a:rPr lang="es-ES" altLang="en-US"/>
              <a:pPr/>
              <a:t>30</a:t>
            </a:fld>
            <a:endParaRPr lang="es-E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44035" name="2 Marcador de notas"/>
          <p:cNvSpPr>
            <a:spLocks noGrp="1"/>
          </p:cNvSpPr>
          <p:nvPr>
            <p:ph type="body" idx="1"/>
          </p:nvPr>
        </p:nvSpPr>
        <p:spPr bwMode="auto">
          <a:noFill/>
        </p:spPr>
        <p:txBody>
          <a:bodyPr/>
          <a:lstStyle/>
          <a:p>
            <a:pPr eaLnBrk="1" hangingPunct="1">
              <a:spcBef>
                <a:spcPct val="0"/>
              </a:spcBef>
            </a:pPr>
            <a:endParaRPr lang="en-US" altLang="en-US" smtClean="0"/>
          </a:p>
        </p:txBody>
      </p:sp>
      <p:sp>
        <p:nvSpPr>
          <p:cNvPr id="44036" name="3 Marcador de número de diapositiva"/>
          <p:cNvSpPr>
            <a:spLocks noGrp="1"/>
          </p:cNvSpPr>
          <p:nvPr>
            <p:ph type="sldNum" sz="quarter" idx="5"/>
          </p:nvPr>
        </p:nvSpPr>
        <p:spPr bwMode="auto">
          <a:noFill/>
          <a:ln>
            <a:miter lim="800000"/>
            <a:headEnd/>
            <a:tailEnd/>
          </a:ln>
        </p:spPr>
        <p:txBody>
          <a:bodyPr/>
          <a:lstStyle/>
          <a:p>
            <a:fld id="{961AE9AD-F169-4B0C-8688-C78377BA7A35}" type="slidenum">
              <a:rPr lang="es-ES" altLang="en-US"/>
              <a:pPr/>
              <a:t>31</a:t>
            </a:fld>
            <a:endParaRPr lang="es-E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46083" name="2 Marcador de notas"/>
          <p:cNvSpPr>
            <a:spLocks noGrp="1"/>
          </p:cNvSpPr>
          <p:nvPr>
            <p:ph type="body" idx="1"/>
          </p:nvPr>
        </p:nvSpPr>
        <p:spPr bwMode="auto">
          <a:noFill/>
        </p:spPr>
        <p:txBody>
          <a:bodyPr/>
          <a:lstStyle/>
          <a:p>
            <a:pPr eaLnBrk="1" hangingPunct="1">
              <a:spcBef>
                <a:spcPct val="0"/>
              </a:spcBef>
            </a:pPr>
            <a:endParaRPr lang="en-US" altLang="en-US" smtClean="0"/>
          </a:p>
        </p:txBody>
      </p:sp>
      <p:sp>
        <p:nvSpPr>
          <p:cNvPr id="46084" name="3 Marcador de número de diapositiva"/>
          <p:cNvSpPr>
            <a:spLocks noGrp="1"/>
          </p:cNvSpPr>
          <p:nvPr>
            <p:ph type="sldNum" sz="quarter" idx="5"/>
          </p:nvPr>
        </p:nvSpPr>
        <p:spPr bwMode="auto">
          <a:noFill/>
          <a:ln>
            <a:miter lim="800000"/>
            <a:headEnd/>
            <a:tailEnd/>
          </a:ln>
        </p:spPr>
        <p:txBody>
          <a:bodyPr/>
          <a:lstStyle/>
          <a:p>
            <a:fld id="{C7B1EF7C-20DA-470D-AC9E-6233B9E3DDC6}" type="slidenum">
              <a:rPr lang="es-ES" altLang="en-US"/>
              <a:pPr/>
              <a:t>32</a:t>
            </a:fld>
            <a:endParaRPr lang="es-E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48131" name="2 Marcador de notas"/>
          <p:cNvSpPr>
            <a:spLocks noGrp="1"/>
          </p:cNvSpPr>
          <p:nvPr>
            <p:ph type="body" idx="1"/>
          </p:nvPr>
        </p:nvSpPr>
        <p:spPr bwMode="auto">
          <a:noFill/>
        </p:spPr>
        <p:txBody>
          <a:bodyPr/>
          <a:lstStyle/>
          <a:p>
            <a:pPr eaLnBrk="1" hangingPunct="1">
              <a:spcBef>
                <a:spcPct val="0"/>
              </a:spcBef>
            </a:pPr>
            <a:endParaRPr lang="en-US" altLang="en-US" smtClean="0"/>
          </a:p>
        </p:txBody>
      </p:sp>
      <p:sp>
        <p:nvSpPr>
          <p:cNvPr id="48132" name="3 Marcador de número de diapositiva"/>
          <p:cNvSpPr>
            <a:spLocks noGrp="1"/>
          </p:cNvSpPr>
          <p:nvPr>
            <p:ph type="sldNum" sz="quarter" idx="5"/>
          </p:nvPr>
        </p:nvSpPr>
        <p:spPr bwMode="auto">
          <a:noFill/>
          <a:ln>
            <a:miter lim="800000"/>
            <a:headEnd/>
            <a:tailEnd/>
          </a:ln>
        </p:spPr>
        <p:txBody>
          <a:bodyPr/>
          <a:lstStyle/>
          <a:p>
            <a:fld id="{69BCD110-1DBD-433F-9848-11A9385D463C}" type="slidenum">
              <a:rPr lang="es-ES" altLang="en-US"/>
              <a:pPr/>
              <a:t>33</a:t>
            </a:fld>
            <a:endParaRPr lang="es-E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50179" name="2 Marcador de notas"/>
          <p:cNvSpPr>
            <a:spLocks noGrp="1"/>
          </p:cNvSpPr>
          <p:nvPr>
            <p:ph type="body" idx="1"/>
          </p:nvPr>
        </p:nvSpPr>
        <p:spPr bwMode="auto">
          <a:noFill/>
        </p:spPr>
        <p:txBody>
          <a:bodyPr/>
          <a:lstStyle/>
          <a:p>
            <a:pPr eaLnBrk="1" hangingPunct="1">
              <a:spcBef>
                <a:spcPct val="0"/>
              </a:spcBef>
            </a:pPr>
            <a:endParaRPr lang="en-US" altLang="en-US" smtClean="0"/>
          </a:p>
        </p:txBody>
      </p:sp>
      <p:sp>
        <p:nvSpPr>
          <p:cNvPr id="50180" name="3 Marcador de número de diapositiva"/>
          <p:cNvSpPr>
            <a:spLocks noGrp="1"/>
          </p:cNvSpPr>
          <p:nvPr>
            <p:ph type="sldNum" sz="quarter" idx="5"/>
          </p:nvPr>
        </p:nvSpPr>
        <p:spPr bwMode="auto">
          <a:noFill/>
          <a:ln>
            <a:miter lim="800000"/>
            <a:headEnd/>
            <a:tailEnd/>
          </a:ln>
        </p:spPr>
        <p:txBody>
          <a:bodyPr/>
          <a:lstStyle/>
          <a:p>
            <a:fld id="{80830912-9271-4270-BAC0-E27BEE0D9947}" type="slidenum">
              <a:rPr lang="es-ES" altLang="en-US"/>
              <a:pPr/>
              <a:t>34</a:t>
            </a:fld>
            <a:endParaRPr lang="es-E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ES"/>
          </a:p>
        </p:txBody>
      </p:sp>
      <p:sp>
        <p:nvSpPr>
          <p:cNvPr id="4" name="Rectangle 4"/>
          <p:cNvSpPr>
            <a:spLocks noGrp="1" noChangeArrowheads="1"/>
          </p:cNvSpPr>
          <p:nvPr>
            <p:ph type="dt" sz="half" idx="10"/>
          </p:nvPr>
        </p:nvSpPr>
        <p:spPr>
          <a:ln/>
        </p:spPr>
        <p:txBody>
          <a:bodyPr/>
          <a:lstStyle>
            <a:lvl1pPr>
              <a:defRPr/>
            </a:lvl1pPr>
          </a:lstStyle>
          <a:p>
            <a:endParaRPr lang="es-ES"/>
          </a:p>
        </p:txBody>
      </p:sp>
      <p:sp>
        <p:nvSpPr>
          <p:cNvPr id="5" name="Rectangle 5"/>
          <p:cNvSpPr>
            <a:spLocks noGrp="1" noChangeArrowheads="1"/>
          </p:cNvSpPr>
          <p:nvPr>
            <p:ph type="ftr" sz="quarter" idx="11"/>
          </p:nvPr>
        </p:nvSpPr>
        <p:spPr>
          <a:ln/>
        </p:spPr>
        <p:txBody>
          <a:bodyPr/>
          <a:lstStyle>
            <a:lvl1pPr>
              <a:defRPr/>
            </a:lvl1pPr>
          </a:lstStyle>
          <a:p>
            <a:endParaRPr lang="es-ES"/>
          </a:p>
        </p:txBody>
      </p:sp>
      <p:sp>
        <p:nvSpPr>
          <p:cNvPr id="6" name="Rectangle 6"/>
          <p:cNvSpPr>
            <a:spLocks noGrp="1" noChangeArrowheads="1"/>
          </p:cNvSpPr>
          <p:nvPr>
            <p:ph type="sldNum" sz="quarter" idx="12"/>
          </p:nvPr>
        </p:nvSpPr>
        <p:spPr>
          <a:ln/>
        </p:spPr>
        <p:txBody>
          <a:bodyPr/>
          <a:lstStyle>
            <a:lvl1pPr>
              <a:defRPr/>
            </a:lvl1pPr>
          </a:lstStyle>
          <a:p>
            <a:fld id="{805B38F3-C70B-4514-95C1-D0F03CCEE8FA}" type="slidenum">
              <a:rPr lang="es-ES" altLang="en-US"/>
              <a:pPr/>
              <a:t>‹Nº›</a:t>
            </a:fld>
            <a:endParaRPr lang="es-ES"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4"/>
          <p:cNvSpPr>
            <a:spLocks noGrp="1" noChangeArrowheads="1"/>
          </p:cNvSpPr>
          <p:nvPr>
            <p:ph type="dt" sz="half" idx="10"/>
          </p:nvPr>
        </p:nvSpPr>
        <p:spPr>
          <a:ln/>
        </p:spPr>
        <p:txBody>
          <a:bodyPr/>
          <a:lstStyle>
            <a:lvl1pPr>
              <a:defRPr/>
            </a:lvl1pPr>
          </a:lstStyle>
          <a:p>
            <a:endParaRPr lang="es-ES"/>
          </a:p>
        </p:txBody>
      </p:sp>
      <p:sp>
        <p:nvSpPr>
          <p:cNvPr id="5" name="Rectangle 5"/>
          <p:cNvSpPr>
            <a:spLocks noGrp="1" noChangeArrowheads="1"/>
          </p:cNvSpPr>
          <p:nvPr>
            <p:ph type="ftr" sz="quarter" idx="11"/>
          </p:nvPr>
        </p:nvSpPr>
        <p:spPr>
          <a:ln/>
        </p:spPr>
        <p:txBody>
          <a:bodyPr/>
          <a:lstStyle>
            <a:lvl1pPr>
              <a:defRPr/>
            </a:lvl1pPr>
          </a:lstStyle>
          <a:p>
            <a:endParaRPr lang="es-ES"/>
          </a:p>
        </p:txBody>
      </p:sp>
      <p:sp>
        <p:nvSpPr>
          <p:cNvPr id="6" name="Rectangle 6"/>
          <p:cNvSpPr>
            <a:spLocks noGrp="1" noChangeArrowheads="1"/>
          </p:cNvSpPr>
          <p:nvPr>
            <p:ph type="sldNum" sz="quarter" idx="12"/>
          </p:nvPr>
        </p:nvSpPr>
        <p:spPr>
          <a:ln/>
        </p:spPr>
        <p:txBody>
          <a:bodyPr/>
          <a:lstStyle>
            <a:lvl1pPr>
              <a:defRPr/>
            </a:lvl1pPr>
          </a:lstStyle>
          <a:p>
            <a:fld id="{93029AFF-D611-4095-B505-2F3EBCE1A013}" type="slidenum">
              <a:rPr lang="es-ES" altLang="en-US"/>
              <a:pPr/>
              <a:t>‹Nº›</a:t>
            </a:fld>
            <a:endParaRPr lang="es-ES"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endParaRPr lang="es-ES"/>
          </a:p>
        </p:txBody>
      </p:sp>
      <p:sp>
        <p:nvSpPr>
          <p:cNvPr id="5" name="Rectangle 5"/>
          <p:cNvSpPr>
            <a:spLocks noGrp="1" noChangeArrowheads="1"/>
          </p:cNvSpPr>
          <p:nvPr>
            <p:ph type="ftr" sz="quarter" idx="11"/>
          </p:nvPr>
        </p:nvSpPr>
        <p:spPr>
          <a:ln/>
        </p:spPr>
        <p:txBody>
          <a:bodyPr/>
          <a:lstStyle>
            <a:lvl1pPr>
              <a:defRPr/>
            </a:lvl1pPr>
          </a:lstStyle>
          <a:p>
            <a:endParaRPr lang="es-ES"/>
          </a:p>
        </p:txBody>
      </p:sp>
      <p:sp>
        <p:nvSpPr>
          <p:cNvPr id="6" name="Rectangle 6"/>
          <p:cNvSpPr>
            <a:spLocks noGrp="1" noChangeArrowheads="1"/>
          </p:cNvSpPr>
          <p:nvPr>
            <p:ph type="sldNum" sz="quarter" idx="12"/>
          </p:nvPr>
        </p:nvSpPr>
        <p:spPr>
          <a:ln/>
        </p:spPr>
        <p:txBody>
          <a:bodyPr/>
          <a:lstStyle>
            <a:lvl1pPr>
              <a:defRPr/>
            </a:lvl1pPr>
          </a:lstStyle>
          <a:p>
            <a:fld id="{8F5B1C59-B46E-4A3A-9F79-59C530A22DB3}" type="slidenum">
              <a:rPr lang="es-ES" altLang="en-US"/>
              <a:pPr/>
              <a:t>‹Nº›</a:t>
            </a:fld>
            <a:endParaRPr lang="es-ES"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Rectangle 4"/>
          <p:cNvSpPr>
            <a:spLocks noGrp="1" noChangeArrowheads="1"/>
          </p:cNvSpPr>
          <p:nvPr>
            <p:ph type="dt" sz="half" idx="10"/>
          </p:nvPr>
        </p:nvSpPr>
        <p:spPr>
          <a:ln/>
        </p:spPr>
        <p:txBody>
          <a:bodyPr/>
          <a:lstStyle>
            <a:lvl1pPr>
              <a:defRPr/>
            </a:lvl1pPr>
          </a:lstStyle>
          <a:p>
            <a:endParaRPr lang="es-ES"/>
          </a:p>
        </p:txBody>
      </p:sp>
      <p:sp>
        <p:nvSpPr>
          <p:cNvPr id="6" name="Rectangle 5"/>
          <p:cNvSpPr>
            <a:spLocks noGrp="1" noChangeArrowheads="1"/>
          </p:cNvSpPr>
          <p:nvPr>
            <p:ph type="ftr" sz="quarter" idx="11"/>
          </p:nvPr>
        </p:nvSpPr>
        <p:spPr>
          <a:ln/>
        </p:spPr>
        <p:txBody>
          <a:bodyPr/>
          <a:lstStyle>
            <a:lvl1pPr>
              <a:defRPr/>
            </a:lvl1pPr>
          </a:lstStyle>
          <a:p>
            <a:endParaRPr lang="es-ES"/>
          </a:p>
        </p:txBody>
      </p:sp>
      <p:sp>
        <p:nvSpPr>
          <p:cNvPr id="7" name="Rectangle 6"/>
          <p:cNvSpPr>
            <a:spLocks noGrp="1" noChangeArrowheads="1"/>
          </p:cNvSpPr>
          <p:nvPr>
            <p:ph type="sldNum" sz="quarter" idx="12"/>
          </p:nvPr>
        </p:nvSpPr>
        <p:spPr>
          <a:ln/>
        </p:spPr>
        <p:txBody>
          <a:bodyPr/>
          <a:lstStyle>
            <a:lvl1pPr>
              <a:defRPr/>
            </a:lvl1pPr>
          </a:lstStyle>
          <a:p>
            <a:fld id="{82B9D17F-A0DE-458A-8EAC-4590D7A20082}" type="slidenum">
              <a:rPr lang="es-ES" altLang="en-US"/>
              <a:pPr/>
              <a:t>‹Nº›</a:t>
            </a:fld>
            <a:endParaRPr lang="es-ES"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Rectangle 4"/>
          <p:cNvSpPr>
            <a:spLocks noGrp="1" noChangeArrowheads="1"/>
          </p:cNvSpPr>
          <p:nvPr>
            <p:ph type="dt" sz="half" idx="10"/>
          </p:nvPr>
        </p:nvSpPr>
        <p:spPr>
          <a:ln/>
        </p:spPr>
        <p:txBody>
          <a:bodyPr/>
          <a:lstStyle>
            <a:lvl1pPr>
              <a:defRPr/>
            </a:lvl1pPr>
          </a:lstStyle>
          <a:p>
            <a:endParaRPr lang="es-ES"/>
          </a:p>
        </p:txBody>
      </p:sp>
      <p:sp>
        <p:nvSpPr>
          <p:cNvPr id="8" name="Rectangle 5"/>
          <p:cNvSpPr>
            <a:spLocks noGrp="1" noChangeArrowheads="1"/>
          </p:cNvSpPr>
          <p:nvPr>
            <p:ph type="ftr" sz="quarter" idx="11"/>
          </p:nvPr>
        </p:nvSpPr>
        <p:spPr>
          <a:ln/>
        </p:spPr>
        <p:txBody>
          <a:bodyPr/>
          <a:lstStyle>
            <a:lvl1pPr>
              <a:defRPr/>
            </a:lvl1pPr>
          </a:lstStyle>
          <a:p>
            <a:endParaRPr lang="es-ES"/>
          </a:p>
        </p:txBody>
      </p:sp>
      <p:sp>
        <p:nvSpPr>
          <p:cNvPr id="9" name="Rectangle 6"/>
          <p:cNvSpPr>
            <a:spLocks noGrp="1" noChangeArrowheads="1"/>
          </p:cNvSpPr>
          <p:nvPr>
            <p:ph type="sldNum" sz="quarter" idx="12"/>
          </p:nvPr>
        </p:nvSpPr>
        <p:spPr>
          <a:ln/>
        </p:spPr>
        <p:txBody>
          <a:bodyPr/>
          <a:lstStyle>
            <a:lvl1pPr>
              <a:defRPr/>
            </a:lvl1pPr>
          </a:lstStyle>
          <a:p>
            <a:fld id="{69CF50F6-E36D-46C2-B9A0-7980113E1A2B}" type="slidenum">
              <a:rPr lang="es-ES" altLang="en-US"/>
              <a:pPr/>
              <a:t>‹Nº›</a:t>
            </a:fld>
            <a:endParaRPr lang="es-ES"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Rectangle 4"/>
          <p:cNvSpPr>
            <a:spLocks noGrp="1" noChangeArrowheads="1"/>
          </p:cNvSpPr>
          <p:nvPr>
            <p:ph type="dt" sz="half" idx="10"/>
          </p:nvPr>
        </p:nvSpPr>
        <p:spPr>
          <a:ln/>
        </p:spPr>
        <p:txBody>
          <a:bodyPr/>
          <a:lstStyle>
            <a:lvl1pPr>
              <a:defRPr/>
            </a:lvl1pPr>
          </a:lstStyle>
          <a:p>
            <a:endParaRPr lang="es-ES"/>
          </a:p>
        </p:txBody>
      </p:sp>
      <p:sp>
        <p:nvSpPr>
          <p:cNvPr id="4" name="Rectangle 5"/>
          <p:cNvSpPr>
            <a:spLocks noGrp="1" noChangeArrowheads="1"/>
          </p:cNvSpPr>
          <p:nvPr>
            <p:ph type="ftr" sz="quarter" idx="11"/>
          </p:nvPr>
        </p:nvSpPr>
        <p:spPr>
          <a:ln/>
        </p:spPr>
        <p:txBody>
          <a:bodyPr/>
          <a:lstStyle>
            <a:lvl1pPr>
              <a:defRPr/>
            </a:lvl1pPr>
          </a:lstStyle>
          <a:p>
            <a:endParaRPr lang="es-ES"/>
          </a:p>
        </p:txBody>
      </p:sp>
      <p:sp>
        <p:nvSpPr>
          <p:cNvPr id="5" name="Rectangle 6"/>
          <p:cNvSpPr>
            <a:spLocks noGrp="1" noChangeArrowheads="1"/>
          </p:cNvSpPr>
          <p:nvPr>
            <p:ph type="sldNum" sz="quarter" idx="12"/>
          </p:nvPr>
        </p:nvSpPr>
        <p:spPr>
          <a:ln/>
        </p:spPr>
        <p:txBody>
          <a:bodyPr/>
          <a:lstStyle>
            <a:lvl1pPr>
              <a:defRPr/>
            </a:lvl1pPr>
          </a:lstStyle>
          <a:p>
            <a:fld id="{1241983F-4CD8-446D-9773-9E6C7BD93E83}" type="slidenum">
              <a:rPr lang="es-ES" altLang="en-US"/>
              <a:pPr/>
              <a:t>‹Nº›</a:t>
            </a:fld>
            <a:endParaRPr lang="es-ES"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es-ES"/>
          </a:p>
        </p:txBody>
      </p:sp>
      <p:sp>
        <p:nvSpPr>
          <p:cNvPr id="3" name="Rectangle 5"/>
          <p:cNvSpPr>
            <a:spLocks noGrp="1" noChangeArrowheads="1"/>
          </p:cNvSpPr>
          <p:nvPr>
            <p:ph type="ftr" sz="quarter" idx="11"/>
          </p:nvPr>
        </p:nvSpPr>
        <p:spPr>
          <a:ln/>
        </p:spPr>
        <p:txBody>
          <a:bodyPr/>
          <a:lstStyle>
            <a:lvl1pPr>
              <a:defRPr/>
            </a:lvl1pPr>
          </a:lstStyle>
          <a:p>
            <a:endParaRPr lang="es-ES"/>
          </a:p>
        </p:txBody>
      </p:sp>
      <p:sp>
        <p:nvSpPr>
          <p:cNvPr id="4" name="Rectangle 6"/>
          <p:cNvSpPr>
            <a:spLocks noGrp="1" noChangeArrowheads="1"/>
          </p:cNvSpPr>
          <p:nvPr>
            <p:ph type="sldNum" sz="quarter" idx="12"/>
          </p:nvPr>
        </p:nvSpPr>
        <p:spPr>
          <a:ln/>
        </p:spPr>
        <p:txBody>
          <a:bodyPr/>
          <a:lstStyle>
            <a:lvl1pPr>
              <a:defRPr/>
            </a:lvl1pPr>
          </a:lstStyle>
          <a:p>
            <a:fld id="{EB89DAFC-48F0-47DB-8C73-7D048F9B69B8}" type="slidenum">
              <a:rPr lang="es-ES" altLang="en-US"/>
              <a:pPr/>
              <a:t>‹Nº›</a:t>
            </a:fld>
            <a:endParaRPr lang="es-ES"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endParaRPr lang="es-ES"/>
          </a:p>
        </p:txBody>
      </p:sp>
      <p:sp>
        <p:nvSpPr>
          <p:cNvPr id="6" name="Rectangle 5"/>
          <p:cNvSpPr>
            <a:spLocks noGrp="1" noChangeArrowheads="1"/>
          </p:cNvSpPr>
          <p:nvPr>
            <p:ph type="ftr" sz="quarter" idx="11"/>
          </p:nvPr>
        </p:nvSpPr>
        <p:spPr>
          <a:ln/>
        </p:spPr>
        <p:txBody>
          <a:bodyPr/>
          <a:lstStyle>
            <a:lvl1pPr>
              <a:defRPr/>
            </a:lvl1pPr>
          </a:lstStyle>
          <a:p>
            <a:endParaRPr lang="es-ES"/>
          </a:p>
        </p:txBody>
      </p:sp>
      <p:sp>
        <p:nvSpPr>
          <p:cNvPr id="7" name="Rectangle 6"/>
          <p:cNvSpPr>
            <a:spLocks noGrp="1" noChangeArrowheads="1"/>
          </p:cNvSpPr>
          <p:nvPr>
            <p:ph type="sldNum" sz="quarter" idx="12"/>
          </p:nvPr>
        </p:nvSpPr>
        <p:spPr>
          <a:ln/>
        </p:spPr>
        <p:txBody>
          <a:bodyPr/>
          <a:lstStyle>
            <a:lvl1pPr>
              <a:defRPr/>
            </a:lvl1pPr>
          </a:lstStyle>
          <a:p>
            <a:fld id="{FF7F7A8A-13F8-47FA-9546-69182C61EA50}" type="slidenum">
              <a:rPr lang="es-ES" altLang="en-US"/>
              <a:pPr/>
              <a:t>‹Nº›</a:t>
            </a:fld>
            <a:endParaRPr lang="es-ES"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endParaRPr lang="es-ES"/>
          </a:p>
        </p:txBody>
      </p:sp>
      <p:sp>
        <p:nvSpPr>
          <p:cNvPr id="6" name="Rectangle 5"/>
          <p:cNvSpPr>
            <a:spLocks noGrp="1" noChangeArrowheads="1"/>
          </p:cNvSpPr>
          <p:nvPr>
            <p:ph type="ftr" sz="quarter" idx="11"/>
          </p:nvPr>
        </p:nvSpPr>
        <p:spPr>
          <a:ln/>
        </p:spPr>
        <p:txBody>
          <a:bodyPr/>
          <a:lstStyle>
            <a:lvl1pPr>
              <a:defRPr/>
            </a:lvl1pPr>
          </a:lstStyle>
          <a:p>
            <a:endParaRPr lang="es-ES"/>
          </a:p>
        </p:txBody>
      </p:sp>
      <p:sp>
        <p:nvSpPr>
          <p:cNvPr id="7" name="Rectangle 6"/>
          <p:cNvSpPr>
            <a:spLocks noGrp="1" noChangeArrowheads="1"/>
          </p:cNvSpPr>
          <p:nvPr>
            <p:ph type="sldNum" sz="quarter" idx="12"/>
          </p:nvPr>
        </p:nvSpPr>
        <p:spPr>
          <a:ln/>
        </p:spPr>
        <p:txBody>
          <a:bodyPr/>
          <a:lstStyle>
            <a:lvl1pPr>
              <a:defRPr/>
            </a:lvl1pPr>
          </a:lstStyle>
          <a:p>
            <a:fld id="{63E045D9-938C-4F52-81C4-BC5F3BFFEF1D}" type="slidenum">
              <a:rPr lang="es-ES" altLang="en-US"/>
              <a:pPr/>
              <a:t>‹Nº›</a:t>
            </a:fld>
            <a:endParaRPr lang="es-ES"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4"/>
          <p:cNvSpPr>
            <a:spLocks noGrp="1" noChangeArrowheads="1"/>
          </p:cNvSpPr>
          <p:nvPr>
            <p:ph type="dt" sz="half" idx="10"/>
          </p:nvPr>
        </p:nvSpPr>
        <p:spPr>
          <a:ln/>
        </p:spPr>
        <p:txBody>
          <a:bodyPr/>
          <a:lstStyle>
            <a:lvl1pPr>
              <a:defRPr/>
            </a:lvl1pPr>
          </a:lstStyle>
          <a:p>
            <a:endParaRPr lang="es-ES"/>
          </a:p>
        </p:txBody>
      </p:sp>
      <p:sp>
        <p:nvSpPr>
          <p:cNvPr id="5" name="Rectangle 5"/>
          <p:cNvSpPr>
            <a:spLocks noGrp="1" noChangeArrowheads="1"/>
          </p:cNvSpPr>
          <p:nvPr>
            <p:ph type="ftr" sz="quarter" idx="11"/>
          </p:nvPr>
        </p:nvSpPr>
        <p:spPr>
          <a:ln/>
        </p:spPr>
        <p:txBody>
          <a:bodyPr/>
          <a:lstStyle>
            <a:lvl1pPr>
              <a:defRPr/>
            </a:lvl1pPr>
          </a:lstStyle>
          <a:p>
            <a:endParaRPr lang="es-ES"/>
          </a:p>
        </p:txBody>
      </p:sp>
      <p:sp>
        <p:nvSpPr>
          <p:cNvPr id="6" name="Rectangle 6"/>
          <p:cNvSpPr>
            <a:spLocks noGrp="1" noChangeArrowheads="1"/>
          </p:cNvSpPr>
          <p:nvPr>
            <p:ph type="sldNum" sz="quarter" idx="12"/>
          </p:nvPr>
        </p:nvSpPr>
        <p:spPr>
          <a:ln/>
        </p:spPr>
        <p:txBody>
          <a:bodyPr/>
          <a:lstStyle>
            <a:lvl1pPr>
              <a:defRPr/>
            </a:lvl1pPr>
          </a:lstStyle>
          <a:p>
            <a:fld id="{180CC874-0E74-4D32-8105-9ED859B0809A}" type="slidenum">
              <a:rPr lang="es-ES" altLang="en-US"/>
              <a:pPr/>
              <a:t>‹Nº›</a:t>
            </a:fld>
            <a:endParaRPr lang="es-ES"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4"/>
          <p:cNvSpPr>
            <a:spLocks noGrp="1" noChangeArrowheads="1"/>
          </p:cNvSpPr>
          <p:nvPr>
            <p:ph type="dt" sz="half" idx="10"/>
          </p:nvPr>
        </p:nvSpPr>
        <p:spPr>
          <a:ln/>
        </p:spPr>
        <p:txBody>
          <a:bodyPr/>
          <a:lstStyle>
            <a:lvl1pPr>
              <a:defRPr/>
            </a:lvl1pPr>
          </a:lstStyle>
          <a:p>
            <a:endParaRPr lang="es-ES"/>
          </a:p>
        </p:txBody>
      </p:sp>
      <p:sp>
        <p:nvSpPr>
          <p:cNvPr id="5" name="Rectangle 5"/>
          <p:cNvSpPr>
            <a:spLocks noGrp="1" noChangeArrowheads="1"/>
          </p:cNvSpPr>
          <p:nvPr>
            <p:ph type="ftr" sz="quarter" idx="11"/>
          </p:nvPr>
        </p:nvSpPr>
        <p:spPr>
          <a:ln/>
        </p:spPr>
        <p:txBody>
          <a:bodyPr/>
          <a:lstStyle>
            <a:lvl1pPr>
              <a:defRPr/>
            </a:lvl1pPr>
          </a:lstStyle>
          <a:p>
            <a:endParaRPr lang="es-ES"/>
          </a:p>
        </p:txBody>
      </p:sp>
      <p:sp>
        <p:nvSpPr>
          <p:cNvPr id="6" name="Rectangle 6"/>
          <p:cNvSpPr>
            <a:spLocks noGrp="1" noChangeArrowheads="1"/>
          </p:cNvSpPr>
          <p:nvPr>
            <p:ph type="sldNum" sz="quarter" idx="12"/>
          </p:nvPr>
        </p:nvSpPr>
        <p:spPr>
          <a:ln/>
        </p:spPr>
        <p:txBody>
          <a:bodyPr/>
          <a:lstStyle>
            <a:lvl1pPr>
              <a:defRPr/>
            </a:lvl1pPr>
          </a:lstStyle>
          <a:p>
            <a:fld id="{D29C5274-E2DD-4972-9E17-F50199AB177F}" type="slidenum">
              <a:rPr lang="es-ES" altLang="en-US"/>
              <a:pPr/>
              <a:t>‹Nº›</a:t>
            </a:fld>
            <a:endParaRPr lang="es-ES"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altLang="en-US"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altLang="en-US" smtClean="0"/>
              <a:t>Haga clic para modificar el estilo de texto del patrón</a:t>
            </a:r>
          </a:p>
          <a:p>
            <a:pPr lvl="1"/>
            <a:r>
              <a:rPr lang="es-ES" altLang="en-US" smtClean="0"/>
              <a:t>Segundo nivel</a:t>
            </a:r>
          </a:p>
          <a:p>
            <a:pPr lvl="2"/>
            <a:r>
              <a:rPr lang="es-ES" altLang="en-US" smtClean="0"/>
              <a:t>Tercer nivel</a:t>
            </a:r>
          </a:p>
          <a:p>
            <a:pPr lvl="3"/>
            <a:r>
              <a:rPr lang="es-ES" altLang="en-US" smtClean="0"/>
              <a:t>Cuarto nivel</a:t>
            </a:r>
          </a:p>
          <a:p>
            <a:pPr lvl="4"/>
            <a:r>
              <a:rPr lang="es-ES" altLang="en-US"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vl1pPr>
          </a:lstStyle>
          <a:p>
            <a:endParaRPr lang="es-E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endParaRPr lang="es-E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C780D59F-5694-4C66-94CB-307A0B86D1A5}" type="slidenum">
              <a:rPr lang="es-ES" altLang="en-US"/>
              <a:pPr/>
              <a:t>‹Nº›</a:t>
            </a:fld>
            <a:endParaRPr lang="es-E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audio" Target="../media/audio3.wav"/><Relationship Id="rId4" Type="http://schemas.openxmlformats.org/officeDocument/2006/relationships/audio" Target="../media/audio2.wav"/></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audio" Target="../media/audio7.wav"/><Relationship Id="rId3" Type="http://schemas.openxmlformats.org/officeDocument/2006/relationships/audio" Target="../media/audio4.wav"/><Relationship Id="rId7" Type="http://schemas.openxmlformats.org/officeDocument/2006/relationships/audio" Target="../media/audio1.wav"/><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audio" Target="../media/audio6.wav"/><Relationship Id="rId5" Type="http://schemas.openxmlformats.org/officeDocument/2006/relationships/audio" Target="../media/audio5.wav"/><Relationship Id="rId4" Type="http://schemas.openxmlformats.org/officeDocument/2006/relationships/audio" Target="../media/audio3.wav"/></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audio" Target="../media/audio2.wav"/><Relationship Id="rId7" Type="http://schemas.openxmlformats.org/officeDocument/2006/relationships/audio" Target="../media/audio9.wav"/><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audio" Target="../media/audio8.wav"/><Relationship Id="rId5" Type="http://schemas.openxmlformats.org/officeDocument/2006/relationships/audio" Target="../media/audio3.wav"/><Relationship Id="rId4" Type="http://schemas.openxmlformats.org/officeDocument/2006/relationships/audio" Target="../media/audio1.wav"/></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audio" Target="../media/audio10.wav"/><Relationship Id="rId5" Type="http://schemas.openxmlformats.org/officeDocument/2006/relationships/audio" Target="../media/audio7.wav"/><Relationship Id="rId4" Type="http://schemas.openxmlformats.org/officeDocument/2006/relationships/audio" Target="../media/audio3.wav"/></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3.bin"/><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oleObject" Target="../embeddings/oleObject4.bin"/></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oleObject" Target="../embeddings/oleObject5.bin"/></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oleObject" Target="../embeddings/oleObject6.bin"/></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vmlDrawing" Target="../drawings/vmlDrawing5.vml"/><Relationship Id="rId4" Type="http://schemas.openxmlformats.org/officeDocument/2006/relationships/oleObject" Target="../embeddings/oleObject7.bin"/></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vmlDrawing" Target="../drawings/vmlDrawing6.vml"/><Relationship Id="rId5" Type="http://schemas.openxmlformats.org/officeDocument/2006/relationships/oleObject" Target="../embeddings/oleObject9.bin"/><Relationship Id="rId4" Type="http://schemas.openxmlformats.org/officeDocument/2006/relationships/oleObject" Target="../embeddings/oleObject8.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85800" y="115888"/>
            <a:ext cx="7772400" cy="3484562"/>
          </a:xfrm>
        </p:spPr>
        <p:txBody>
          <a:bodyPr/>
          <a:lstStyle/>
          <a:p>
            <a:pPr eaLnBrk="1" hangingPunct="1"/>
            <a:r>
              <a:rPr lang="es-ES" altLang="en-US" sz="2400" dirty="0" err="1" smtClean="0">
                <a:solidFill>
                  <a:schemeClr val="accent2"/>
                </a:solidFill>
              </a:rPr>
              <a:t>Public</a:t>
            </a:r>
            <a:r>
              <a:rPr lang="es-ES" altLang="en-US" sz="2400" dirty="0" smtClean="0">
                <a:solidFill>
                  <a:schemeClr val="accent2"/>
                </a:solidFill>
              </a:rPr>
              <a:t> </a:t>
            </a:r>
            <a:r>
              <a:rPr lang="es-ES" altLang="en-US" sz="2400" dirty="0" err="1" smtClean="0">
                <a:solidFill>
                  <a:schemeClr val="accent2"/>
                </a:solidFill>
              </a:rPr>
              <a:t>Economics</a:t>
            </a:r>
            <a:r>
              <a:rPr lang="es-ES" altLang="en-US" sz="2400" dirty="0" smtClean="0">
                <a:solidFill>
                  <a:schemeClr val="accent2"/>
                </a:solidFill>
              </a:rPr>
              <a:t/>
            </a:r>
            <a:br>
              <a:rPr lang="es-ES" altLang="en-US" sz="2400" dirty="0" smtClean="0">
                <a:solidFill>
                  <a:schemeClr val="accent2"/>
                </a:solidFill>
              </a:rPr>
            </a:br>
            <a:r>
              <a:rPr lang="es-ES" altLang="en-US" sz="2400" dirty="0" smtClean="0">
                <a:solidFill>
                  <a:schemeClr val="accent2"/>
                </a:solidFill>
              </a:rPr>
              <a:t>UC3M</a:t>
            </a:r>
            <a:r>
              <a:rPr lang="es-ES" altLang="en-US" dirty="0" smtClean="0">
                <a:solidFill>
                  <a:schemeClr val="accent2"/>
                </a:solidFill>
              </a:rPr>
              <a:t/>
            </a:r>
            <a:br>
              <a:rPr lang="es-ES" altLang="en-US" dirty="0" smtClean="0">
                <a:solidFill>
                  <a:schemeClr val="accent2"/>
                </a:solidFill>
              </a:rPr>
            </a:br>
            <a:r>
              <a:rPr lang="es-ES" altLang="en-US" sz="2000" dirty="0" smtClean="0">
                <a:solidFill>
                  <a:schemeClr val="accent2"/>
                </a:solidFill>
              </a:rPr>
              <a:t>2015</a:t>
            </a:r>
            <a:r>
              <a:rPr lang="es-ES" altLang="en-US" dirty="0" smtClean="0">
                <a:solidFill>
                  <a:schemeClr val="accent2"/>
                </a:solidFill>
              </a:rPr>
              <a:t/>
            </a:r>
            <a:br>
              <a:rPr lang="es-ES" altLang="en-US" dirty="0" smtClean="0">
                <a:solidFill>
                  <a:schemeClr val="accent2"/>
                </a:solidFill>
              </a:rPr>
            </a:br>
            <a:r>
              <a:rPr lang="es-ES" altLang="en-US" dirty="0" smtClean="0">
                <a:solidFill>
                  <a:schemeClr val="accent2"/>
                </a:solidFill>
              </a:rPr>
              <a:t/>
            </a:r>
            <a:br>
              <a:rPr lang="es-ES" altLang="en-US" dirty="0" smtClean="0">
                <a:solidFill>
                  <a:schemeClr val="accent2"/>
                </a:solidFill>
              </a:rPr>
            </a:br>
            <a:r>
              <a:rPr lang="es-ES" altLang="en-US" dirty="0" smtClean="0">
                <a:solidFill>
                  <a:schemeClr val="accent2"/>
                </a:solidFill>
              </a:rPr>
              <a:t/>
            </a:r>
            <a:br>
              <a:rPr lang="es-ES" altLang="en-US" dirty="0" smtClean="0">
                <a:solidFill>
                  <a:schemeClr val="accent2"/>
                </a:solidFill>
              </a:rPr>
            </a:br>
            <a:r>
              <a:rPr lang="es-ES" altLang="en-US" dirty="0" smtClean="0">
                <a:solidFill>
                  <a:schemeClr val="accent2"/>
                </a:solidFill>
              </a:rPr>
              <a:t>DEADWEIGHT COST</a:t>
            </a:r>
            <a:endParaRPr lang="es-ES" altLang="en-US" dirty="0" smtClean="0">
              <a:solidFill>
                <a:schemeClr val="accent2"/>
              </a:solidFill>
            </a:endParaRPr>
          </a:p>
        </p:txBody>
      </p:sp>
      <p:sp>
        <p:nvSpPr>
          <p:cNvPr id="3075" name="Rectangle 3"/>
          <p:cNvSpPr>
            <a:spLocks noGrp="1" noChangeArrowheads="1"/>
          </p:cNvSpPr>
          <p:nvPr>
            <p:ph type="subTitle" idx="1"/>
          </p:nvPr>
        </p:nvSpPr>
        <p:spPr>
          <a:xfrm>
            <a:off x="1547813" y="4868863"/>
            <a:ext cx="6400800" cy="1752600"/>
          </a:xfrm>
        </p:spPr>
        <p:txBody>
          <a:bodyPr/>
          <a:lstStyle/>
          <a:p>
            <a:pPr eaLnBrk="1" hangingPunct="1"/>
            <a:r>
              <a:rPr lang="es-ES" altLang="en-US" dirty="0" smtClean="0"/>
              <a:t>AGZ 2.1</a:t>
            </a:r>
          </a:p>
          <a:p>
            <a:pPr eaLnBrk="1" hangingPunct="1"/>
            <a:r>
              <a:rPr lang="es-ES" altLang="en-US" dirty="0" smtClean="0"/>
              <a:t>and</a:t>
            </a:r>
            <a:endParaRPr lang="es-ES" altLang="en-US" dirty="0" smtClean="0"/>
          </a:p>
          <a:p>
            <a:pPr eaLnBrk="1" hangingPunct="1"/>
            <a:r>
              <a:rPr lang="es-ES" altLang="en-US" dirty="0" err="1" smtClean="0"/>
              <a:t>Gruber</a:t>
            </a:r>
            <a:endParaRPr lang="es-ES" altLang="en-US"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683568" y="692696"/>
            <a:ext cx="7920880" cy="4154984"/>
          </a:xfrm>
          <a:prstGeom prst="rect">
            <a:avLst/>
          </a:prstGeom>
          <a:noFill/>
        </p:spPr>
        <p:txBody>
          <a:bodyPr wrap="square" rtlCol="0">
            <a:spAutoFit/>
          </a:bodyPr>
          <a:lstStyle/>
          <a:p>
            <a:pPr>
              <a:buFont typeface="Arial" pitchFamily="34" charset="0"/>
              <a:buChar char="•"/>
            </a:pPr>
            <a:r>
              <a:rPr lang="es-ES_tradnl" dirty="0" err="1" smtClean="0"/>
              <a:t>Deadweight</a:t>
            </a:r>
            <a:r>
              <a:rPr lang="es-ES_tradnl" dirty="0" smtClean="0"/>
              <a:t> </a:t>
            </a:r>
            <a:r>
              <a:rPr lang="es-ES_tradnl" dirty="0" err="1" smtClean="0"/>
              <a:t>cost</a:t>
            </a:r>
            <a:r>
              <a:rPr lang="es-ES_tradnl" dirty="0" smtClean="0"/>
              <a:t>: </a:t>
            </a:r>
            <a:r>
              <a:rPr lang="es-ES_tradnl" dirty="0" err="1" smtClean="0"/>
              <a:t>effect</a:t>
            </a:r>
            <a:r>
              <a:rPr lang="es-ES_tradnl" dirty="0" smtClean="0"/>
              <a:t> of </a:t>
            </a:r>
            <a:r>
              <a:rPr lang="es-ES_tradnl" dirty="0" err="1" smtClean="0"/>
              <a:t>policies</a:t>
            </a:r>
            <a:r>
              <a:rPr lang="es-ES_tradnl" dirty="0" smtClean="0"/>
              <a:t> </a:t>
            </a:r>
            <a:r>
              <a:rPr lang="es-ES_tradnl" dirty="0" err="1" smtClean="0"/>
              <a:t>on</a:t>
            </a:r>
            <a:r>
              <a:rPr lang="es-ES_tradnl" dirty="0" smtClean="0"/>
              <a:t> </a:t>
            </a:r>
            <a:r>
              <a:rPr lang="es-ES_tradnl" dirty="0" err="1" smtClean="0"/>
              <a:t>size</a:t>
            </a:r>
            <a:r>
              <a:rPr lang="es-ES_tradnl" dirty="0" smtClean="0"/>
              <a:t> of </a:t>
            </a:r>
            <a:r>
              <a:rPr lang="es-ES_tradnl" dirty="0" err="1" smtClean="0"/>
              <a:t>the</a:t>
            </a:r>
            <a:r>
              <a:rPr lang="es-ES_tradnl" dirty="0" smtClean="0"/>
              <a:t> pie</a:t>
            </a:r>
          </a:p>
          <a:p>
            <a:pPr>
              <a:buFont typeface="Arial" pitchFamily="34" charset="0"/>
              <a:buChar char="•"/>
            </a:pPr>
            <a:endParaRPr lang="es-ES_tradnl" dirty="0"/>
          </a:p>
          <a:p>
            <a:pPr>
              <a:buFont typeface="Arial" pitchFamily="34" charset="0"/>
              <a:buChar char="•"/>
            </a:pPr>
            <a:endParaRPr lang="es-ES_tradnl" dirty="0" smtClean="0"/>
          </a:p>
          <a:p>
            <a:pPr>
              <a:buFont typeface="Arial" pitchFamily="34" charset="0"/>
              <a:buChar char="•"/>
            </a:pPr>
            <a:endParaRPr lang="es-ES_tradnl" dirty="0"/>
          </a:p>
          <a:p>
            <a:pPr>
              <a:buFont typeface="Arial" pitchFamily="34" charset="0"/>
              <a:buChar char="•"/>
            </a:pPr>
            <a:endParaRPr lang="es-ES_tradnl" dirty="0" smtClean="0"/>
          </a:p>
          <a:p>
            <a:pPr>
              <a:buFont typeface="Arial" pitchFamily="34" charset="0"/>
              <a:buChar char="•"/>
            </a:pPr>
            <a:endParaRPr lang="es-ES_tradnl" dirty="0"/>
          </a:p>
          <a:p>
            <a:pPr>
              <a:buFont typeface="Arial" pitchFamily="34" charset="0"/>
              <a:buChar char="•"/>
            </a:pPr>
            <a:endParaRPr lang="es-ES_tradnl" dirty="0" smtClean="0"/>
          </a:p>
          <a:p>
            <a:pPr>
              <a:buFont typeface="Arial" pitchFamily="34" charset="0"/>
              <a:buChar char="•"/>
            </a:pPr>
            <a:endParaRPr lang="es-ES_tradnl" dirty="0" smtClean="0"/>
          </a:p>
          <a:p>
            <a:pPr>
              <a:buFont typeface="Arial" pitchFamily="34" charset="0"/>
              <a:buChar char="•"/>
            </a:pPr>
            <a:r>
              <a:rPr lang="es-ES_tradnl" dirty="0" err="1" smtClean="0"/>
              <a:t>Focus</a:t>
            </a:r>
            <a:r>
              <a:rPr lang="es-ES_tradnl" dirty="0" smtClean="0"/>
              <a:t> in </a:t>
            </a:r>
            <a:r>
              <a:rPr lang="es-ES_tradnl" dirty="0" err="1" smtClean="0"/>
              <a:t>efficiency</a:t>
            </a:r>
            <a:r>
              <a:rPr lang="es-ES_tradnl" dirty="0" smtClean="0"/>
              <a:t> </a:t>
            </a:r>
            <a:r>
              <a:rPr lang="es-ES_tradnl" dirty="0" err="1" smtClean="0"/>
              <a:t>analysis</a:t>
            </a:r>
            <a:r>
              <a:rPr lang="es-ES_tradnl" dirty="0" smtClean="0"/>
              <a:t> </a:t>
            </a:r>
            <a:r>
              <a:rPr lang="es-ES_tradnl" dirty="0" err="1" smtClean="0"/>
              <a:t>is</a:t>
            </a:r>
            <a:r>
              <a:rPr lang="es-ES_tradnl" dirty="0" smtClean="0"/>
              <a:t> </a:t>
            </a:r>
            <a:r>
              <a:rPr lang="es-ES_tradnl" dirty="0" err="1" smtClean="0"/>
              <a:t>on</a:t>
            </a:r>
            <a:r>
              <a:rPr lang="es-ES_tradnl" dirty="0" smtClean="0"/>
              <a:t> </a:t>
            </a:r>
            <a:r>
              <a:rPr lang="es-ES_tradnl" dirty="0" err="1" smtClean="0"/>
              <a:t>quantities</a:t>
            </a:r>
            <a:r>
              <a:rPr lang="es-ES_tradnl" dirty="0" smtClean="0"/>
              <a:t>, </a:t>
            </a:r>
            <a:r>
              <a:rPr lang="es-ES_tradnl" dirty="0" err="1" smtClean="0"/>
              <a:t>not</a:t>
            </a:r>
            <a:r>
              <a:rPr lang="es-ES_tradnl" dirty="0" smtClean="0"/>
              <a:t> </a:t>
            </a:r>
            <a:r>
              <a:rPr lang="es-ES_tradnl" dirty="0" err="1" smtClean="0"/>
              <a:t>prices</a:t>
            </a:r>
            <a:endParaRPr lang="es-ES_tradnl" dirty="0" smtClean="0"/>
          </a:p>
          <a:p>
            <a:pPr>
              <a:buFont typeface="Arial" pitchFamily="34" charset="0"/>
              <a:buChar char="•"/>
            </a:pPr>
            <a:endParaRPr lang="es-ES_tradnl" dirty="0"/>
          </a:p>
          <a:p>
            <a:endParaRPr lang="es-ES_tradnl"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899592" y="836712"/>
            <a:ext cx="7344816" cy="3046988"/>
          </a:xfrm>
          <a:prstGeom prst="rect">
            <a:avLst/>
          </a:prstGeom>
          <a:noFill/>
        </p:spPr>
        <p:txBody>
          <a:bodyPr wrap="square" rtlCol="0">
            <a:spAutoFit/>
          </a:bodyPr>
          <a:lstStyle/>
          <a:p>
            <a:pPr>
              <a:buFont typeface="Arial" pitchFamily="34" charset="0"/>
              <a:buChar char="•"/>
            </a:pPr>
            <a:r>
              <a:rPr lang="es-ES_tradnl" dirty="0" err="1" smtClean="0"/>
              <a:t>Government</a:t>
            </a:r>
            <a:r>
              <a:rPr lang="es-ES_tradnl" dirty="0" smtClean="0"/>
              <a:t> </a:t>
            </a:r>
            <a:r>
              <a:rPr lang="es-ES_tradnl" dirty="0" err="1" smtClean="0"/>
              <a:t>raises</a:t>
            </a:r>
            <a:r>
              <a:rPr lang="es-ES_tradnl" dirty="0" smtClean="0"/>
              <a:t> </a:t>
            </a:r>
            <a:r>
              <a:rPr lang="es-ES_tradnl" dirty="0" err="1" smtClean="0"/>
              <a:t>taxes</a:t>
            </a:r>
            <a:r>
              <a:rPr lang="es-ES_tradnl" dirty="0" smtClean="0"/>
              <a:t> </a:t>
            </a:r>
            <a:r>
              <a:rPr lang="es-ES_tradnl" dirty="0" err="1" smtClean="0"/>
              <a:t>for</a:t>
            </a:r>
            <a:r>
              <a:rPr lang="es-ES_tradnl" dirty="0" smtClean="0"/>
              <a:t> </a:t>
            </a:r>
            <a:r>
              <a:rPr lang="es-ES_tradnl" dirty="0" err="1" smtClean="0"/>
              <a:t>one</a:t>
            </a:r>
            <a:r>
              <a:rPr lang="es-ES_tradnl" dirty="0" smtClean="0"/>
              <a:t> of </a:t>
            </a:r>
            <a:r>
              <a:rPr lang="es-ES_tradnl" dirty="0" err="1" smtClean="0"/>
              <a:t>two</a:t>
            </a:r>
            <a:r>
              <a:rPr lang="es-ES_tradnl" dirty="0" smtClean="0"/>
              <a:t> </a:t>
            </a:r>
            <a:r>
              <a:rPr lang="es-ES_tradnl" dirty="0" err="1" smtClean="0"/>
              <a:t>reasons</a:t>
            </a:r>
            <a:r>
              <a:rPr lang="es-ES_tradnl" dirty="0" smtClean="0"/>
              <a:t>:</a:t>
            </a:r>
          </a:p>
          <a:p>
            <a:pPr marL="457200" indent="-457200">
              <a:buFont typeface="+mj-lt"/>
              <a:buAutoNum type="arabicPeriod"/>
            </a:pPr>
            <a:r>
              <a:rPr lang="es-ES_tradnl" dirty="0" err="1" smtClean="0"/>
              <a:t>To</a:t>
            </a:r>
            <a:r>
              <a:rPr lang="es-ES_tradnl" dirty="0" smtClean="0"/>
              <a:t> </a:t>
            </a:r>
            <a:r>
              <a:rPr lang="es-ES_tradnl" dirty="0" err="1" smtClean="0"/>
              <a:t>raise</a:t>
            </a:r>
            <a:r>
              <a:rPr lang="es-ES_tradnl" dirty="0" smtClean="0"/>
              <a:t> </a:t>
            </a:r>
            <a:r>
              <a:rPr lang="es-ES_tradnl" dirty="0" err="1" smtClean="0"/>
              <a:t>revenue</a:t>
            </a:r>
            <a:r>
              <a:rPr lang="es-ES_tradnl" dirty="0" smtClean="0"/>
              <a:t> </a:t>
            </a:r>
            <a:r>
              <a:rPr lang="es-ES_tradnl" dirty="0" err="1" smtClean="0"/>
              <a:t>to</a:t>
            </a:r>
            <a:r>
              <a:rPr lang="es-ES_tradnl" dirty="0" smtClean="0"/>
              <a:t> </a:t>
            </a:r>
            <a:r>
              <a:rPr lang="es-ES_tradnl" dirty="0" err="1" smtClean="0"/>
              <a:t>finance</a:t>
            </a:r>
            <a:r>
              <a:rPr lang="es-ES_tradnl" dirty="0" smtClean="0"/>
              <a:t> </a:t>
            </a:r>
            <a:r>
              <a:rPr lang="es-ES_tradnl" dirty="0" err="1" smtClean="0"/>
              <a:t>public</a:t>
            </a:r>
            <a:r>
              <a:rPr lang="es-ES_tradnl" dirty="0" smtClean="0"/>
              <a:t> </a:t>
            </a:r>
            <a:r>
              <a:rPr lang="es-ES_tradnl" dirty="0" err="1" smtClean="0"/>
              <a:t>goods</a:t>
            </a:r>
            <a:endParaRPr lang="es-ES_tradnl" dirty="0" smtClean="0"/>
          </a:p>
          <a:p>
            <a:pPr marL="457200" indent="-457200">
              <a:buFont typeface="+mj-lt"/>
              <a:buAutoNum type="arabicPeriod"/>
            </a:pPr>
            <a:r>
              <a:rPr lang="es-ES_tradnl" dirty="0" err="1" smtClean="0"/>
              <a:t>To</a:t>
            </a:r>
            <a:r>
              <a:rPr lang="es-ES_tradnl" dirty="0" smtClean="0"/>
              <a:t> </a:t>
            </a:r>
            <a:r>
              <a:rPr lang="es-ES_tradnl" dirty="0" err="1" smtClean="0"/>
              <a:t>redistribute</a:t>
            </a:r>
            <a:r>
              <a:rPr lang="es-ES_tradnl" dirty="0" smtClean="0"/>
              <a:t> </a:t>
            </a:r>
            <a:r>
              <a:rPr lang="es-ES_tradnl" dirty="0" err="1" smtClean="0"/>
              <a:t>income</a:t>
            </a:r>
            <a:endParaRPr lang="es-ES_tradnl" dirty="0" smtClean="0"/>
          </a:p>
          <a:p>
            <a:pPr marL="457200" indent="-457200">
              <a:buFont typeface="Arial" pitchFamily="34" charset="0"/>
              <a:buChar char="•"/>
            </a:pPr>
            <a:r>
              <a:rPr lang="es-ES_tradnl" dirty="0" err="1" smtClean="0"/>
              <a:t>But</a:t>
            </a:r>
            <a:r>
              <a:rPr lang="es-ES_tradnl" dirty="0" smtClean="0"/>
              <a:t> </a:t>
            </a:r>
            <a:r>
              <a:rPr lang="es-ES_tradnl" dirty="0" err="1" smtClean="0"/>
              <a:t>to</a:t>
            </a:r>
            <a:r>
              <a:rPr lang="es-ES_tradnl" dirty="0" smtClean="0"/>
              <a:t> </a:t>
            </a:r>
            <a:r>
              <a:rPr lang="es-ES_tradnl" dirty="0" err="1" smtClean="0"/>
              <a:t>generate</a:t>
            </a:r>
            <a:r>
              <a:rPr lang="es-ES_tradnl" dirty="0" smtClean="0"/>
              <a:t> $1 of </a:t>
            </a:r>
            <a:r>
              <a:rPr lang="es-ES_tradnl" dirty="0" err="1" smtClean="0"/>
              <a:t>revenue</a:t>
            </a:r>
            <a:r>
              <a:rPr lang="es-ES_tradnl" dirty="0" smtClean="0"/>
              <a:t>, </a:t>
            </a:r>
            <a:r>
              <a:rPr lang="es-ES_tradnl" dirty="0" err="1" smtClean="0"/>
              <a:t>welfare</a:t>
            </a:r>
            <a:r>
              <a:rPr lang="es-ES_tradnl" dirty="0" smtClean="0"/>
              <a:t> of </a:t>
            </a:r>
            <a:r>
              <a:rPr lang="es-ES_tradnl" dirty="0" err="1" smtClean="0"/>
              <a:t>those</a:t>
            </a:r>
            <a:r>
              <a:rPr lang="es-ES_tradnl" dirty="0" smtClean="0"/>
              <a:t> </a:t>
            </a:r>
            <a:r>
              <a:rPr lang="es-ES_tradnl" dirty="0" err="1" smtClean="0"/>
              <a:t>taxed</a:t>
            </a:r>
            <a:r>
              <a:rPr lang="es-ES_tradnl" dirty="0" smtClean="0"/>
              <a:t> </a:t>
            </a:r>
            <a:r>
              <a:rPr lang="es-ES_tradnl" dirty="0" err="1" smtClean="0"/>
              <a:t>falls</a:t>
            </a:r>
            <a:r>
              <a:rPr lang="es-ES_tradnl" dirty="0" smtClean="0"/>
              <a:t> </a:t>
            </a:r>
            <a:r>
              <a:rPr lang="es-ES_tradnl" dirty="0" err="1" smtClean="0"/>
              <a:t>by</a:t>
            </a:r>
            <a:r>
              <a:rPr lang="es-ES_tradnl" dirty="0" smtClean="0"/>
              <a:t> more </a:t>
            </a:r>
            <a:r>
              <a:rPr lang="es-ES_tradnl" dirty="0" err="1" smtClean="0"/>
              <a:t>than</a:t>
            </a:r>
            <a:r>
              <a:rPr lang="es-ES_tradnl" dirty="0" smtClean="0"/>
              <a:t> $1 </a:t>
            </a:r>
            <a:r>
              <a:rPr lang="es-ES_tradnl" dirty="0" err="1" smtClean="0"/>
              <a:t>because</a:t>
            </a:r>
            <a:r>
              <a:rPr lang="es-ES_tradnl" dirty="0" smtClean="0"/>
              <a:t> </a:t>
            </a:r>
            <a:r>
              <a:rPr lang="es-ES_tradnl" dirty="0" err="1" smtClean="0"/>
              <a:t>the</a:t>
            </a:r>
            <a:r>
              <a:rPr lang="es-ES_tradnl" dirty="0" smtClean="0"/>
              <a:t> </a:t>
            </a:r>
            <a:r>
              <a:rPr lang="es-ES_tradnl" dirty="0" err="1" smtClean="0"/>
              <a:t>tax</a:t>
            </a:r>
            <a:r>
              <a:rPr lang="es-ES_tradnl" dirty="0" smtClean="0"/>
              <a:t> </a:t>
            </a:r>
            <a:r>
              <a:rPr lang="es-ES_tradnl" dirty="0" err="1" smtClean="0"/>
              <a:t>distorts</a:t>
            </a:r>
            <a:r>
              <a:rPr lang="es-ES_tradnl" dirty="0" smtClean="0"/>
              <a:t> </a:t>
            </a:r>
            <a:r>
              <a:rPr lang="es-ES_tradnl" dirty="0" err="1" smtClean="0"/>
              <a:t>behavior</a:t>
            </a:r>
            <a:endParaRPr lang="es-ES_tradnl" dirty="0" smtClean="0"/>
          </a:p>
          <a:p>
            <a:pPr marL="457200" indent="-457200">
              <a:buFont typeface="Arial" pitchFamily="34" charset="0"/>
              <a:buChar char="•"/>
            </a:pPr>
            <a:r>
              <a:rPr lang="es-ES_tradnl" dirty="0" err="1" smtClean="0"/>
              <a:t>How</a:t>
            </a:r>
            <a:r>
              <a:rPr lang="es-ES_tradnl" dirty="0" smtClean="0"/>
              <a:t> </a:t>
            </a:r>
            <a:r>
              <a:rPr lang="es-ES_tradnl" dirty="0" err="1" smtClean="0"/>
              <a:t>to</a:t>
            </a:r>
            <a:r>
              <a:rPr lang="es-ES_tradnl" dirty="0" smtClean="0"/>
              <a:t> implemente </a:t>
            </a:r>
            <a:r>
              <a:rPr lang="es-ES_tradnl" dirty="0" err="1" smtClean="0"/>
              <a:t>policies</a:t>
            </a:r>
            <a:r>
              <a:rPr lang="es-ES_tradnl" dirty="0" smtClean="0"/>
              <a:t> </a:t>
            </a:r>
            <a:r>
              <a:rPr lang="es-ES_tradnl" dirty="0" err="1" smtClean="0"/>
              <a:t>that</a:t>
            </a:r>
            <a:r>
              <a:rPr lang="es-ES_tradnl" dirty="0" smtClean="0"/>
              <a:t> </a:t>
            </a:r>
            <a:r>
              <a:rPr lang="es-ES_tradnl" dirty="0" err="1" smtClean="0"/>
              <a:t>minimize</a:t>
            </a:r>
            <a:r>
              <a:rPr lang="es-ES_tradnl" dirty="0" smtClean="0"/>
              <a:t> </a:t>
            </a:r>
            <a:r>
              <a:rPr lang="es-ES_tradnl" dirty="0" err="1" smtClean="0"/>
              <a:t>these</a:t>
            </a:r>
            <a:r>
              <a:rPr lang="es-ES_tradnl" dirty="0" smtClean="0"/>
              <a:t> </a:t>
            </a:r>
            <a:r>
              <a:rPr lang="es-ES_tradnl" dirty="0" err="1" smtClean="0"/>
              <a:t>efficiency</a:t>
            </a:r>
            <a:r>
              <a:rPr lang="es-ES_tradnl" dirty="0" smtClean="0"/>
              <a:t> </a:t>
            </a:r>
            <a:r>
              <a:rPr lang="es-ES_tradnl" dirty="0" err="1" smtClean="0"/>
              <a:t>costs</a:t>
            </a:r>
            <a:r>
              <a:rPr lang="es-ES_tradnl" dirty="0" smtClean="0"/>
              <a:t>?</a:t>
            </a:r>
            <a:endParaRPr lang="es-E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4"/>
          <p:cNvSpPr txBox="1">
            <a:spLocks noChangeArrowheads="1"/>
          </p:cNvSpPr>
          <p:nvPr/>
        </p:nvSpPr>
        <p:spPr bwMode="auto">
          <a:xfrm>
            <a:off x="755650" y="476250"/>
            <a:ext cx="8137525" cy="4708981"/>
          </a:xfrm>
          <a:prstGeom prst="rect">
            <a:avLst/>
          </a:prstGeom>
          <a:noFill/>
          <a:ln w="9525">
            <a:noFill/>
            <a:miter lim="800000"/>
            <a:headEnd/>
            <a:tailEnd/>
          </a:ln>
        </p:spPr>
        <p:txBody>
          <a:bodyPr>
            <a:spAutoFit/>
          </a:bodyPr>
          <a:lstStyle/>
          <a:p>
            <a:pPr eaLnBrk="1" hangingPunct="1">
              <a:spcBef>
                <a:spcPct val="50000"/>
              </a:spcBef>
              <a:buFontTx/>
              <a:buChar char="•"/>
            </a:pPr>
            <a:r>
              <a:rPr lang="es-ES" altLang="en-US" dirty="0" err="1" smtClean="0"/>
              <a:t>Size</a:t>
            </a:r>
            <a:r>
              <a:rPr lang="es-ES" altLang="en-US" dirty="0" smtClean="0"/>
              <a:t> of </a:t>
            </a:r>
            <a:r>
              <a:rPr lang="es-ES" altLang="en-US" dirty="0" err="1" smtClean="0"/>
              <a:t>the</a:t>
            </a:r>
            <a:r>
              <a:rPr lang="es-ES" altLang="en-US" dirty="0" smtClean="0"/>
              <a:t> </a:t>
            </a:r>
            <a:r>
              <a:rPr lang="es-ES" altLang="en-US" dirty="0" err="1" smtClean="0"/>
              <a:t>welfare</a:t>
            </a:r>
            <a:r>
              <a:rPr lang="es-ES" altLang="en-US" dirty="0" smtClean="0"/>
              <a:t> </a:t>
            </a:r>
            <a:r>
              <a:rPr lang="es-ES" altLang="en-US" dirty="0" err="1" smtClean="0"/>
              <a:t>loss</a:t>
            </a:r>
            <a:r>
              <a:rPr lang="es-ES" altLang="en-US" dirty="0" smtClean="0"/>
              <a:t>?</a:t>
            </a:r>
            <a:endParaRPr lang="es-ES" altLang="en-US" dirty="0"/>
          </a:p>
          <a:p>
            <a:pPr eaLnBrk="1" hangingPunct="1">
              <a:spcBef>
                <a:spcPct val="50000"/>
              </a:spcBef>
              <a:buFontTx/>
              <a:buChar char="•"/>
            </a:pPr>
            <a:r>
              <a:rPr lang="es-ES" altLang="en-US" dirty="0" err="1" smtClean="0">
                <a:solidFill>
                  <a:srgbClr val="FF0000"/>
                </a:solidFill>
              </a:rPr>
              <a:t>Deadweight</a:t>
            </a:r>
            <a:r>
              <a:rPr lang="es-ES" altLang="en-US" dirty="0" smtClean="0">
                <a:solidFill>
                  <a:srgbClr val="FF0000"/>
                </a:solidFill>
              </a:rPr>
              <a:t> </a:t>
            </a:r>
            <a:r>
              <a:rPr lang="es-ES" altLang="en-US" dirty="0" err="1" smtClean="0">
                <a:solidFill>
                  <a:srgbClr val="FF0000"/>
                </a:solidFill>
              </a:rPr>
              <a:t>loss</a:t>
            </a:r>
            <a:r>
              <a:rPr lang="es-ES" altLang="en-US" dirty="0" smtClean="0"/>
              <a:t>:  </a:t>
            </a:r>
            <a:r>
              <a:rPr lang="es-ES" altLang="en-US" dirty="0" err="1" smtClean="0"/>
              <a:t>the</a:t>
            </a:r>
            <a:r>
              <a:rPr lang="es-ES" altLang="en-US" dirty="0" smtClean="0"/>
              <a:t> </a:t>
            </a:r>
            <a:r>
              <a:rPr lang="es-ES" altLang="en-US" dirty="0" err="1" smtClean="0"/>
              <a:t>equivalent</a:t>
            </a:r>
            <a:r>
              <a:rPr lang="es-ES" altLang="en-US" dirty="0" smtClean="0"/>
              <a:t> in $ </a:t>
            </a:r>
            <a:r>
              <a:rPr lang="es-ES" altLang="en-US" dirty="0" err="1" smtClean="0"/>
              <a:t>to</a:t>
            </a:r>
            <a:r>
              <a:rPr lang="es-ES" altLang="en-US" dirty="0" smtClean="0"/>
              <a:t> </a:t>
            </a:r>
            <a:r>
              <a:rPr lang="es-ES" altLang="en-US" dirty="0" err="1" smtClean="0"/>
              <a:t>the</a:t>
            </a:r>
            <a:r>
              <a:rPr lang="es-ES" altLang="en-US" dirty="0" smtClean="0"/>
              <a:t> </a:t>
            </a:r>
            <a:r>
              <a:rPr lang="es-ES" altLang="en-US" dirty="0" err="1" smtClean="0"/>
              <a:t>utility</a:t>
            </a:r>
            <a:r>
              <a:rPr lang="es-ES" altLang="en-US" dirty="0" smtClean="0"/>
              <a:t> </a:t>
            </a:r>
            <a:r>
              <a:rPr lang="es-ES" altLang="en-US" dirty="0" err="1" smtClean="0"/>
              <a:t>reduction</a:t>
            </a:r>
            <a:r>
              <a:rPr lang="es-ES" altLang="en-US" dirty="0" smtClean="0"/>
              <a:t> </a:t>
            </a:r>
            <a:r>
              <a:rPr lang="es-ES" altLang="en-US" dirty="0" err="1" smtClean="0"/>
              <a:t>due</a:t>
            </a:r>
            <a:r>
              <a:rPr lang="es-ES" altLang="en-US" dirty="0" smtClean="0"/>
              <a:t> </a:t>
            </a:r>
            <a:r>
              <a:rPr lang="es-ES" altLang="en-US" dirty="0" err="1" smtClean="0"/>
              <a:t>to</a:t>
            </a:r>
            <a:r>
              <a:rPr lang="es-ES" altLang="en-US" dirty="0" smtClean="0"/>
              <a:t> </a:t>
            </a:r>
            <a:r>
              <a:rPr lang="es-ES" altLang="en-US" dirty="0" err="1" smtClean="0"/>
              <a:t>the</a:t>
            </a:r>
            <a:r>
              <a:rPr lang="es-ES" altLang="en-US" dirty="0" smtClean="0"/>
              <a:t> </a:t>
            </a:r>
            <a:r>
              <a:rPr lang="es-ES" altLang="en-US" dirty="0" err="1" smtClean="0"/>
              <a:t>tax</a:t>
            </a:r>
            <a:r>
              <a:rPr lang="es-ES" altLang="en-US" dirty="0" smtClean="0"/>
              <a:t>, </a:t>
            </a:r>
            <a:r>
              <a:rPr lang="es-ES" altLang="en-US" dirty="0" err="1" smtClean="0"/>
              <a:t>above</a:t>
            </a:r>
            <a:r>
              <a:rPr lang="es-ES" altLang="en-US" dirty="0" smtClean="0"/>
              <a:t> </a:t>
            </a:r>
            <a:r>
              <a:rPr lang="es-ES" altLang="en-US" dirty="0" err="1" smtClean="0"/>
              <a:t>the</a:t>
            </a:r>
            <a:r>
              <a:rPr lang="es-ES" altLang="en-US" dirty="0" smtClean="0"/>
              <a:t> </a:t>
            </a:r>
            <a:r>
              <a:rPr lang="es-ES" altLang="en-US" dirty="0" err="1" smtClean="0"/>
              <a:t>reduction</a:t>
            </a:r>
            <a:r>
              <a:rPr lang="es-ES" altLang="en-US" dirty="0" smtClean="0"/>
              <a:t> </a:t>
            </a:r>
            <a:r>
              <a:rPr lang="es-ES" altLang="en-US" dirty="0" err="1" smtClean="0"/>
              <a:t>cretaed</a:t>
            </a:r>
            <a:r>
              <a:rPr lang="es-ES" altLang="en-US" dirty="0" smtClean="0"/>
              <a:t> </a:t>
            </a:r>
            <a:r>
              <a:rPr lang="es-ES" altLang="en-US" dirty="0" err="1" smtClean="0"/>
              <a:t>by</a:t>
            </a:r>
            <a:r>
              <a:rPr lang="es-ES" altLang="en-US" dirty="0" smtClean="0"/>
              <a:t> a </a:t>
            </a:r>
            <a:r>
              <a:rPr lang="es-ES" altLang="en-US" dirty="0" err="1" smtClean="0"/>
              <a:t>lum-sump</a:t>
            </a:r>
            <a:r>
              <a:rPr lang="es-ES" altLang="en-US" dirty="0" smtClean="0"/>
              <a:t> </a:t>
            </a:r>
            <a:r>
              <a:rPr lang="es-ES" altLang="en-US" dirty="0" err="1" smtClean="0"/>
              <a:t>tax</a:t>
            </a:r>
            <a:r>
              <a:rPr lang="es-ES" altLang="en-US" dirty="0" smtClean="0"/>
              <a:t>. </a:t>
            </a:r>
            <a:endParaRPr lang="es-ES" altLang="en-US" dirty="0"/>
          </a:p>
          <a:p>
            <a:pPr eaLnBrk="1" hangingPunct="1">
              <a:spcBef>
                <a:spcPct val="50000"/>
              </a:spcBef>
              <a:buFontTx/>
              <a:buChar char="•"/>
            </a:pPr>
            <a:r>
              <a:rPr lang="es-ES" altLang="en-US" dirty="0" err="1" smtClean="0"/>
              <a:t>We</a:t>
            </a:r>
            <a:r>
              <a:rPr lang="es-ES" altLang="en-US" dirty="0" smtClean="0"/>
              <a:t> </a:t>
            </a:r>
            <a:r>
              <a:rPr lang="es-ES" altLang="en-US" dirty="0" err="1" smtClean="0"/>
              <a:t>assume</a:t>
            </a:r>
            <a:r>
              <a:rPr lang="es-ES" altLang="en-US" dirty="0" smtClean="0"/>
              <a:t> </a:t>
            </a:r>
            <a:r>
              <a:rPr lang="es-ES" altLang="en-US" dirty="0" err="1" smtClean="0">
                <a:solidFill>
                  <a:srgbClr val="FF0000"/>
                </a:solidFill>
              </a:rPr>
              <a:t>perfect</a:t>
            </a:r>
            <a:r>
              <a:rPr lang="es-ES" altLang="en-US" dirty="0" smtClean="0">
                <a:solidFill>
                  <a:srgbClr val="FF0000"/>
                </a:solidFill>
              </a:rPr>
              <a:t> </a:t>
            </a:r>
            <a:r>
              <a:rPr lang="es-ES" altLang="en-US" dirty="0" err="1" smtClean="0">
                <a:solidFill>
                  <a:srgbClr val="FF0000"/>
                </a:solidFill>
              </a:rPr>
              <a:t>competition</a:t>
            </a:r>
            <a:r>
              <a:rPr lang="es-ES" altLang="en-US" dirty="0" smtClean="0"/>
              <a:t>. </a:t>
            </a:r>
            <a:r>
              <a:rPr lang="es-ES" altLang="en-US" dirty="0" err="1" smtClean="0"/>
              <a:t>Remember</a:t>
            </a:r>
            <a:r>
              <a:rPr lang="es-ES" altLang="en-US" dirty="0" smtClean="0"/>
              <a:t> </a:t>
            </a:r>
            <a:r>
              <a:rPr lang="es-ES" altLang="en-US" dirty="0" err="1" smtClean="0"/>
              <a:t>the</a:t>
            </a:r>
            <a:r>
              <a:rPr lang="es-ES" altLang="en-US" dirty="0" smtClean="0"/>
              <a:t> link </a:t>
            </a:r>
            <a:r>
              <a:rPr lang="es-ES" altLang="en-US" dirty="0" err="1" smtClean="0"/>
              <a:t>between</a:t>
            </a:r>
            <a:r>
              <a:rPr lang="es-ES" altLang="en-US" dirty="0" smtClean="0"/>
              <a:t> </a:t>
            </a:r>
            <a:r>
              <a:rPr lang="es-ES" altLang="en-US" dirty="0" err="1" smtClean="0"/>
              <a:t>price</a:t>
            </a:r>
            <a:r>
              <a:rPr lang="es-ES" altLang="en-US" dirty="0" smtClean="0"/>
              <a:t>, marginal </a:t>
            </a:r>
            <a:r>
              <a:rPr lang="es-ES" altLang="en-US" dirty="0" err="1" smtClean="0"/>
              <a:t>utility</a:t>
            </a:r>
            <a:r>
              <a:rPr lang="es-ES" altLang="en-US" dirty="0" smtClean="0"/>
              <a:t> and marginal </a:t>
            </a:r>
            <a:r>
              <a:rPr lang="es-ES" altLang="en-US" dirty="0" err="1" smtClean="0"/>
              <a:t>cost</a:t>
            </a:r>
            <a:r>
              <a:rPr lang="es-ES" altLang="en-US" dirty="0" smtClean="0"/>
              <a:t>.</a:t>
            </a:r>
            <a:endParaRPr lang="es-ES" altLang="en-US" dirty="0"/>
          </a:p>
          <a:p>
            <a:pPr eaLnBrk="1" hangingPunct="1">
              <a:spcBef>
                <a:spcPct val="50000"/>
              </a:spcBef>
              <a:buFontTx/>
              <a:buChar char="•"/>
            </a:pPr>
            <a:r>
              <a:rPr lang="es-ES" altLang="en-US" dirty="0" err="1" smtClean="0"/>
              <a:t>Deadweight</a:t>
            </a:r>
            <a:r>
              <a:rPr lang="es-ES" altLang="en-US" dirty="0" smtClean="0"/>
              <a:t> </a:t>
            </a:r>
            <a:r>
              <a:rPr lang="es-ES" altLang="en-US" dirty="0" err="1" smtClean="0"/>
              <a:t>loss</a:t>
            </a:r>
            <a:r>
              <a:rPr lang="es-ES" altLang="en-US" dirty="0" smtClean="0"/>
              <a:t> </a:t>
            </a:r>
            <a:r>
              <a:rPr lang="es-ES" altLang="en-US" dirty="0" err="1" smtClean="0"/>
              <a:t>related</a:t>
            </a:r>
            <a:r>
              <a:rPr lang="es-ES" altLang="en-US" dirty="0" smtClean="0"/>
              <a:t> </a:t>
            </a:r>
            <a:r>
              <a:rPr lang="es-ES" altLang="en-US" dirty="0" err="1" smtClean="0"/>
              <a:t>to</a:t>
            </a:r>
            <a:r>
              <a:rPr lang="es-ES" altLang="en-US" dirty="0" smtClean="0"/>
              <a:t> </a:t>
            </a:r>
            <a:r>
              <a:rPr lang="es-ES" altLang="en-US" dirty="0" err="1" smtClean="0"/>
              <a:t>the</a:t>
            </a:r>
            <a:r>
              <a:rPr lang="es-ES" altLang="en-US" dirty="0" smtClean="0"/>
              <a:t> </a:t>
            </a:r>
            <a:r>
              <a:rPr lang="es-ES" altLang="en-US" dirty="0" err="1" smtClean="0"/>
              <a:t>substitution</a:t>
            </a:r>
            <a:r>
              <a:rPr lang="es-ES" altLang="en-US" dirty="0" smtClean="0"/>
              <a:t> </a:t>
            </a:r>
            <a:r>
              <a:rPr lang="es-ES" altLang="en-US" dirty="0" err="1" smtClean="0"/>
              <a:t>effect</a:t>
            </a:r>
            <a:r>
              <a:rPr lang="es-ES" altLang="en-US" dirty="0" smtClean="0"/>
              <a:t>.</a:t>
            </a:r>
            <a:endParaRPr lang="es-ES" altLang="en-US" dirty="0"/>
          </a:p>
          <a:p>
            <a:pPr eaLnBrk="1" hangingPunct="1">
              <a:spcBef>
                <a:spcPct val="50000"/>
              </a:spcBef>
              <a:buFontTx/>
              <a:buChar char="•"/>
            </a:pPr>
            <a:r>
              <a:rPr lang="es-ES" altLang="en-US" dirty="0" err="1" smtClean="0"/>
              <a:t>First</a:t>
            </a:r>
            <a:r>
              <a:rPr lang="es-ES" altLang="en-US" dirty="0" smtClean="0"/>
              <a:t>, </a:t>
            </a:r>
            <a:r>
              <a:rPr lang="es-ES" altLang="en-US" dirty="0" err="1" smtClean="0"/>
              <a:t>we</a:t>
            </a:r>
            <a:r>
              <a:rPr lang="es-ES" altLang="en-US" dirty="0" smtClean="0"/>
              <a:t> </a:t>
            </a:r>
            <a:r>
              <a:rPr lang="es-ES" altLang="en-US" dirty="0" err="1" smtClean="0"/>
              <a:t>analyze</a:t>
            </a:r>
            <a:r>
              <a:rPr lang="es-ES" altLang="en-US" dirty="0" smtClean="0"/>
              <a:t> </a:t>
            </a:r>
            <a:r>
              <a:rPr lang="es-ES" altLang="en-US" dirty="0" err="1" smtClean="0"/>
              <a:t>it</a:t>
            </a:r>
            <a:r>
              <a:rPr lang="es-ES" altLang="en-US" dirty="0" smtClean="0"/>
              <a:t> </a:t>
            </a:r>
            <a:r>
              <a:rPr lang="es-ES" altLang="en-US" dirty="0" err="1" smtClean="0"/>
              <a:t>using</a:t>
            </a:r>
            <a:r>
              <a:rPr lang="es-ES" altLang="en-US" dirty="0" smtClean="0"/>
              <a:t> </a:t>
            </a:r>
            <a:r>
              <a:rPr lang="es-ES" altLang="en-US" dirty="0" err="1" smtClean="0"/>
              <a:t>indifference</a:t>
            </a:r>
            <a:r>
              <a:rPr lang="es-ES" altLang="en-US" dirty="0" smtClean="0"/>
              <a:t> curves.</a:t>
            </a:r>
            <a:endParaRPr lang="es-ES" altLang="en-US" dirty="0"/>
          </a:p>
          <a:p>
            <a:pPr eaLnBrk="1" hangingPunct="1">
              <a:spcBef>
                <a:spcPct val="50000"/>
              </a:spcBef>
              <a:buFontTx/>
              <a:buChar char="•"/>
            </a:pPr>
            <a:r>
              <a:rPr lang="es-ES" altLang="en-US" dirty="0" err="1" smtClean="0"/>
              <a:t>Suppose</a:t>
            </a:r>
            <a:r>
              <a:rPr lang="es-ES" altLang="en-US" dirty="0" smtClean="0"/>
              <a:t> </a:t>
            </a:r>
            <a:r>
              <a:rPr lang="es-ES" altLang="en-US" dirty="0" err="1" smtClean="0"/>
              <a:t>constant</a:t>
            </a:r>
            <a:r>
              <a:rPr lang="es-ES" altLang="en-US" dirty="0" smtClean="0"/>
              <a:t> marginal </a:t>
            </a:r>
            <a:r>
              <a:rPr lang="es-ES" altLang="en-US" dirty="0" err="1" smtClean="0"/>
              <a:t>cost</a:t>
            </a:r>
            <a:r>
              <a:rPr lang="es-ES" altLang="en-US" dirty="0" smtClean="0"/>
              <a:t>, and a </a:t>
            </a:r>
            <a:r>
              <a:rPr lang="es-ES" altLang="en-US" dirty="0" err="1" smtClean="0"/>
              <a:t>numerarie</a:t>
            </a:r>
            <a:r>
              <a:rPr lang="es-ES" altLang="en-US" dirty="0" smtClean="0"/>
              <a:t>, Y, </a:t>
            </a:r>
            <a:r>
              <a:rPr lang="es-ES" altLang="en-US" dirty="0" err="1" smtClean="0"/>
              <a:t>with</a:t>
            </a:r>
            <a:r>
              <a:rPr lang="es-ES" altLang="en-US" dirty="0" smtClean="0"/>
              <a:t> </a:t>
            </a:r>
            <a:r>
              <a:rPr lang="es-ES" altLang="en-US" dirty="0" err="1" smtClean="0"/>
              <a:t>price</a:t>
            </a:r>
            <a:r>
              <a:rPr lang="es-ES" altLang="en-US" dirty="0" smtClean="0"/>
              <a:t> 1. </a:t>
            </a:r>
            <a:endParaRPr lang="es-ES" alt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Line 4"/>
          <p:cNvSpPr>
            <a:spLocks noChangeShapeType="1"/>
          </p:cNvSpPr>
          <p:nvPr/>
        </p:nvSpPr>
        <p:spPr bwMode="auto">
          <a:xfrm>
            <a:off x="684213" y="404813"/>
            <a:ext cx="0" cy="5976937"/>
          </a:xfrm>
          <a:prstGeom prst="line">
            <a:avLst/>
          </a:prstGeom>
          <a:noFill/>
          <a:ln w="9525">
            <a:solidFill>
              <a:schemeClr val="tx1"/>
            </a:solidFill>
            <a:round/>
            <a:headEnd type="arrow" w="med" len="med"/>
            <a:tailEnd/>
          </a:ln>
        </p:spPr>
        <p:txBody>
          <a:bodyPr/>
          <a:lstStyle/>
          <a:p>
            <a:endParaRPr lang="es-ES"/>
          </a:p>
        </p:txBody>
      </p:sp>
      <p:sp>
        <p:nvSpPr>
          <p:cNvPr id="5125" name="Line 5"/>
          <p:cNvSpPr>
            <a:spLocks noChangeShapeType="1"/>
          </p:cNvSpPr>
          <p:nvPr/>
        </p:nvSpPr>
        <p:spPr bwMode="auto">
          <a:xfrm>
            <a:off x="684213" y="6381750"/>
            <a:ext cx="7848600" cy="0"/>
          </a:xfrm>
          <a:prstGeom prst="line">
            <a:avLst/>
          </a:prstGeom>
          <a:noFill/>
          <a:ln w="9525">
            <a:solidFill>
              <a:schemeClr val="tx1"/>
            </a:solidFill>
            <a:round/>
            <a:headEnd/>
            <a:tailEnd type="arrow" w="med" len="med"/>
          </a:ln>
        </p:spPr>
        <p:txBody>
          <a:bodyPr/>
          <a:lstStyle/>
          <a:p>
            <a:endParaRPr lang="es-ES"/>
          </a:p>
        </p:txBody>
      </p:sp>
      <p:sp>
        <p:nvSpPr>
          <p:cNvPr id="5126" name="Text Box 6"/>
          <p:cNvSpPr txBox="1">
            <a:spLocks noChangeArrowheads="1"/>
          </p:cNvSpPr>
          <p:nvPr/>
        </p:nvSpPr>
        <p:spPr bwMode="auto">
          <a:xfrm>
            <a:off x="0" y="0"/>
            <a:ext cx="468313" cy="366713"/>
          </a:xfrm>
          <a:prstGeom prst="rect">
            <a:avLst/>
          </a:prstGeom>
          <a:noFill/>
          <a:ln w="9525">
            <a:noFill/>
            <a:miter lim="800000"/>
            <a:headEnd/>
            <a:tailEnd/>
          </a:ln>
        </p:spPr>
        <p:txBody>
          <a:bodyPr>
            <a:spAutoFit/>
          </a:bodyPr>
          <a:lstStyle/>
          <a:p>
            <a:pPr eaLnBrk="1" hangingPunct="1">
              <a:spcBef>
                <a:spcPct val="50000"/>
              </a:spcBef>
            </a:pPr>
            <a:r>
              <a:rPr lang="es-ES" altLang="en-US" sz="1800"/>
              <a:t>Y</a:t>
            </a:r>
          </a:p>
        </p:txBody>
      </p:sp>
      <p:sp>
        <p:nvSpPr>
          <p:cNvPr id="5127" name="Text Box 7"/>
          <p:cNvSpPr txBox="1">
            <a:spLocks noChangeArrowheads="1"/>
          </p:cNvSpPr>
          <p:nvPr/>
        </p:nvSpPr>
        <p:spPr bwMode="auto">
          <a:xfrm>
            <a:off x="8675688" y="6453188"/>
            <a:ext cx="468312" cy="366712"/>
          </a:xfrm>
          <a:prstGeom prst="rect">
            <a:avLst/>
          </a:prstGeom>
          <a:noFill/>
          <a:ln w="9525">
            <a:noFill/>
            <a:miter lim="800000"/>
            <a:headEnd/>
            <a:tailEnd/>
          </a:ln>
        </p:spPr>
        <p:txBody>
          <a:bodyPr>
            <a:spAutoFit/>
          </a:bodyPr>
          <a:lstStyle/>
          <a:p>
            <a:pPr eaLnBrk="1" hangingPunct="1">
              <a:spcBef>
                <a:spcPct val="50000"/>
              </a:spcBef>
            </a:pPr>
            <a:r>
              <a:rPr lang="es-ES" altLang="en-US" sz="1800"/>
              <a:t>X</a:t>
            </a:r>
          </a:p>
        </p:txBody>
      </p:sp>
      <p:sp>
        <p:nvSpPr>
          <p:cNvPr id="5128" name="Line 8"/>
          <p:cNvSpPr>
            <a:spLocks noChangeShapeType="1"/>
          </p:cNvSpPr>
          <p:nvPr/>
        </p:nvSpPr>
        <p:spPr bwMode="auto">
          <a:xfrm>
            <a:off x="684213" y="692150"/>
            <a:ext cx="7416800" cy="5689600"/>
          </a:xfrm>
          <a:prstGeom prst="line">
            <a:avLst/>
          </a:prstGeom>
          <a:noFill/>
          <a:ln w="28575">
            <a:solidFill>
              <a:schemeClr val="accent2"/>
            </a:solidFill>
            <a:round/>
            <a:headEnd/>
            <a:tailEnd/>
          </a:ln>
        </p:spPr>
        <p:txBody>
          <a:bodyPr/>
          <a:lstStyle/>
          <a:p>
            <a:endParaRPr lang="es-ES"/>
          </a:p>
        </p:txBody>
      </p:sp>
      <p:sp>
        <p:nvSpPr>
          <p:cNvPr id="5129" name="Text Box 9"/>
          <p:cNvSpPr txBox="1">
            <a:spLocks noChangeArrowheads="1"/>
          </p:cNvSpPr>
          <p:nvPr/>
        </p:nvSpPr>
        <p:spPr bwMode="auto">
          <a:xfrm>
            <a:off x="755650" y="333375"/>
            <a:ext cx="431800" cy="366713"/>
          </a:xfrm>
          <a:prstGeom prst="rect">
            <a:avLst/>
          </a:prstGeom>
          <a:noFill/>
          <a:ln w="9525">
            <a:noFill/>
            <a:miter lim="800000"/>
            <a:headEnd/>
            <a:tailEnd/>
          </a:ln>
        </p:spPr>
        <p:txBody>
          <a:bodyPr>
            <a:spAutoFit/>
          </a:bodyPr>
          <a:lstStyle/>
          <a:p>
            <a:pPr eaLnBrk="1" hangingPunct="1">
              <a:spcBef>
                <a:spcPct val="50000"/>
              </a:spcBef>
            </a:pPr>
            <a:r>
              <a:rPr lang="es-ES" altLang="en-US" sz="1800"/>
              <a:t>G</a:t>
            </a:r>
          </a:p>
        </p:txBody>
      </p:sp>
      <p:sp>
        <p:nvSpPr>
          <p:cNvPr id="5130" name="Text Box 10"/>
          <p:cNvSpPr txBox="1">
            <a:spLocks noChangeArrowheads="1"/>
          </p:cNvSpPr>
          <p:nvPr/>
        </p:nvSpPr>
        <p:spPr bwMode="auto">
          <a:xfrm>
            <a:off x="8101013" y="5949950"/>
            <a:ext cx="431800" cy="366713"/>
          </a:xfrm>
          <a:prstGeom prst="rect">
            <a:avLst/>
          </a:prstGeom>
          <a:noFill/>
          <a:ln w="9525">
            <a:noFill/>
            <a:miter lim="800000"/>
            <a:headEnd/>
            <a:tailEnd/>
          </a:ln>
        </p:spPr>
        <p:txBody>
          <a:bodyPr>
            <a:spAutoFit/>
          </a:bodyPr>
          <a:lstStyle/>
          <a:p>
            <a:pPr eaLnBrk="1" hangingPunct="1">
              <a:spcBef>
                <a:spcPct val="50000"/>
              </a:spcBef>
            </a:pPr>
            <a:r>
              <a:rPr lang="es-ES" altLang="en-US" sz="1800"/>
              <a:t>H</a:t>
            </a:r>
          </a:p>
        </p:txBody>
      </p:sp>
      <p:sp>
        <p:nvSpPr>
          <p:cNvPr id="5131" name="Text Box 11"/>
          <p:cNvSpPr txBox="1">
            <a:spLocks noChangeArrowheads="1"/>
          </p:cNvSpPr>
          <p:nvPr/>
        </p:nvSpPr>
        <p:spPr bwMode="auto">
          <a:xfrm>
            <a:off x="7308850" y="4221163"/>
            <a:ext cx="1835150" cy="366712"/>
          </a:xfrm>
          <a:prstGeom prst="rect">
            <a:avLst/>
          </a:prstGeom>
          <a:noFill/>
          <a:ln w="9525">
            <a:noFill/>
            <a:miter lim="800000"/>
            <a:headEnd/>
            <a:tailEnd/>
          </a:ln>
        </p:spPr>
        <p:txBody>
          <a:bodyPr>
            <a:spAutoFit/>
          </a:bodyPr>
          <a:lstStyle/>
          <a:p>
            <a:pPr eaLnBrk="1" hangingPunct="1">
              <a:spcBef>
                <a:spcPct val="50000"/>
              </a:spcBef>
            </a:pPr>
            <a:r>
              <a:rPr lang="es-ES" altLang="en-US" sz="1800" dirty="0" err="1" smtClean="0"/>
              <a:t>slope</a:t>
            </a:r>
            <a:r>
              <a:rPr lang="es-ES" altLang="en-US" sz="1800" dirty="0" smtClean="0"/>
              <a:t>: </a:t>
            </a:r>
            <a:r>
              <a:rPr lang="es-ES" altLang="en-US" sz="1800" dirty="0"/>
              <a:t>-</a:t>
            </a:r>
            <a:r>
              <a:rPr lang="es-ES" altLang="en-US" sz="1800" dirty="0" err="1"/>
              <a:t>p</a:t>
            </a:r>
            <a:r>
              <a:rPr lang="es-ES" altLang="en-US" sz="900" dirty="0" err="1"/>
              <a:t>x</a:t>
            </a:r>
            <a:endParaRPr lang="es-ES" altLang="en-US" sz="900" dirty="0"/>
          </a:p>
        </p:txBody>
      </p:sp>
      <p:sp>
        <p:nvSpPr>
          <p:cNvPr id="5132" name="Line 12"/>
          <p:cNvSpPr>
            <a:spLocks noChangeShapeType="1"/>
          </p:cNvSpPr>
          <p:nvPr/>
        </p:nvSpPr>
        <p:spPr bwMode="auto">
          <a:xfrm flipH="1">
            <a:off x="7092950" y="4652963"/>
            <a:ext cx="719138" cy="720725"/>
          </a:xfrm>
          <a:prstGeom prst="line">
            <a:avLst/>
          </a:prstGeom>
          <a:noFill/>
          <a:ln w="9525">
            <a:solidFill>
              <a:schemeClr val="tx1"/>
            </a:solidFill>
            <a:round/>
            <a:headEnd/>
            <a:tailEnd type="triangle" w="med" len="med"/>
          </a:ln>
        </p:spPr>
        <p:txBody>
          <a:bodyPr/>
          <a:lstStyle/>
          <a:p>
            <a:endParaRPr lang="es-ES"/>
          </a:p>
        </p:txBody>
      </p:sp>
      <p:sp>
        <p:nvSpPr>
          <p:cNvPr id="5133" name="Freeform 13"/>
          <p:cNvSpPr>
            <a:spLocks/>
          </p:cNvSpPr>
          <p:nvPr/>
        </p:nvSpPr>
        <p:spPr bwMode="auto">
          <a:xfrm>
            <a:off x="3348038" y="1052513"/>
            <a:ext cx="4465637" cy="4249737"/>
          </a:xfrm>
          <a:custGeom>
            <a:avLst/>
            <a:gdLst>
              <a:gd name="T0" fmla="*/ 0 w 2813"/>
              <a:gd name="T1" fmla="*/ 0 h 2677"/>
              <a:gd name="T2" fmla="*/ 801409598 w 2813"/>
              <a:gd name="T3" fmla="*/ 2147483646 h 2677"/>
              <a:gd name="T4" fmla="*/ 2147483646 w 2813"/>
              <a:gd name="T5" fmla="*/ 2147483646 h 2677"/>
              <a:gd name="T6" fmla="*/ 2147483646 w 2813"/>
              <a:gd name="T7" fmla="*/ 2147483646 h 2677"/>
              <a:gd name="T8" fmla="*/ 2147483646 w 2813"/>
              <a:gd name="T9" fmla="*/ 2147483646 h 2677"/>
              <a:gd name="T10" fmla="*/ 0 60000 65536"/>
              <a:gd name="T11" fmla="*/ 0 60000 65536"/>
              <a:gd name="T12" fmla="*/ 0 60000 65536"/>
              <a:gd name="T13" fmla="*/ 0 60000 65536"/>
              <a:gd name="T14" fmla="*/ 0 60000 65536"/>
              <a:gd name="T15" fmla="*/ 0 w 2813"/>
              <a:gd name="T16" fmla="*/ 0 h 2677"/>
              <a:gd name="T17" fmla="*/ 2813 w 2813"/>
              <a:gd name="T18" fmla="*/ 2677 h 2677"/>
            </a:gdLst>
            <a:ahLst/>
            <a:cxnLst>
              <a:cxn ang="T10">
                <a:pos x="T0" y="T1"/>
              </a:cxn>
              <a:cxn ang="T11">
                <a:pos x="T2" y="T3"/>
              </a:cxn>
              <a:cxn ang="T12">
                <a:pos x="T4" y="T5"/>
              </a:cxn>
              <a:cxn ang="T13">
                <a:pos x="T6" y="T7"/>
              </a:cxn>
              <a:cxn ang="T14">
                <a:pos x="T8" y="T9"/>
              </a:cxn>
            </a:cxnLst>
            <a:rect l="T15" t="T16" r="T17" b="T18"/>
            <a:pathLst>
              <a:path w="2813" h="2677">
                <a:moveTo>
                  <a:pt x="0" y="0"/>
                </a:moveTo>
                <a:cubicBezTo>
                  <a:pt x="68" y="303"/>
                  <a:pt x="137" y="606"/>
                  <a:pt x="318" y="908"/>
                </a:cubicBezTo>
                <a:cubicBezTo>
                  <a:pt x="499" y="1210"/>
                  <a:pt x="847" y="1573"/>
                  <a:pt x="1089" y="1815"/>
                </a:cubicBezTo>
                <a:cubicBezTo>
                  <a:pt x="1331" y="2057"/>
                  <a:pt x="1482" y="2215"/>
                  <a:pt x="1769" y="2359"/>
                </a:cubicBezTo>
                <a:cubicBezTo>
                  <a:pt x="2056" y="2503"/>
                  <a:pt x="2434" y="2590"/>
                  <a:pt x="2813" y="2677"/>
                </a:cubicBezTo>
              </a:path>
            </a:pathLst>
          </a:custGeom>
          <a:noFill/>
          <a:ln w="28575">
            <a:solidFill>
              <a:srgbClr val="FF0000"/>
            </a:solidFill>
            <a:round/>
            <a:headEnd/>
            <a:tailEnd/>
          </a:ln>
        </p:spPr>
        <p:txBody>
          <a:bodyPr/>
          <a:lstStyle/>
          <a:p>
            <a:endParaRPr lang="es-ES"/>
          </a:p>
        </p:txBody>
      </p:sp>
      <p:sp>
        <p:nvSpPr>
          <p:cNvPr id="5134" name="Text Box 14"/>
          <p:cNvSpPr txBox="1">
            <a:spLocks noChangeArrowheads="1"/>
          </p:cNvSpPr>
          <p:nvPr/>
        </p:nvSpPr>
        <p:spPr bwMode="auto">
          <a:xfrm>
            <a:off x="5651500" y="4076700"/>
            <a:ext cx="576263" cy="366713"/>
          </a:xfrm>
          <a:prstGeom prst="rect">
            <a:avLst/>
          </a:prstGeom>
          <a:noFill/>
          <a:ln w="9525">
            <a:noFill/>
            <a:miter lim="800000"/>
            <a:headEnd/>
            <a:tailEnd/>
          </a:ln>
        </p:spPr>
        <p:txBody>
          <a:bodyPr>
            <a:spAutoFit/>
          </a:bodyPr>
          <a:lstStyle/>
          <a:p>
            <a:pPr eaLnBrk="1" hangingPunct="1">
              <a:spcBef>
                <a:spcPct val="50000"/>
              </a:spcBef>
            </a:pPr>
            <a:r>
              <a:rPr lang="es-ES" altLang="en-US" sz="1800"/>
              <a:t>A</a:t>
            </a:r>
          </a:p>
        </p:txBody>
      </p:sp>
      <p:sp>
        <p:nvSpPr>
          <p:cNvPr id="7181" name="Text Box 15"/>
          <p:cNvSpPr txBox="1">
            <a:spLocks noChangeArrowheads="1"/>
          </p:cNvSpPr>
          <p:nvPr/>
        </p:nvSpPr>
        <p:spPr bwMode="auto">
          <a:xfrm>
            <a:off x="5651500" y="6381750"/>
            <a:ext cx="504825" cy="366713"/>
          </a:xfrm>
          <a:prstGeom prst="rect">
            <a:avLst/>
          </a:prstGeom>
          <a:noFill/>
          <a:ln w="9525">
            <a:noFill/>
            <a:miter lim="800000"/>
            <a:headEnd/>
            <a:tailEnd/>
          </a:ln>
        </p:spPr>
        <p:txBody>
          <a:bodyPr>
            <a:spAutoFit/>
          </a:bodyPr>
          <a:lstStyle/>
          <a:p>
            <a:pPr eaLnBrk="1" hangingPunct="1">
              <a:spcBef>
                <a:spcPct val="50000"/>
              </a:spcBef>
            </a:pPr>
            <a:endParaRPr lang="en-US" altLang="en-US" sz="1800"/>
          </a:p>
        </p:txBody>
      </p:sp>
      <p:sp>
        <p:nvSpPr>
          <p:cNvPr id="5136" name="Line 16"/>
          <p:cNvSpPr>
            <a:spLocks noChangeShapeType="1"/>
          </p:cNvSpPr>
          <p:nvPr/>
        </p:nvSpPr>
        <p:spPr bwMode="auto">
          <a:xfrm>
            <a:off x="5651500" y="4508500"/>
            <a:ext cx="0" cy="1873250"/>
          </a:xfrm>
          <a:prstGeom prst="line">
            <a:avLst/>
          </a:prstGeom>
          <a:noFill/>
          <a:ln w="9525" cap="rnd">
            <a:solidFill>
              <a:schemeClr val="tx1"/>
            </a:solidFill>
            <a:prstDash val="sysDot"/>
            <a:round/>
            <a:headEnd/>
            <a:tailEnd/>
          </a:ln>
        </p:spPr>
        <p:txBody>
          <a:bodyPr/>
          <a:lstStyle/>
          <a:p>
            <a:endParaRPr lang="es-ES"/>
          </a:p>
        </p:txBody>
      </p:sp>
      <p:sp>
        <p:nvSpPr>
          <p:cNvPr id="5137" name="Text Box 17"/>
          <p:cNvSpPr txBox="1">
            <a:spLocks noChangeArrowheads="1"/>
          </p:cNvSpPr>
          <p:nvPr/>
        </p:nvSpPr>
        <p:spPr bwMode="auto">
          <a:xfrm>
            <a:off x="5580063" y="6308725"/>
            <a:ext cx="431800" cy="366713"/>
          </a:xfrm>
          <a:prstGeom prst="rect">
            <a:avLst/>
          </a:prstGeom>
          <a:noFill/>
          <a:ln w="9525">
            <a:noFill/>
            <a:miter lim="800000"/>
            <a:headEnd/>
            <a:tailEnd/>
          </a:ln>
        </p:spPr>
        <p:txBody>
          <a:bodyPr>
            <a:spAutoFit/>
          </a:bodyPr>
          <a:lstStyle/>
          <a:p>
            <a:pPr eaLnBrk="1" hangingPunct="1">
              <a:spcBef>
                <a:spcPct val="50000"/>
              </a:spcBef>
            </a:pPr>
            <a:r>
              <a:rPr lang="es-ES" altLang="en-US" sz="1800"/>
              <a:t>x</a:t>
            </a:r>
            <a:r>
              <a:rPr lang="es-ES" altLang="en-US" sz="900"/>
              <a:t>A</a:t>
            </a:r>
          </a:p>
        </p:txBody>
      </p:sp>
      <p:sp>
        <p:nvSpPr>
          <p:cNvPr id="5138" name="Text Box 18"/>
          <p:cNvSpPr txBox="1">
            <a:spLocks noChangeArrowheads="1"/>
          </p:cNvSpPr>
          <p:nvPr/>
        </p:nvSpPr>
        <p:spPr bwMode="auto">
          <a:xfrm>
            <a:off x="4284663" y="188913"/>
            <a:ext cx="3527425" cy="366712"/>
          </a:xfrm>
          <a:prstGeom prst="rect">
            <a:avLst/>
          </a:prstGeom>
          <a:noFill/>
          <a:ln w="9525">
            <a:noFill/>
            <a:miter lim="800000"/>
            <a:headEnd/>
            <a:tailEnd/>
          </a:ln>
        </p:spPr>
        <p:txBody>
          <a:bodyPr>
            <a:spAutoFit/>
          </a:bodyPr>
          <a:lstStyle/>
          <a:p>
            <a:pPr eaLnBrk="1" hangingPunct="1">
              <a:spcBef>
                <a:spcPct val="50000"/>
              </a:spcBef>
            </a:pPr>
            <a:r>
              <a:rPr lang="es-ES" altLang="en-US" sz="1800" dirty="0" err="1" smtClean="0"/>
              <a:t>We</a:t>
            </a:r>
            <a:r>
              <a:rPr lang="es-ES" altLang="en-US" sz="1800" dirty="0" smtClean="0"/>
              <a:t> introduce </a:t>
            </a:r>
            <a:r>
              <a:rPr lang="es-ES" altLang="en-US" sz="1800" dirty="0" err="1" smtClean="0"/>
              <a:t>tax</a:t>
            </a:r>
            <a:r>
              <a:rPr lang="es-ES" altLang="en-US" sz="1800" dirty="0" smtClean="0"/>
              <a:t> t</a:t>
            </a:r>
            <a:endParaRPr lang="es-ES" altLang="en-US" sz="1800" dirty="0"/>
          </a:p>
        </p:txBody>
      </p:sp>
      <p:sp>
        <p:nvSpPr>
          <p:cNvPr id="5139" name="Line 19"/>
          <p:cNvSpPr>
            <a:spLocks noChangeShapeType="1"/>
          </p:cNvSpPr>
          <p:nvPr/>
        </p:nvSpPr>
        <p:spPr bwMode="auto">
          <a:xfrm>
            <a:off x="684213" y="692150"/>
            <a:ext cx="2519362" cy="5689600"/>
          </a:xfrm>
          <a:prstGeom prst="line">
            <a:avLst/>
          </a:prstGeom>
          <a:noFill/>
          <a:ln w="38100">
            <a:solidFill>
              <a:srgbClr val="00FFFF"/>
            </a:solidFill>
            <a:round/>
            <a:headEnd/>
            <a:tailEnd/>
          </a:ln>
        </p:spPr>
        <p:txBody>
          <a:bodyPr/>
          <a:lstStyle/>
          <a:p>
            <a:endParaRPr lang="es-ES"/>
          </a:p>
        </p:txBody>
      </p:sp>
      <p:sp>
        <p:nvSpPr>
          <p:cNvPr id="5140" name="Text Box 20"/>
          <p:cNvSpPr txBox="1">
            <a:spLocks noChangeArrowheads="1"/>
          </p:cNvSpPr>
          <p:nvPr/>
        </p:nvSpPr>
        <p:spPr bwMode="auto">
          <a:xfrm>
            <a:off x="1619250" y="620713"/>
            <a:ext cx="2520950" cy="366712"/>
          </a:xfrm>
          <a:prstGeom prst="rect">
            <a:avLst/>
          </a:prstGeom>
          <a:noFill/>
          <a:ln w="9525">
            <a:noFill/>
            <a:miter lim="800000"/>
            <a:headEnd/>
            <a:tailEnd/>
          </a:ln>
        </p:spPr>
        <p:txBody>
          <a:bodyPr>
            <a:spAutoFit/>
          </a:bodyPr>
          <a:lstStyle/>
          <a:p>
            <a:pPr eaLnBrk="1" hangingPunct="1">
              <a:spcBef>
                <a:spcPct val="50000"/>
              </a:spcBef>
            </a:pPr>
            <a:r>
              <a:rPr lang="es-ES" altLang="en-US" sz="1800" dirty="0" err="1" smtClean="0"/>
              <a:t>Slope</a:t>
            </a:r>
            <a:r>
              <a:rPr lang="es-ES" altLang="en-US" sz="1800" dirty="0" smtClean="0"/>
              <a:t>: </a:t>
            </a:r>
            <a:r>
              <a:rPr lang="es-ES" altLang="en-US" sz="1800" dirty="0"/>
              <a:t>-</a:t>
            </a:r>
            <a:r>
              <a:rPr lang="es-ES" altLang="en-US" sz="1800" dirty="0" err="1"/>
              <a:t>p</a:t>
            </a:r>
            <a:r>
              <a:rPr lang="es-ES" altLang="en-US" sz="1000" dirty="0" err="1"/>
              <a:t>x</a:t>
            </a:r>
            <a:r>
              <a:rPr lang="es-ES" altLang="en-US" sz="1800" dirty="0"/>
              <a:t> (1+t)</a:t>
            </a:r>
          </a:p>
        </p:txBody>
      </p:sp>
      <p:sp>
        <p:nvSpPr>
          <p:cNvPr id="5141" name="Line 21"/>
          <p:cNvSpPr>
            <a:spLocks noChangeShapeType="1"/>
          </p:cNvSpPr>
          <p:nvPr/>
        </p:nvSpPr>
        <p:spPr bwMode="auto">
          <a:xfrm flipH="1">
            <a:off x="1042988" y="908050"/>
            <a:ext cx="649287" cy="360363"/>
          </a:xfrm>
          <a:prstGeom prst="line">
            <a:avLst/>
          </a:prstGeom>
          <a:noFill/>
          <a:ln w="9525">
            <a:solidFill>
              <a:schemeClr val="tx1"/>
            </a:solidFill>
            <a:round/>
            <a:headEnd/>
            <a:tailEnd type="triangle" w="med" len="med"/>
          </a:ln>
        </p:spPr>
        <p:txBody>
          <a:bodyPr/>
          <a:lstStyle/>
          <a:p>
            <a:endParaRPr lang="es-ES"/>
          </a:p>
        </p:txBody>
      </p:sp>
      <p:sp>
        <p:nvSpPr>
          <p:cNvPr id="5143" name="Freeform 23"/>
          <p:cNvSpPr>
            <a:spLocks/>
          </p:cNvSpPr>
          <p:nvPr/>
        </p:nvSpPr>
        <p:spPr bwMode="auto">
          <a:xfrm>
            <a:off x="1187450" y="1484313"/>
            <a:ext cx="4752975" cy="4608512"/>
          </a:xfrm>
          <a:custGeom>
            <a:avLst/>
            <a:gdLst>
              <a:gd name="T0" fmla="*/ 0 w 2994"/>
              <a:gd name="T1" fmla="*/ 0 h 2903"/>
              <a:gd name="T2" fmla="*/ 342741250 w 2994"/>
              <a:gd name="T3" fmla="*/ 1257557039 h 2903"/>
              <a:gd name="T4" fmla="*/ 458668438 w 2994"/>
              <a:gd name="T5" fmla="*/ 1486892026 h 2903"/>
              <a:gd name="T6" fmla="*/ 1028223750 w 2994"/>
              <a:gd name="T7" fmla="*/ 2147483646 h 2903"/>
              <a:gd name="T8" fmla="*/ 1829633438 w 2994"/>
              <a:gd name="T9" fmla="*/ 2147483646 h 2903"/>
              <a:gd name="T10" fmla="*/ 2147483646 w 2994"/>
              <a:gd name="T11" fmla="*/ 2147483646 h 2903"/>
              <a:gd name="T12" fmla="*/ 2147483646 w 2994"/>
              <a:gd name="T13" fmla="*/ 2147483646 h 2903"/>
              <a:gd name="T14" fmla="*/ 2147483646 w 2994"/>
              <a:gd name="T15" fmla="*/ 2147483646 h 2903"/>
              <a:gd name="T16" fmla="*/ 2147483646 w 2994"/>
              <a:gd name="T17" fmla="*/ 2147483646 h 290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994"/>
              <a:gd name="T28" fmla="*/ 0 h 2903"/>
              <a:gd name="T29" fmla="*/ 2994 w 2994"/>
              <a:gd name="T30" fmla="*/ 2903 h 290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994" h="2903">
                <a:moveTo>
                  <a:pt x="0" y="0"/>
                </a:moveTo>
                <a:cubicBezTo>
                  <a:pt x="53" y="200"/>
                  <a:pt x="106" y="401"/>
                  <a:pt x="136" y="499"/>
                </a:cubicBezTo>
                <a:cubicBezTo>
                  <a:pt x="166" y="597"/>
                  <a:pt x="137" y="514"/>
                  <a:pt x="182" y="590"/>
                </a:cubicBezTo>
                <a:cubicBezTo>
                  <a:pt x="227" y="666"/>
                  <a:pt x="317" y="824"/>
                  <a:pt x="408" y="953"/>
                </a:cubicBezTo>
                <a:cubicBezTo>
                  <a:pt x="499" y="1082"/>
                  <a:pt x="590" y="1210"/>
                  <a:pt x="726" y="1361"/>
                </a:cubicBezTo>
                <a:cubicBezTo>
                  <a:pt x="862" y="1512"/>
                  <a:pt x="1036" y="1701"/>
                  <a:pt x="1225" y="1860"/>
                </a:cubicBezTo>
                <a:cubicBezTo>
                  <a:pt x="1414" y="2019"/>
                  <a:pt x="1648" y="2170"/>
                  <a:pt x="1860" y="2314"/>
                </a:cubicBezTo>
                <a:cubicBezTo>
                  <a:pt x="2072" y="2458"/>
                  <a:pt x="2306" y="2624"/>
                  <a:pt x="2495" y="2722"/>
                </a:cubicBezTo>
                <a:cubicBezTo>
                  <a:pt x="2684" y="2820"/>
                  <a:pt x="2839" y="2861"/>
                  <a:pt x="2994" y="2903"/>
                </a:cubicBezTo>
              </a:path>
            </a:pathLst>
          </a:custGeom>
          <a:noFill/>
          <a:ln w="28575">
            <a:solidFill>
              <a:srgbClr val="FF7C80"/>
            </a:solidFill>
            <a:round/>
            <a:headEnd/>
            <a:tailEnd/>
          </a:ln>
        </p:spPr>
        <p:txBody>
          <a:bodyPr/>
          <a:lstStyle/>
          <a:p>
            <a:endParaRPr lang="es-ES"/>
          </a:p>
        </p:txBody>
      </p:sp>
      <p:sp>
        <p:nvSpPr>
          <p:cNvPr id="5144" name="Text Box 24"/>
          <p:cNvSpPr txBox="1">
            <a:spLocks noChangeArrowheads="1"/>
          </p:cNvSpPr>
          <p:nvPr/>
        </p:nvSpPr>
        <p:spPr bwMode="auto">
          <a:xfrm>
            <a:off x="1476375" y="1916113"/>
            <a:ext cx="431800" cy="366712"/>
          </a:xfrm>
          <a:prstGeom prst="rect">
            <a:avLst/>
          </a:prstGeom>
          <a:noFill/>
          <a:ln w="9525">
            <a:noFill/>
            <a:miter lim="800000"/>
            <a:headEnd/>
            <a:tailEnd/>
          </a:ln>
        </p:spPr>
        <p:txBody>
          <a:bodyPr>
            <a:spAutoFit/>
          </a:bodyPr>
          <a:lstStyle/>
          <a:p>
            <a:pPr eaLnBrk="1" hangingPunct="1">
              <a:spcBef>
                <a:spcPct val="50000"/>
              </a:spcBef>
            </a:pPr>
            <a:r>
              <a:rPr lang="es-ES" altLang="en-US" sz="1800"/>
              <a:t>B</a:t>
            </a:r>
          </a:p>
        </p:txBody>
      </p:sp>
      <p:sp>
        <p:nvSpPr>
          <p:cNvPr id="5145" name="Line 25"/>
          <p:cNvSpPr>
            <a:spLocks noChangeShapeType="1"/>
          </p:cNvSpPr>
          <p:nvPr/>
        </p:nvSpPr>
        <p:spPr bwMode="auto">
          <a:xfrm>
            <a:off x="1403350" y="2349500"/>
            <a:ext cx="0" cy="4032250"/>
          </a:xfrm>
          <a:prstGeom prst="line">
            <a:avLst/>
          </a:prstGeom>
          <a:noFill/>
          <a:ln w="9525" cap="rnd">
            <a:solidFill>
              <a:schemeClr val="tx1"/>
            </a:solidFill>
            <a:prstDash val="sysDot"/>
            <a:round/>
            <a:headEnd/>
            <a:tailEnd/>
          </a:ln>
        </p:spPr>
        <p:txBody>
          <a:bodyPr/>
          <a:lstStyle/>
          <a:p>
            <a:endParaRPr lang="es-ES"/>
          </a:p>
        </p:txBody>
      </p:sp>
      <p:sp>
        <p:nvSpPr>
          <p:cNvPr id="5146" name="Text Box 26"/>
          <p:cNvSpPr txBox="1">
            <a:spLocks noChangeArrowheads="1"/>
          </p:cNvSpPr>
          <p:nvPr/>
        </p:nvSpPr>
        <p:spPr bwMode="auto">
          <a:xfrm>
            <a:off x="1116013" y="6237288"/>
            <a:ext cx="504825" cy="366712"/>
          </a:xfrm>
          <a:prstGeom prst="rect">
            <a:avLst/>
          </a:prstGeom>
          <a:noFill/>
          <a:ln w="9525">
            <a:noFill/>
            <a:miter lim="800000"/>
            <a:headEnd/>
            <a:tailEnd/>
          </a:ln>
        </p:spPr>
        <p:txBody>
          <a:bodyPr>
            <a:spAutoFit/>
          </a:bodyPr>
          <a:lstStyle/>
          <a:p>
            <a:pPr eaLnBrk="1" hangingPunct="1">
              <a:spcBef>
                <a:spcPct val="50000"/>
              </a:spcBef>
            </a:pPr>
            <a:r>
              <a:rPr lang="es-ES" altLang="en-US" sz="1800"/>
              <a:t>x</a:t>
            </a:r>
            <a:r>
              <a:rPr lang="es-ES" altLang="en-US" sz="900"/>
              <a:t>B</a:t>
            </a:r>
          </a:p>
        </p:txBody>
      </p:sp>
      <p:sp>
        <p:nvSpPr>
          <p:cNvPr id="5147" name="Text Box 27"/>
          <p:cNvSpPr txBox="1">
            <a:spLocks noChangeArrowheads="1"/>
          </p:cNvSpPr>
          <p:nvPr/>
        </p:nvSpPr>
        <p:spPr bwMode="auto">
          <a:xfrm>
            <a:off x="8101013" y="5013325"/>
            <a:ext cx="503237" cy="366713"/>
          </a:xfrm>
          <a:prstGeom prst="rect">
            <a:avLst/>
          </a:prstGeom>
          <a:noFill/>
          <a:ln w="9525">
            <a:noFill/>
            <a:miter lim="800000"/>
            <a:headEnd/>
            <a:tailEnd/>
          </a:ln>
        </p:spPr>
        <p:txBody>
          <a:bodyPr>
            <a:spAutoFit/>
          </a:bodyPr>
          <a:lstStyle/>
          <a:p>
            <a:pPr eaLnBrk="1" hangingPunct="1">
              <a:spcBef>
                <a:spcPct val="50000"/>
              </a:spcBef>
            </a:pPr>
            <a:r>
              <a:rPr lang="es-ES" altLang="en-US" sz="1800"/>
              <a:t>U</a:t>
            </a:r>
            <a:r>
              <a:rPr lang="es-ES" altLang="en-US" sz="1000"/>
              <a:t>0</a:t>
            </a:r>
          </a:p>
        </p:txBody>
      </p:sp>
      <p:sp>
        <p:nvSpPr>
          <p:cNvPr id="5148" name="Text Box 28"/>
          <p:cNvSpPr txBox="1">
            <a:spLocks noChangeArrowheads="1"/>
          </p:cNvSpPr>
          <p:nvPr/>
        </p:nvSpPr>
        <p:spPr bwMode="auto">
          <a:xfrm>
            <a:off x="6011863" y="5734050"/>
            <a:ext cx="431800" cy="366713"/>
          </a:xfrm>
          <a:prstGeom prst="rect">
            <a:avLst/>
          </a:prstGeom>
          <a:noFill/>
          <a:ln w="9525">
            <a:noFill/>
            <a:miter lim="800000"/>
            <a:headEnd/>
            <a:tailEnd/>
          </a:ln>
        </p:spPr>
        <p:txBody>
          <a:bodyPr>
            <a:spAutoFit/>
          </a:bodyPr>
          <a:lstStyle/>
          <a:p>
            <a:pPr eaLnBrk="1" hangingPunct="1">
              <a:spcBef>
                <a:spcPct val="50000"/>
              </a:spcBef>
            </a:pPr>
            <a:r>
              <a:rPr lang="es-ES" altLang="en-US" sz="1800"/>
              <a:t>U</a:t>
            </a:r>
            <a:r>
              <a:rPr lang="es-ES" altLang="en-US" sz="900"/>
              <a:t>1</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126"/>
                                        </p:tgtEl>
                                        <p:attrNameLst>
                                          <p:attrName>style.visibility</p:attrName>
                                        </p:attrNameLst>
                                      </p:cBhvr>
                                      <p:to>
                                        <p:strVal val="visible"/>
                                      </p:to>
                                    </p:set>
                                    <p:animEffect transition="in" filter="dissolve">
                                      <p:cBhvr>
                                        <p:cTn id="7" dur="500"/>
                                        <p:tgtEl>
                                          <p:spTgt spid="5126"/>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124"/>
                                        </p:tgtEl>
                                        <p:attrNameLst>
                                          <p:attrName>style.visibility</p:attrName>
                                        </p:attrNameLst>
                                      </p:cBhvr>
                                      <p:to>
                                        <p:strVal val="visible"/>
                                      </p:to>
                                    </p:set>
                                    <p:animEffect transition="in" filter="dissolve">
                                      <p:cBhvr>
                                        <p:cTn id="10" dur="500"/>
                                        <p:tgtEl>
                                          <p:spTgt spid="5124"/>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5125"/>
                                        </p:tgtEl>
                                        <p:attrNameLst>
                                          <p:attrName>style.visibility</p:attrName>
                                        </p:attrNameLst>
                                      </p:cBhvr>
                                      <p:to>
                                        <p:strVal val="visible"/>
                                      </p:to>
                                    </p:set>
                                    <p:animEffect transition="in" filter="dissolve">
                                      <p:cBhvr>
                                        <p:cTn id="13" dur="500"/>
                                        <p:tgtEl>
                                          <p:spTgt spid="5125"/>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5127"/>
                                        </p:tgtEl>
                                        <p:attrNameLst>
                                          <p:attrName>style.visibility</p:attrName>
                                        </p:attrNameLst>
                                      </p:cBhvr>
                                      <p:to>
                                        <p:strVal val="visible"/>
                                      </p:to>
                                    </p:set>
                                    <p:animEffect transition="in" filter="dissolve">
                                      <p:cBhvr>
                                        <p:cTn id="16" dur="500"/>
                                        <p:tgtEl>
                                          <p:spTgt spid="5127"/>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5128"/>
                                        </p:tgtEl>
                                        <p:attrNameLst>
                                          <p:attrName>style.visibility</p:attrName>
                                        </p:attrNameLst>
                                      </p:cBhvr>
                                      <p:to>
                                        <p:strVal val="visible"/>
                                      </p:to>
                                    </p:set>
                                    <p:animEffect transition="in" filter="wipe(down)">
                                      <p:cBhvr>
                                        <p:cTn id="21" dur="1000"/>
                                        <p:tgtEl>
                                          <p:spTgt spid="5128"/>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5130"/>
                                        </p:tgtEl>
                                        <p:attrNameLst>
                                          <p:attrName>style.visibility</p:attrName>
                                        </p:attrNameLst>
                                      </p:cBhvr>
                                      <p:to>
                                        <p:strVal val="visible"/>
                                      </p:to>
                                    </p:set>
                                    <p:animEffect transition="in" filter="dissolve">
                                      <p:cBhvr>
                                        <p:cTn id="26" dur="500"/>
                                        <p:tgtEl>
                                          <p:spTgt spid="5130"/>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5129"/>
                                        </p:tgtEl>
                                        <p:attrNameLst>
                                          <p:attrName>style.visibility</p:attrName>
                                        </p:attrNameLst>
                                      </p:cBhvr>
                                      <p:to>
                                        <p:strVal val="visible"/>
                                      </p:to>
                                    </p:set>
                                    <p:animEffect transition="in" filter="dissolve">
                                      <p:cBhvr>
                                        <p:cTn id="29" dur="500"/>
                                        <p:tgtEl>
                                          <p:spTgt spid="5129"/>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9" presetClass="entr" presetSubtype="0" fill="hold" grpId="0" nodeType="clickEffect">
                                  <p:stCondLst>
                                    <p:cond delay="0"/>
                                  </p:stCondLst>
                                  <p:childTnLst>
                                    <p:set>
                                      <p:cBhvr>
                                        <p:cTn id="33" dur="1" fill="hold">
                                          <p:stCondLst>
                                            <p:cond delay="0"/>
                                          </p:stCondLst>
                                        </p:cTn>
                                        <p:tgtEl>
                                          <p:spTgt spid="5131"/>
                                        </p:tgtEl>
                                        <p:attrNameLst>
                                          <p:attrName>style.visibility</p:attrName>
                                        </p:attrNameLst>
                                      </p:cBhvr>
                                      <p:to>
                                        <p:strVal val="visible"/>
                                      </p:to>
                                    </p:set>
                                    <p:animEffect transition="in" filter="dissolve">
                                      <p:cBhvr>
                                        <p:cTn id="34" dur="500"/>
                                        <p:tgtEl>
                                          <p:spTgt spid="5131"/>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5132"/>
                                        </p:tgtEl>
                                        <p:attrNameLst>
                                          <p:attrName>style.visibility</p:attrName>
                                        </p:attrNameLst>
                                      </p:cBhvr>
                                      <p:to>
                                        <p:strVal val="visible"/>
                                      </p:to>
                                    </p:set>
                                    <p:animEffect transition="in" filter="dissolve">
                                      <p:cBhvr>
                                        <p:cTn id="37" dur="500"/>
                                        <p:tgtEl>
                                          <p:spTgt spid="5132"/>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xit" presetSubtype="10" fill="hold" grpId="1" nodeType="clickEffect">
                                  <p:stCondLst>
                                    <p:cond delay="0"/>
                                  </p:stCondLst>
                                  <p:childTnLst>
                                    <p:animEffect transition="out" filter="blinds(horizontal)">
                                      <p:cBhvr>
                                        <p:cTn id="41" dur="500"/>
                                        <p:tgtEl>
                                          <p:spTgt spid="5131"/>
                                        </p:tgtEl>
                                      </p:cBhvr>
                                    </p:animEffect>
                                    <p:set>
                                      <p:cBhvr>
                                        <p:cTn id="42" dur="1" fill="hold">
                                          <p:stCondLst>
                                            <p:cond delay="499"/>
                                          </p:stCondLst>
                                        </p:cTn>
                                        <p:tgtEl>
                                          <p:spTgt spid="5131"/>
                                        </p:tgtEl>
                                        <p:attrNameLst>
                                          <p:attrName>style.visibility</p:attrName>
                                        </p:attrNameLst>
                                      </p:cBhvr>
                                      <p:to>
                                        <p:strVal val="hidden"/>
                                      </p:to>
                                    </p:set>
                                  </p:childTnLst>
                                </p:cTn>
                              </p:par>
                              <p:par>
                                <p:cTn id="43" presetID="3" presetClass="exit" presetSubtype="10" fill="hold" grpId="1" nodeType="withEffect">
                                  <p:stCondLst>
                                    <p:cond delay="0"/>
                                  </p:stCondLst>
                                  <p:childTnLst>
                                    <p:animEffect transition="out" filter="blinds(horizontal)">
                                      <p:cBhvr>
                                        <p:cTn id="44" dur="500"/>
                                        <p:tgtEl>
                                          <p:spTgt spid="5132"/>
                                        </p:tgtEl>
                                      </p:cBhvr>
                                    </p:animEffect>
                                    <p:set>
                                      <p:cBhvr>
                                        <p:cTn id="45" dur="1" fill="hold">
                                          <p:stCondLst>
                                            <p:cond delay="499"/>
                                          </p:stCondLst>
                                        </p:cTn>
                                        <p:tgtEl>
                                          <p:spTgt spid="5132"/>
                                        </p:tgtEl>
                                        <p:attrNameLst>
                                          <p:attrName>style.visibility</p:attrName>
                                        </p:attrNameLst>
                                      </p:cBhvr>
                                      <p:to>
                                        <p:strVal val="hidden"/>
                                      </p:to>
                                    </p:set>
                                  </p:childTnLst>
                                </p:cTn>
                              </p:par>
                            </p:childTnLst>
                          </p:cTn>
                        </p:par>
                      </p:childTnLst>
                    </p:cTn>
                  </p:par>
                  <p:par>
                    <p:cTn id="46" fill="hold" nodeType="clickPar">
                      <p:stCondLst>
                        <p:cond delay="indefinite"/>
                      </p:stCondLst>
                      <p:childTnLst>
                        <p:par>
                          <p:cTn id="47" fill="hold" nodeType="withGroup">
                            <p:stCondLst>
                              <p:cond delay="0"/>
                            </p:stCondLst>
                            <p:childTnLst>
                              <p:par>
                                <p:cTn id="48" presetID="22" presetClass="entr" presetSubtype="4" fill="hold" grpId="0" nodeType="clickEffect">
                                  <p:stCondLst>
                                    <p:cond delay="0"/>
                                  </p:stCondLst>
                                  <p:childTnLst>
                                    <p:set>
                                      <p:cBhvr>
                                        <p:cTn id="49" dur="1" fill="hold">
                                          <p:stCondLst>
                                            <p:cond delay="0"/>
                                          </p:stCondLst>
                                        </p:cTn>
                                        <p:tgtEl>
                                          <p:spTgt spid="5133"/>
                                        </p:tgtEl>
                                        <p:attrNameLst>
                                          <p:attrName>style.visibility</p:attrName>
                                        </p:attrNameLst>
                                      </p:cBhvr>
                                      <p:to>
                                        <p:strVal val="visible"/>
                                      </p:to>
                                    </p:set>
                                    <p:animEffect transition="in" filter="wipe(down)">
                                      <p:cBhvr>
                                        <p:cTn id="50" dur="1000"/>
                                        <p:tgtEl>
                                          <p:spTgt spid="5133"/>
                                        </p:tgtEl>
                                      </p:cBhvr>
                                    </p:animEffect>
                                  </p:childTnLst>
                                  <p:subTnLst>
                                    <p:audio>
                                      <p:cMediaNode>
                                        <p:cTn display="0" masterRel="sameClick">
                                          <p:stCondLst>
                                            <p:cond evt="begin" delay="0">
                                              <p:tn val="48"/>
                                            </p:cond>
                                          </p:stCondLst>
                                          <p:endCondLst>
                                            <p:cond evt="onStopAudio" delay="0">
                                              <p:tgtEl>
                                                <p:sldTgt/>
                                              </p:tgtEl>
                                            </p:cond>
                                          </p:endCondLst>
                                        </p:cTn>
                                        <p:tgtEl>
                                          <p:sndTgt r:embed="rId3" name="push.wav"/>
                                        </p:tgtEl>
                                      </p:cMediaNode>
                                    </p:audio>
                                  </p:subTnLst>
                                </p:cTn>
                              </p:par>
                            </p:childTnLst>
                          </p:cTn>
                        </p:par>
                      </p:childTnLst>
                    </p:cTn>
                  </p:par>
                  <p:par>
                    <p:cTn id="51" fill="hold" nodeType="clickPar">
                      <p:stCondLst>
                        <p:cond delay="indefinite"/>
                      </p:stCondLst>
                      <p:childTnLst>
                        <p:par>
                          <p:cTn id="52" fill="hold" nodeType="withGroup">
                            <p:stCondLst>
                              <p:cond delay="0"/>
                            </p:stCondLst>
                            <p:childTnLst>
                              <p:par>
                                <p:cTn id="53" presetID="9" presetClass="entr" presetSubtype="0" fill="hold" grpId="0" nodeType="clickEffect">
                                  <p:stCondLst>
                                    <p:cond delay="0"/>
                                  </p:stCondLst>
                                  <p:childTnLst>
                                    <p:set>
                                      <p:cBhvr>
                                        <p:cTn id="54" dur="1" fill="hold">
                                          <p:stCondLst>
                                            <p:cond delay="0"/>
                                          </p:stCondLst>
                                        </p:cTn>
                                        <p:tgtEl>
                                          <p:spTgt spid="5147"/>
                                        </p:tgtEl>
                                        <p:attrNameLst>
                                          <p:attrName>style.visibility</p:attrName>
                                        </p:attrNameLst>
                                      </p:cBhvr>
                                      <p:to>
                                        <p:strVal val="visible"/>
                                      </p:to>
                                    </p:set>
                                    <p:animEffect transition="in" filter="dissolve">
                                      <p:cBhvr>
                                        <p:cTn id="55" dur="500"/>
                                        <p:tgtEl>
                                          <p:spTgt spid="5147"/>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9" presetClass="entr" presetSubtype="0" fill="hold" grpId="0" nodeType="clickEffect">
                                  <p:stCondLst>
                                    <p:cond delay="0"/>
                                  </p:stCondLst>
                                  <p:childTnLst>
                                    <p:set>
                                      <p:cBhvr>
                                        <p:cTn id="59" dur="1" fill="hold">
                                          <p:stCondLst>
                                            <p:cond delay="0"/>
                                          </p:stCondLst>
                                        </p:cTn>
                                        <p:tgtEl>
                                          <p:spTgt spid="5134"/>
                                        </p:tgtEl>
                                        <p:attrNameLst>
                                          <p:attrName>style.visibility</p:attrName>
                                        </p:attrNameLst>
                                      </p:cBhvr>
                                      <p:to>
                                        <p:strVal val="visible"/>
                                      </p:to>
                                    </p:set>
                                    <p:animEffect transition="in" filter="dissolve">
                                      <p:cBhvr>
                                        <p:cTn id="60" dur="500"/>
                                        <p:tgtEl>
                                          <p:spTgt spid="5134"/>
                                        </p:tgtEl>
                                      </p:cBhvr>
                                    </p:animEffect>
                                  </p:childTnLst>
                                </p:cTn>
                              </p:par>
                              <p:par>
                                <p:cTn id="61" presetID="9" presetClass="entr" presetSubtype="0" fill="hold" grpId="0" nodeType="withEffect">
                                  <p:stCondLst>
                                    <p:cond delay="0"/>
                                  </p:stCondLst>
                                  <p:childTnLst>
                                    <p:set>
                                      <p:cBhvr>
                                        <p:cTn id="62" dur="1" fill="hold">
                                          <p:stCondLst>
                                            <p:cond delay="0"/>
                                          </p:stCondLst>
                                        </p:cTn>
                                        <p:tgtEl>
                                          <p:spTgt spid="5136"/>
                                        </p:tgtEl>
                                        <p:attrNameLst>
                                          <p:attrName>style.visibility</p:attrName>
                                        </p:attrNameLst>
                                      </p:cBhvr>
                                      <p:to>
                                        <p:strVal val="visible"/>
                                      </p:to>
                                    </p:set>
                                    <p:animEffect transition="in" filter="dissolve">
                                      <p:cBhvr>
                                        <p:cTn id="63" dur="500"/>
                                        <p:tgtEl>
                                          <p:spTgt spid="5136"/>
                                        </p:tgtEl>
                                      </p:cBhvr>
                                    </p:animEffect>
                                  </p:childTnLst>
                                </p:cTn>
                              </p:par>
                              <p:par>
                                <p:cTn id="64" presetID="9" presetClass="entr" presetSubtype="0" fill="hold" grpId="0" nodeType="withEffect">
                                  <p:stCondLst>
                                    <p:cond delay="0"/>
                                  </p:stCondLst>
                                  <p:childTnLst>
                                    <p:set>
                                      <p:cBhvr>
                                        <p:cTn id="65" dur="1" fill="hold">
                                          <p:stCondLst>
                                            <p:cond delay="0"/>
                                          </p:stCondLst>
                                        </p:cTn>
                                        <p:tgtEl>
                                          <p:spTgt spid="5137"/>
                                        </p:tgtEl>
                                        <p:attrNameLst>
                                          <p:attrName>style.visibility</p:attrName>
                                        </p:attrNameLst>
                                      </p:cBhvr>
                                      <p:to>
                                        <p:strVal val="visible"/>
                                      </p:to>
                                    </p:set>
                                    <p:animEffect transition="in" filter="dissolve">
                                      <p:cBhvr>
                                        <p:cTn id="66" dur="500"/>
                                        <p:tgtEl>
                                          <p:spTgt spid="5137"/>
                                        </p:tgtEl>
                                      </p:cBhvr>
                                    </p:animEffect>
                                  </p:childTnLst>
                                </p:cTn>
                              </p:par>
                            </p:childTnLst>
                          </p:cTn>
                        </p:par>
                      </p:childTnLst>
                    </p:cTn>
                  </p:par>
                  <p:par>
                    <p:cTn id="67" fill="hold" nodeType="clickPar">
                      <p:stCondLst>
                        <p:cond delay="indefinite"/>
                      </p:stCondLst>
                      <p:childTnLst>
                        <p:par>
                          <p:cTn id="68" fill="hold" nodeType="withGroup">
                            <p:stCondLst>
                              <p:cond delay="0"/>
                            </p:stCondLst>
                            <p:childTnLst>
                              <p:par>
                                <p:cTn id="69" presetID="3" presetClass="entr" presetSubtype="10" fill="hold" grpId="0" nodeType="clickEffect">
                                  <p:stCondLst>
                                    <p:cond delay="0"/>
                                  </p:stCondLst>
                                  <p:childTnLst>
                                    <p:set>
                                      <p:cBhvr>
                                        <p:cTn id="70" dur="1" fill="hold">
                                          <p:stCondLst>
                                            <p:cond delay="0"/>
                                          </p:stCondLst>
                                        </p:cTn>
                                        <p:tgtEl>
                                          <p:spTgt spid="5138"/>
                                        </p:tgtEl>
                                        <p:attrNameLst>
                                          <p:attrName>style.visibility</p:attrName>
                                        </p:attrNameLst>
                                      </p:cBhvr>
                                      <p:to>
                                        <p:strVal val="visible"/>
                                      </p:to>
                                    </p:set>
                                    <p:animEffect transition="in" filter="blinds(horizontal)">
                                      <p:cBhvr>
                                        <p:cTn id="71" dur="2000"/>
                                        <p:tgtEl>
                                          <p:spTgt spid="5138"/>
                                        </p:tgtEl>
                                      </p:cBhvr>
                                    </p:animEffect>
                                  </p:childTnLst>
                                </p:cTn>
                              </p:par>
                            </p:childTnLst>
                          </p:cTn>
                        </p:par>
                      </p:childTnLst>
                    </p:cTn>
                  </p:par>
                  <p:par>
                    <p:cTn id="72" fill="hold" nodeType="clickPar">
                      <p:stCondLst>
                        <p:cond delay="indefinite"/>
                      </p:stCondLst>
                      <p:childTnLst>
                        <p:par>
                          <p:cTn id="73" fill="hold" nodeType="withGroup">
                            <p:stCondLst>
                              <p:cond delay="0"/>
                            </p:stCondLst>
                            <p:childTnLst>
                              <p:par>
                                <p:cTn id="74" presetID="22" presetClass="entr" presetSubtype="4" fill="hold" grpId="0" nodeType="clickEffect">
                                  <p:stCondLst>
                                    <p:cond delay="0"/>
                                  </p:stCondLst>
                                  <p:childTnLst>
                                    <p:set>
                                      <p:cBhvr>
                                        <p:cTn id="75" dur="1" fill="hold">
                                          <p:stCondLst>
                                            <p:cond delay="0"/>
                                          </p:stCondLst>
                                        </p:cTn>
                                        <p:tgtEl>
                                          <p:spTgt spid="5139"/>
                                        </p:tgtEl>
                                        <p:attrNameLst>
                                          <p:attrName>style.visibility</p:attrName>
                                        </p:attrNameLst>
                                      </p:cBhvr>
                                      <p:to>
                                        <p:strVal val="visible"/>
                                      </p:to>
                                    </p:set>
                                    <p:animEffect transition="in" filter="wipe(down)">
                                      <p:cBhvr>
                                        <p:cTn id="76" dur="500"/>
                                        <p:tgtEl>
                                          <p:spTgt spid="5139"/>
                                        </p:tgtEl>
                                      </p:cBhvr>
                                    </p:animEffect>
                                  </p:childTnLst>
                                  <p:subTnLst>
                                    <p:audio>
                                      <p:cMediaNode>
                                        <p:cTn display="0" masterRel="sameClick">
                                          <p:stCondLst>
                                            <p:cond evt="begin" delay="0">
                                              <p:tn val="74"/>
                                            </p:cond>
                                          </p:stCondLst>
                                          <p:endCondLst>
                                            <p:cond evt="onStopAudio" delay="0">
                                              <p:tgtEl>
                                                <p:sldTgt/>
                                              </p:tgtEl>
                                            </p:cond>
                                          </p:endCondLst>
                                        </p:cTn>
                                        <p:tgtEl>
                                          <p:sndTgt r:embed="rId4" name="breeze.wav"/>
                                        </p:tgtEl>
                                      </p:cMediaNode>
                                    </p:audio>
                                  </p:subTnLst>
                                </p:cTn>
                              </p:par>
                            </p:childTnLst>
                          </p:cTn>
                        </p:par>
                      </p:childTnLst>
                    </p:cTn>
                  </p:par>
                  <p:par>
                    <p:cTn id="77" fill="hold" nodeType="clickPar">
                      <p:stCondLst>
                        <p:cond delay="indefinite"/>
                      </p:stCondLst>
                      <p:childTnLst>
                        <p:par>
                          <p:cTn id="78" fill="hold" nodeType="withGroup">
                            <p:stCondLst>
                              <p:cond delay="0"/>
                            </p:stCondLst>
                            <p:childTnLst>
                              <p:par>
                                <p:cTn id="79" presetID="9" presetClass="entr" presetSubtype="0" fill="hold" grpId="0" nodeType="clickEffect">
                                  <p:stCondLst>
                                    <p:cond delay="0"/>
                                  </p:stCondLst>
                                  <p:childTnLst>
                                    <p:set>
                                      <p:cBhvr>
                                        <p:cTn id="80" dur="1" fill="hold">
                                          <p:stCondLst>
                                            <p:cond delay="0"/>
                                          </p:stCondLst>
                                        </p:cTn>
                                        <p:tgtEl>
                                          <p:spTgt spid="5140"/>
                                        </p:tgtEl>
                                        <p:attrNameLst>
                                          <p:attrName>style.visibility</p:attrName>
                                        </p:attrNameLst>
                                      </p:cBhvr>
                                      <p:to>
                                        <p:strVal val="visible"/>
                                      </p:to>
                                    </p:set>
                                    <p:animEffect transition="in" filter="dissolve">
                                      <p:cBhvr>
                                        <p:cTn id="81" dur="500"/>
                                        <p:tgtEl>
                                          <p:spTgt spid="5140"/>
                                        </p:tgtEl>
                                      </p:cBhvr>
                                    </p:animEffect>
                                  </p:childTnLst>
                                  <p:subTnLst>
                                    <p:audio>
                                      <p:cMediaNode>
                                        <p:cTn display="0" masterRel="sameClick">
                                          <p:stCondLst>
                                            <p:cond evt="begin" delay="0">
                                              <p:tn val="79"/>
                                            </p:cond>
                                          </p:stCondLst>
                                          <p:endCondLst>
                                            <p:cond evt="onStopAudio" delay="0">
                                              <p:tgtEl>
                                                <p:sldTgt/>
                                              </p:tgtEl>
                                            </p:cond>
                                          </p:endCondLst>
                                        </p:cTn>
                                        <p:tgtEl>
                                          <p:sndTgt r:embed="rId5" name="cashreg.wav"/>
                                        </p:tgtEl>
                                      </p:cMediaNode>
                                    </p:audio>
                                  </p:subTnLst>
                                </p:cTn>
                              </p:par>
                              <p:par>
                                <p:cTn id="82" presetID="9" presetClass="entr" presetSubtype="0" fill="hold" grpId="0" nodeType="withEffect">
                                  <p:stCondLst>
                                    <p:cond delay="0"/>
                                  </p:stCondLst>
                                  <p:childTnLst>
                                    <p:set>
                                      <p:cBhvr>
                                        <p:cTn id="83" dur="1" fill="hold">
                                          <p:stCondLst>
                                            <p:cond delay="0"/>
                                          </p:stCondLst>
                                        </p:cTn>
                                        <p:tgtEl>
                                          <p:spTgt spid="5141"/>
                                        </p:tgtEl>
                                        <p:attrNameLst>
                                          <p:attrName>style.visibility</p:attrName>
                                        </p:attrNameLst>
                                      </p:cBhvr>
                                      <p:to>
                                        <p:strVal val="visible"/>
                                      </p:to>
                                    </p:set>
                                    <p:animEffect transition="in" filter="dissolve">
                                      <p:cBhvr>
                                        <p:cTn id="84" dur="500"/>
                                        <p:tgtEl>
                                          <p:spTgt spid="5141"/>
                                        </p:tgtEl>
                                      </p:cBhvr>
                                    </p:animEffect>
                                  </p:childTnLst>
                                  <p:subTnLst>
                                    <p:audio>
                                      <p:cMediaNode>
                                        <p:cTn display="0" masterRel="sameClick">
                                          <p:stCondLst>
                                            <p:cond evt="begin" delay="0">
                                              <p:tn val="82"/>
                                            </p:cond>
                                          </p:stCondLst>
                                          <p:endCondLst>
                                            <p:cond evt="onStopAudio" delay="0">
                                              <p:tgtEl>
                                                <p:sldTgt/>
                                              </p:tgtEl>
                                            </p:cond>
                                          </p:endCondLst>
                                        </p:cTn>
                                        <p:tgtEl>
                                          <p:sndTgt r:embed="rId5" name="cashreg.wav"/>
                                        </p:tgtEl>
                                      </p:cMediaNode>
                                    </p:audio>
                                  </p:subTnLst>
                                </p:cTn>
                              </p:par>
                            </p:childTnLst>
                          </p:cTn>
                        </p:par>
                      </p:childTnLst>
                    </p:cTn>
                  </p:par>
                  <p:par>
                    <p:cTn id="85" fill="hold" nodeType="clickPar">
                      <p:stCondLst>
                        <p:cond delay="indefinite"/>
                      </p:stCondLst>
                      <p:childTnLst>
                        <p:par>
                          <p:cTn id="86" fill="hold" nodeType="withGroup">
                            <p:stCondLst>
                              <p:cond delay="0"/>
                            </p:stCondLst>
                            <p:childTnLst>
                              <p:par>
                                <p:cTn id="87" presetID="8" presetClass="exit" presetSubtype="16" fill="hold" grpId="1" nodeType="clickEffect">
                                  <p:stCondLst>
                                    <p:cond delay="0"/>
                                  </p:stCondLst>
                                  <p:childTnLst>
                                    <p:animEffect transition="out" filter="diamond(in)">
                                      <p:cBhvr>
                                        <p:cTn id="88" dur="2000"/>
                                        <p:tgtEl>
                                          <p:spTgt spid="5140"/>
                                        </p:tgtEl>
                                      </p:cBhvr>
                                    </p:animEffect>
                                    <p:set>
                                      <p:cBhvr>
                                        <p:cTn id="89" dur="1" fill="hold">
                                          <p:stCondLst>
                                            <p:cond delay="1999"/>
                                          </p:stCondLst>
                                        </p:cTn>
                                        <p:tgtEl>
                                          <p:spTgt spid="5140"/>
                                        </p:tgtEl>
                                        <p:attrNameLst>
                                          <p:attrName>style.visibility</p:attrName>
                                        </p:attrNameLst>
                                      </p:cBhvr>
                                      <p:to>
                                        <p:strVal val="hidden"/>
                                      </p:to>
                                    </p:set>
                                  </p:childTnLst>
                                </p:cTn>
                              </p:par>
                              <p:par>
                                <p:cTn id="90" presetID="8" presetClass="exit" presetSubtype="16" fill="hold" grpId="1" nodeType="withEffect">
                                  <p:stCondLst>
                                    <p:cond delay="0"/>
                                  </p:stCondLst>
                                  <p:childTnLst>
                                    <p:animEffect transition="out" filter="diamond(in)">
                                      <p:cBhvr>
                                        <p:cTn id="91" dur="2000"/>
                                        <p:tgtEl>
                                          <p:spTgt spid="5141"/>
                                        </p:tgtEl>
                                      </p:cBhvr>
                                    </p:animEffect>
                                    <p:set>
                                      <p:cBhvr>
                                        <p:cTn id="92" dur="1" fill="hold">
                                          <p:stCondLst>
                                            <p:cond delay="1999"/>
                                          </p:stCondLst>
                                        </p:cTn>
                                        <p:tgtEl>
                                          <p:spTgt spid="5141"/>
                                        </p:tgtEl>
                                        <p:attrNameLst>
                                          <p:attrName>style.visibility</p:attrName>
                                        </p:attrNameLst>
                                      </p:cBhvr>
                                      <p:to>
                                        <p:strVal val="hidden"/>
                                      </p:to>
                                    </p:set>
                                  </p:childTnLst>
                                </p:cTn>
                              </p:par>
                            </p:childTnLst>
                          </p:cTn>
                        </p:par>
                      </p:childTnLst>
                    </p:cTn>
                  </p:par>
                  <p:par>
                    <p:cTn id="93" fill="hold" nodeType="clickPar">
                      <p:stCondLst>
                        <p:cond delay="indefinite"/>
                      </p:stCondLst>
                      <p:childTnLst>
                        <p:par>
                          <p:cTn id="94" fill="hold" nodeType="withGroup">
                            <p:stCondLst>
                              <p:cond delay="0"/>
                            </p:stCondLst>
                            <p:childTnLst>
                              <p:par>
                                <p:cTn id="95" presetID="22" presetClass="entr" presetSubtype="4" fill="hold" grpId="0" nodeType="clickEffect">
                                  <p:stCondLst>
                                    <p:cond delay="0"/>
                                  </p:stCondLst>
                                  <p:childTnLst>
                                    <p:set>
                                      <p:cBhvr>
                                        <p:cTn id="96" dur="1" fill="hold">
                                          <p:stCondLst>
                                            <p:cond delay="0"/>
                                          </p:stCondLst>
                                        </p:cTn>
                                        <p:tgtEl>
                                          <p:spTgt spid="5143"/>
                                        </p:tgtEl>
                                        <p:attrNameLst>
                                          <p:attrName>style.visibility</p:attrName>
                                        </p:attrNameLst>
                                      </p:cBhvr>
                                      <p:to>
                                        <p:strVal val="visible"/>
                                      </p:to>
                                    </p:set>
                                    <p:animEffect transition="in" filter="wipe(down)">
                                      <p:cBhvr>
                                        <p:cTn id="97" dur="1000"/>
                                        <p:tgtEl>
                                          <p:spTgt spid="5143"/>
                                        </p:tgtEl>
                                      </p:cBhvr>
                                    </p:animEffect>
                                  </p:childTnLst>
                                  <p:subTnLst>
                                    <p:audio>
                                      <p:cMediaNode>
                                        <p:cTn display="0" masterRel="sameClick">
                                          <p:stCondLst>
                                            <p:cond evt="begin" delay="0">
                                              <p:tn val="95"/>
                                            </p:cond>
                                          </p:stCondLst>
                                          <p:endCondLst>
                                            <p:cond evt="onStopAudio" delay="0">
                                              <p:tgtEl>
                                                <p:sldTgt/>
                                              </p:tgtEl>
                                            </p:cond>
                                          </p:endCondLst>
                                        </p:cTn>
                                        <p:tgtEl>
                                          <p:sndTgt r:embed="rId3" name="push.wav"/>
                                        </p:tgtEl>
                                      </p:cMediaNode>
                                    </p:audio>
                                  </p:subTnLst>
                                </p:cTn>
                              </p:par>
                            </p:childTnLst>
                          </p:cTn>
                        </p:par>
                      </p:childTnLst>
                    </p:cTn>
                  </p:par>
                  <p:par>
                    <p:cTn id="98" fill="hold" nodeType="clickPar">
                      <p:stCondLst>
                        <p:cond delay="indefinite"/>
                      </p:stCondLst>
                      <p:childTnLst>
                        <p:par>
                          <p:cTn id="99" fill="hold" nodeType="withGroup">
                            <p:stCondLst>
                              <p:cond delay="0"/>
                            </p:stCondLst>
                            <p:childTnLst>
                              <p:par>
                                <p:cTn id="100" presetID="9" presetClass="entr" presetSubtype="0" fill="hold" grpId="0" nodeType="clickEffect">
                                  <p:stCondLst>
                                    <p:cond delay="0"/>
                                  </p:stCondLst>
                                  <p:childTnLst>
                                    <p:set>
                                      <p:cBhvr>
                                        <p:cTn id="101" dur="1" fill="hold">
                                          <p:stCondLst>
                                            <p:cond delay="0"/>
                                          </p:stCondLst>
                                        </p:cTn>
                                        <p:tgtEl>
                                          <p:spTgt spid="5148"/>
                                        </p:tgtEl>
                                        <p:attrNameLst>
                                          <p:attrName>style.visibility</p:attrName>
                                        </p:attrNameLst>
                                      </p:cBhvr>
                                      <p:to>
                                        <p:strVal val="visible"/>
                                      </p:to>
                                    </p:set>
                                    <p:animEffect transition="in" filter="dissolve">
                                      <p:cBhvr>
                                        <p:cTn id="102" dur="500"/>
                                        <p:tgtEl>
                                          <p:spTgt spid="5148"/>
                                        </p:tgtEl>
                                      </p:cBhvr>
                                    </p:animEffect>
                                  </p:childTnLst>
                                </p:cTn>
                              </p:par>
                            </p:childTnLst>
                          </p:cTn>
                        </p:par>
                      </p:childTnLst>
                    </p:cTn>
                  </p:par>
                  <p:par>
                    <p:cTn id="103" fill="hold" nodeType="clickPar">
                      <p:stCondLst>
                        <p:cond delay="indefinite"/>
                      </p:stCondLst>
                      <p:childTnLst>
                        <p:par>
                          <p:cTn id="104" fill="hold" nodeType="withGroup">
                            <p:stCondLst>
                              <p:cond delay="0"/>
                            </p:stCondLst>
                            <p:childTnLst>
                              <p:par>
                                <p:cTn id="105" presetID="9" presetClass="entr" presetSubtype="0" fill="hold" grpId="0" nodeType="clickEffect">
                                  <p:stCondLst>
                                    <p:cond delay="0"/>
                                  </p:stCondLst>
                                  <p:childTnLst>
                                    <p:set>
                                      <p:cBhvr>
                                        <p:cTn id="106" dur="1" fill="hold">
                                          <p:stCondLst>
                                            <p:cond delay="0"/>
                                          </p:stCondLst>
                                        </p:cTn>
                                        <p:tgtEl>
                                          <p:spTgt spid="5146"/>
                                        </p:tgtEl>
                                        <p:attrNameLst>
                                          <p:attrName>style.visibility</p:attrName>
                                        </p:attrNameLst>
                                      </p:cBhvr>
                                      <p:to>
                                        <p:strVal val="visible"/>
                                      </p:to>
                                    </p:set>
                                    <p:animEffect transition="in" filter="dissolve">
                                      <p:cBhvr>
                                        <p:cTn id="107" dur="500"/>
                                        <p:tgtEl>
                                          <p:spTgt spid="5146"/>
                                        </p:tgtEl>
                                      </p:cBhvr>
                                    </p:animEffect>
                                  </p:childTnLst>
                                </p:cTn>
                              </p:par>
                              <p:par>
                                <p:cTn id="108" presetID="9" presetClass="entr" presetSubtype="0" fill="hold" grpId="0" nodeType="withEffect">
                                  <p:stCondLst>
                                    <p:cond delay="0"/>
                                  </p:stCondLst>
                                  <p:childTnLst>
                                    <p:set>
                                      <p:cBhvr>
                                        <p:cTn id="109" dur="1" fill="hold">
                                          <p:stCondLst>
                                            <p:cond delay="0"/>
                                          </p:stCondLst>
                                        </p:cTn>
                                        <p:tgtEl>
                                          <p:spTgt spid="5145"/>
                                        </p:tgtEl>
                                        <p:attrNameLst>
                                          <p:attrName>style.visibility</p:attrName>
                                        </p:attrNameLst>
                                      </p:cBhvr>
                                      <p:to>
                                        <p:strVal val="visible"/>
                                      </p:to>
                                    </p:set>
                                    <p:animEffect transition="in" filter="dissolve">
                                      <p:cBhvr>
                                        <p:cTn id="110" dur="500"/>
                                        <p:tgtEl>
                                          <p:spTgt spid="5145"/>
                                        </p:tgtEl>
                                      </p:cBhvr>
                                    </p:animEffect>
                                  </p:childTnLst>
                                </p:cTn>
                              </p:par>
                              <p:par>
                                <p:cTn id="111" presetID="9" presetClass="entr" presetSubtype="0" fill="hold" grpId="0" nodeType="withEffect">
                                  <p:stCondLst>
                                    <p:cond delay="0"/>
                                  </p:stCondLst>
                                  <p:childTnLst>
                                    <p:set>
                                      <p:cBhvr>
                                        <p:cTn id="112" dur="1" fill="hold">
                                          <p:stCondLst>
                                            <p:cond delay="0"/>
                                          </p:stCondLst>
                                        </p:cTn>
                                        <p:tgtEl>
                                          <p:spTgt spid="5144"/>
                                        </p:tgtEl>
                                        <p:attrNameLst>
                                          <p:attrName>style.visibility</p:attrName>
                                        </p:attrNameLst>
                                      </p:cBhvr>
                                      <p:to>
                                        <p:strVal val="visible"/>
                                      </p:to>
                                    </p:set>
                                    <p:animEffect transition="in" filter="dissolve">
                                      <p:cBhvr>
                                        <p:cTn id="113" dur="500"/>
                                        <p:tgtEl>
                                          <p:spTgt spid="51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4" grpId="0" animBg="1"/>
      <p:bldP spid="5125" grpId="0" animBg="1"/>
      <p:bldP spid="5126" grpId="0"/>
      <p:bldP spid="5127" grpId="0"/>
      <p:bldP spid="5128" grpId="0" animBg="1"/>
      <p:bldP spid="5129" grpId="0"/>
      <p:bldP spid="5130" grpId="0"/>
      <p:bldP spid="5131" grpId="0"/>
      <p:bldP spid="5131" grpId="1"/>
      <p:bldP spid="5132" grpId="0" animBg="1"/>
      <p:bldP spid="5132" grpId="1" animBg="1"/>
      <p:bldP spid="5133" grpId="0" animBg="1"/>
      <p:bldP spid="5134" grpId="0"/>
      <p:bldP spid="5136" grpId="0" animBg="1"/>
      <p:bldP spid="5137" grpId="0"/>
      <p:bldP spid="5138" grpId="0"/>
      <p:bldP spid="5139" grpId="0" animBg="1"/>
      <p:bldP spid="5140" grpId="0"/>
      <p:bldP spid="5140" grpId="1"/>
      <p:bldP spid="5141" grpId="0" animBg="1"/>
      <p:bldP spid="5141" grpId="1" animBg="1"/>
      <p:bldP spid="5143" grpId="0" animBg="1"/>
      <p:bldP spid="5144" grpId="0"/>
      <p:bldP spid="5145" grpId="0" animBg="1"/>
      <p:bldP spid="5146" grpId="0"/>
      <p:bldP spid="5147" grpId="0"/>
      <p:bldP spid="514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5"/>
          <p:cNvSpPr txBox="1">
            <a:spLocks noChangeArrowheads="1"/>
          </p:cNvSpPr>
          <p:nvPr/>
        </p:nvSpPr>
        <p:spPr bwMode="auto">
          <a:xfrm>
            <a:off x="611188" y="549275"/>
            <a:ext cx="8064500" cy="830997"/>
          </a:xfrm>
          <a:prstGeom prst="rect">
            <a:avLst/>
          </a:prstGeom>
          <a:noFill/>
          <a:ln w="9525">
            <a:noFill/>
            <a:miter lim="800000"/>
            <a:headEnd/>
            <a:tailEnd/>
          </a:ln>
        </p:spPr>
        <p:txBody>
          <a:bodyPr>
            <a:spAutoFit/>
          </a:bodyPr>
          <a:lstStyle/>
          <a:p>
            <a:pPr eaLnBrk="1" hangingPunct="1">
              <a:spcBef>
                <a:spcPct val="50000"/>
              </a:spcBef>
            </a:pPr>
            <a:r>
              <a:rPr lang="es-ES" altLang="en-US" dirty="0" err="1" smtClean="0">
                <a:solidFill>
                  <a:srgbClr val="FF0000"/>
                </a:solidFill>
              </a:rPr>
              <a:t>Equivalent</a:t>
            </a:r>
            <a:r>
              <a:rPr lang="es-ES" altLang="en-US" dirty="0" smtClean="0">
                <a:solidFill>
                  <a:srgbClr val="FF0000"/>
                </a:solidFill>
              </a:rPr>
              <a:t> </a:t>
            </a:r>
            <a:r>
              <a:rPr lang="es-ES" altLang="en-US" dirty="0" err="1" smtClean="0">
                <a:solidFill>
                  <a:srgbClr val="FF0000"/>
                </a:solidFill>
              </a:rPr>
              <a:t>variation</a:t>
            </a:r>
            <a:r>
              <a:rPr lang="es-ES" altLang="en-US" dirty="0" smtClean="0"/>
              <a:t>: </a:t>
            </a:r>
            <a:r>
              <a:rPr lang="es-ES" altLang="en-US" dirty="0" err="1" smtClean="0"/>
              <a:t>How</a:t>
            </a:r>
            <a:r>
              <a:rPr lang="es-ES" altLang="en-US" dirty="0" smtClean="0"/>
              <a:t> </a:t>
            </a:r>
            <a:r>
              <a:rPr lang="es-ES" altLang="en-US" dirty="0" err="1" smtClean="0"/>
              <a:t>many</a:t>
            </a:r>
            <a:r>
              <a:rPr lang="es-ES" altLang="en-US" dirty="0" smtClean="0"/>
              <a:t> </a:t>
            </a:r>
            <a:r>
              <a:rPr lang="es-ES" altLang="en-US" dirty="0" err="1" smtClean="0"/>
              <a:t>units</a:t>
            </a:r>
            <a:r>
              <a:rPr lang="es-ES" altLang="en-US" dirty="0" smtClean="0"/>
              <a:t> of Y (</a:t>
            </a:r>
            <a:r>
              <a:rPr lang="es-ES" altLang="en-US" dirty="0" err="1" smtClean="0"/>
              <a:t>i.e.</a:t>
            </a:r>
            <a:r>
              <a:rPr lang="es-ES" altLang="en-US" dirty="0" smtClean="0"/>
              <a:t> </a:t>
            </a:r>
            <a:r>
              <a:rPr lang="es-ES" altLang="en-US" dirty="0" err="1" smtClean="0"/>
              <a:t>money</a:t>
            </a:r>
            <a:r>
              <a:rPr lang="es-ES" altLang="en-US" dirty="0" smtClean="0"/>
              <a:t>) </a:t>
            </a:r>
            <a:r>
              <a:rPr lang="es-ES" altLang="en-US" dirty="0" err="1" smtClean="0"/>
              <a:t>is</a:t>
            </a:r>
            <a:r>
              <a:rPr lang="es-ES" altLang="en-US" dirty="0" smtClean="0"/>
              <a:t> </a:t>
            </a:r>
            <a:r>
              <a:rPr lang="es-ES" altLang="en-US" dirty="0" err="1" smtClean="0"/>
              <a:t>the</a:t>
            </a:r>
            <a:r>
              <a:rPr lang="es-ES" altLang="en-US" dirty="0" smtClean="0"/>
              <a:t> </a:t>
            </a:r>
            <a:r>
              <a:rPr lang="es-ES" altLang="en-US" dirty="0" err="1" smtClean="0"/>
              <a:t>consumer</a:t>
            </a:r>
            <a:r>
              <a:rPr lang="es-ES" altLang="en-US" dirty="0" smtClean="0"/>
              <a:t> </a:t>
            </a:r>
            <a:r>
              <a:rPr lang="es-ES" altLang="en-US" dirty="0" err="1" smtClean="0"/>
              <a:t>willing</a:t>
            </a:r>
            <a:r>
              <a:rPr lang="es-ES" altLang="en-US" dirty="0" smtClean="0"/>
              <a:t> </a:t>
            </a:r>
            <a:r>
              <a:rPr lang="es-ES" altLang="en-US" dirty="0" err="1" smtClean="0"/>
              <a:t>to</a:t>
            </a:r>
            <a:r>
              <a:rPr lang="es-ES" altLang="en-US" dirty="0" smtClean="0"/>
              <a:t> </a:t>
            </a:r>
            <a:r>
              <a:rPr lang="es-ES" altLang="en-US" dirty="0" err="1" smtClean="0"/>
              <a:t>pay</a:t>
            </a:r>
            <a:r>
              <a:rPr lang="es-ES" altLang="en-US" dirty="0" smtClean="0"/>
              <a:t> </a:t>
            </a:r>
            <a:r>
              <a:rPr lang="es-ES" altLang="en-US" dirty="0" err="1" smtClean="0"/>
              <a:t>to</a:t>
            </a:r>
            <a:r>
              <a:rPr lang="es-ES" altLang="en-US" dirty="0" smtClean="0"/>
              <a:t> </a:t>
            </a:r>
            <a:r>
              <a:rPr lang="es-ES" altLang="en-US" dirty="0" err="1" smtClean="0"/>
              <a:t>avoid</a:t>
            </a:r>
            <a:r>
              <a:rPr lang="es-ES" altLang="en-US" dirty="0" smtClean="0"/>
              <a:t> </a:t>
            </a:r>
            <a:r>
              <a:rPr lang="es-ES" altLang="en-US" dirty="0" err="1" smtClean="0"/>
              <a:t>the</a:t>
            </a:r>
            <a:r>
              <a:rPr lang="es-ES" altLang="en-US" dirty="0" smtClean="0"/>
              <a:t> </a:t>
            </a:r>
            <a:r>
              <a:rPr lang="es-ES" altLang="en-US" dirty="0" err="1" smtClean="0"/>
              <a:t>tax</a:t>
            </a:r>
            <a:r>
              <a:rPr lang="es-ES" altLang="en-US" dirty="0" smtClean="0"/>
              <a:t> t? </a:t>
            </a:r>
            <a:endParaRPr lang="es-ES" alt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Line 4"/>
          <p:cNvSpPr>
            <a:spLocks noChangeShapeType="1"/>
          </p:cNvSpPr>
          <p:nvPr/>
        </p:nvSpPr>
        <p:spPr bwMode="auto">
          <a:xfrm>
            <a:off x="684213" y="404813"/>
            <a:ext cx="0" cy="5976937"/>
          </a:xfrm>
          <a:prstGeom prst="line">
            <a:avLst/>
          </a:prstGeom>
          <a:noFill/>
          <a:ln w="9525">
            <a:solidFill>
              <a:schemeClr val="tx1"/>
            </a:solidFill>
            <a:round/>
            <a:headEnd type="arrow" w="med" len="med"/>
            <a:tailEnd/>
          </a:ln>
        </p:spPr>
        <p:txBody>
          <a:bodyPr/>
          <a:lstStyle/>
          <a:p>
            <a:endParaRPr lang="es-ES"/>
          </a:p>
        </p:txBody>
      </p:sp>
      <p:sp>
        <p:nvSpPr>
          <p:cNvPr id="11267" name="Line 5"/>
          <p:cNvSpPr>
            <a:spLocks noChangeShapeType="1"/>
          </p:cNvSpPr>
          <p:nvPr/>
        </p:nvSpPr>
        <p:spPr bwMode="auto">
          <a:xfrm>
            <a:off x="684213" y="6381750"/>
            <a:ext cx="7848600" cy="0"/>
          </a:xfrm>
          <a:prstGeom prst="line">
            <a:avLst/>
          </a:prstGeom>
          <a:noFill/>
          <a:ln w="9525">
            <a:solidFill>
              <a:schemeClr val="tx1"/>
            </a:solidFill>
            <a:round/>
            <a:headEnd/>
            <a:tailEnd type="arrow" w="med" len="med"/>
          </a:ln>
        </p:spPr>
        <p:txBody>
          <a:bodyPr/>
          <a:lstStyle/>
          <a:p>
            <a:endParaRPr lang="es-ES"/>
          </a:p>
        </p:txBody>
      </p:sp>
      <p:sp>
        <p:nvSpPr>
          <p:cNvPr id="11268" name="Text Box 6"/>
          <p:cNvSpPr txBox="1">
            <a:spLocks noChangeArrowheads="1"/>
          </p:cNvSpPr>
          <p:nvPr/>
        </p:nvSpPr>
        <p:spPr bwMode="auto">
          <a:xfrm>
            <a:off x="0" y="0"/>
            <a:ext cx="468313" cy="366713"/>
          </a:xfrm>
          <a:prstGeom prst="rect">
            <a:avLst/>
          </a:prstGeom>
          <a:noFill/>
          <a:ln w="9525">
            <a:noFill/>
            <a:miter lim="800000"/>
            <a:headEnd/>
            <a:tailEnd/>
          </a:ln>
        </p:spPr>
        <p:txBody>
          <a:bodyPr>
            <a:spAutoFit/>
          </a:bodyPr>
          <a:lstStyle/>
          <a:p>
            <a:pPr eaLnBrk="1" hangingPunct="1">
              <a:spcBef>
                <a:spcPct val="50000"/>
              </a:spcBef>
            </a:pPr>
            <a:r>
              <a:rPr lang="es-ES" altLang="en-US" sz="1800"/>
              <a:t>Y</a:t>
            </a:r>
          </a:p>
        </p:txBody>
      </p:sp>
      <p:sp>
        <p:nvSpPr>
          <p:cNvPr id="11269" name="Text Box 7"/>
          <p:cNvSpPr txBox="1">
            <a:spLocks noChangeArrowheads="1"/>
          </p:cNvSpPr>
          <p:nvPr/>
        </p:nvSpPr>
        <p:spPr bwMode="auto">
          <a:xfrm>
            <a:off x="8675688" y="6453188"/>
            <a:ext cx="468312" cy="366712"/>
          </a:xfrm>
          <a:prstGeom prst="rect">
            <a:avLst/>
          </a:prstGeom>
          <a:noFill/>
          <a:ln w="9525">
            <a:noFill/>
            <a:miter lim="800000"/>
            <a:headEnd/>
            <a:tailEnd/>
          </a:ln>
        </p:spPr>
        <p:txBody>
          <a:bodyPr>
            <a:spAutoFit/>
          </a:bodyPr>
          <a:lstStyle/>
          <a:p>
            <a:pPr eaLnBrk="1" hangingPunct="1">
              <a:spcBef>
                <a:spcPct val="50000"/>
              </a:spcBef>
            </a:pPr>
            <a:r>
              <a:rPr lang="es-ES" altLang="en-US" sz="1800"/>
              <a:t>X</a:t>
            </a:r>
          </a:p>
        </p:txBody>
      </p:sp>
      <p:sp>
        <p:nvSpPr>
          <p:cNvPr id="11270" name="Line 8"/>
          <p:cNvSpPr>
            <a:spLocks noChangeShapeType="1"/>
          </p:cNvSpPr>
          <p:nvPr/>
        </p:nvSpPr>
        <p:spPr bwMode="auto">
          <a:xfrm>
            <a:off x="684213" y="692150"/>
            <a:ext cx="7416800" cy="5689600"/>
          </a:xfrm>
          <a:prstGeom prst="line">
            <a:avLst/>
          </a:prstGeom>
          <a:noFill/>
          <a:ln w="28575">
            <a:solidFill>
              <a:schemeClr val="accent2"/>
            </a:solidFill>
            <a:round/>
            <a:headEnd/>
            <a:tailEnd/>
          </a:ln>
        </p:spPr>
        <p:txBody>
          <a:bodyPr/>
          <a:lstStyle/>
          <a:p>
            <a:endParaRPr lang="es-ES"/>
          </a:p>
        </p:txBody>
      </p:sp>
      <p:sp>
        <p:nvSpPr>
          <p:cNvPr id="11271" name="Text Box 9"/>
          <p:cNvSpPr txBox="1">
            <a:spLocks noChangeArrowheads="1"/>
          </p:cNvSpPr>
          <p:nvPr/>
        </p:nvSpPr>
        <p:spPr bwMode="auto">
          <a:xfrm>
            <a:off x="755650" y="333375"/>
            <a:ext cx="431800" cy="366713"/>
          </a:xfrm>
          <a:prstGeom prst="rect">
            <a:avLst/>
          </a:prstGeom>
          <a:noFill/>
          <a:ln w="9525">
            <a:noFill/>
            <a:miter lim="800000"/>
            <a:headEnd/>
            <a:tailEnd/>
          </a:ln>
        </p:spPr>
        <p:txBody>
          <a:bodyPr>
            <a:spAutoFit/>
          </a:bodyPr>
          <a:lstStyle/>
          <a:p>
            <a:pPr eaLnBrk="1" hangingPunct="1">
              <a:spcBef>
                <a:spcPct val="50000"/>
              </a:spcBef>
            </a:pPr>
            <a:r>
              <a:rPr lang="es-ES" altLang="en-US" sz="1800"/>
              <a:t>G</a:t>
            </a:r>
          </a:p>
        </p:txBody>
      </p:sp>
      <p:sp>
        <p:nvSpPr>
          <p:cNvPr id="11272" name="Text Box 10"/>
          <p:cNvSpPr txBox="1">
            <a:spLocks noChangeArrowheads="1"/>
          </p:cNvSpPr>
          <p:nvPr/>
        </p:nvSpPr>
        <p:spPr bwMode="auto">
          <a:xfrm>
            <a:off x="8101013" y="5949950"/>
            <a:ext cx="431800" cy="366713"/>
          </a:xfrm>
          <a:prstGeom prst="rect">
            <a:avLst/>
          </a:prstGeom>
          <a:noFill/>
          <a:ln w="9525">
            <a:noFill/>
            <a:miter lim="800000"/>
            <a:headEnd/>
            <a:tailEnd/>
          </a:ln>
        </p:spPr>
        <p:txBody>
          <a:bodyPr>
            <a:spAutoFit/>
          </a:bodyPr>
          <a:lstStyle/>
          <a:p>
            <a:pPr eaLnBrk="1" hangingPunct="1">
              <a:spcBef>
                <a:spcPct val="50000"/>
              </a:spcBef>
            </a:pPr>
            <a:r>
              <a:rPr lang="es-ES" altLang="en-US" sz="1800"/>
              <a:t>H</a:t>
            </a:r>
          </a:p>
        </p:txBody>
      </p:sp>
      <p:sp>
        <p:nvSpPr>
          <p:cNvPr id="11273" name="Freeform 13"/>
          <p:cNvSpPr>
            <a:spLocks/>
          </p:cNvSpPr>
          <p:nvPr/>
        </p:nvSpPr>
        <p:spPr bwMode="auto">
          <a:xfrm>
            <a:off x="3348038" y="1052513"/>
            <a:ext cx="4465637" cy="4249737"/>
          </a:xfrm>
          <a:custGeom>
            <a:avLst/>
            <a:gdLst>
              <a:gd name="T0" fmla="*/ 0 w 2813"/>
              <a:gd name="T1" fmla="*/ 0 h 2677"/>
              <a:gd name="T2" fmla="*/ 801409598 w 2813"/>
              <a:gd name="T3" fmla="*/ 2147483646 h 2677"/>
              <a:gd name="T4" fmla="*/ 2147483646 w 2813"/>
              <a:gd name="T5" fmla="*/ 2147483646 h 2677"/>
              <a:gd name="T6" fmla="*/ 2147483646 w 2813"/>
              <a:gd name="T7" fmla="*/ 2147483646 h 2677"/>
              <a:gd name="T8" fmla="*/ 2147483646 w 2813"/>
              <a:gd name="T9" fmla="*/ 2147483646 h 2677"/>
              <a:gd name="T10" fmla="*/ 0 60000 65536"/>
              <a:gd name="T11" fmla="*/ 0 60000 65536"/>
              <a:gd name="T12" fmla="*/ 0 60000 65536"/>
              <a:gd name="T13" fmla="*/ 0 60000 65536"/>
              <a:gd name="T14" fmla="*/ 0 60000 65536"/>
              <a:gd name="T15" fmla="*/ 0 w 2813"/>
              <a:gd name="T16" fmla="*/ 0 h 2677"/>
              <a:gd name="T17" fmla="*/ 2813 w 2813"/>
              <a:gd name="T18" fmla="*/ 2677 h 2677"/>
            </a:gdLst>
            <a:ahLst/>
            <a:cxnLst>
              <a:cxn ang="T10">
                <a:pos x="T0" y="T1"/>
              </a:cxn>
              <a:cxn ang="T11">
                <a:pos x="T2" y="T3"/>
              </a:cxn>
              <a:cxn ang="T12">
                <a:pos x="T4" y="T5"/>
              </a:cxn>
              <a:cxn ang="T13">
                <a:pos x="T6" y="T7"/>
              </a:cxn>
              <a:cxn ang="T14">
                <a:pos x="T8" y="T9"/>
              </a:cxn>
            </a:cxnLst>
            <a:rect l="T15" t="T16" r="T17" b="T18"/>
            <a:pathLst>
              <a:path w="2813" h="2677">
                <a:moveTo>
                  <a:pt x="0" y="0"/>
                </a:moveTo>
                <a:cubicBezTo>
                  <a:pt x="68" y="303"/>
                  <a:pt x="137" y="606"/>
                  <a:pt x="318" y="908"/>
                </a:cubicBezTo>
                <a:cubicBezTo>
                  <a:pt x="499" y="1210"/>
                  <a:pt x="847" y="1573"/>
                  <a:pt x="1089" y="1815"/>
                </a:cubicBezTo>
                <a:cubicBezTo>
                  <a:pt x="1331" y="2057"/>
                  <a:pt x="1482" y="2215"/>
                  <a:pt x="1769" y="2359"/>
                </a:cubicBezTo>
                <a:cubicBezTo>
                  <a:pt x="2056" y="2503"/>
                  <a:pt x="2434" y="2590"/>
                  <a:pt x="2813" y="2677"/>
                </a:cubicBezTo>
              </a:path>
            </a:pathLst>
          </a:custGeom>
          <a:noFill/>
          <a:ln w="28575">
            <a:solidFill>
              <a:srgbClr val="FF0000"/>
            </a:solidFill>
            <a:round/>
            <a:headEnd/>
            <a:tailEnd/>
          </a:ln>
        </p:spPr>
        <p:txBody>
          <a:bodyPr/>
          <a:lstStyle/>
          <a:p>
            <a:endParaRPr lang="es-ES"/>
          </a:p>
        </p:txBody>
      </p:sp>
      <p:sp>
        <p:nvSpPr>
          <p:cNvPr id="11274" name="Text Box 14"/>
          <p:cNvSpPr txBox="1">
            <a:spLocks noChangeArrowheads="1"/>
          </p:cNvSpPr>
          <p:nvPr/>
        </p:nvSpPr>
        <p:spPr bwMode="auto">
          <a:xfrm>
            <a:off x="5651500" y="4076700"/>
            <a:ext cx="576263" cy="366713"/>
          </a:xfrm>
          <a:prstGeom prst="rect">
            <a:avLst/>
          </a:prstGeom>
          <a:noFill/>
          <a:ln w="9525">
            <a:noFill/>
            <a:miter lim="800000"/>
            <a:headEnd/>
            <a:tailEnd/>
          </a:ln>
        </p:spPr>
        <p:txBody>
          <a:bodyPr>
            <a:spAutoFit/>
          </a:bodyPr>
          <a:lstStyle/>
          <a:p>
            <a:pPr eaLnBrk="1" hangingPunct="1">
              <a:spcBef>
                <a:spcPct val="50000"/>
              </a:spcBef>
            </a:pPr>
            <a:r>
              <a:rPr lang="es-ES" altLang="en-US" sz="1800"/>
              <a:t>A</a:t>
            </a:r>
          </a:p>
        </p:txBody>
      </p:sp>
      <p:sp>
        <p:nvSpPr>
          <p:cNvPr id="11275" name="Text Box 15"/>
          <p:cNvSpPr txBox="1">
            <a:spLocks noChangeArrowheads="1"/>
          </p:cNvSpPr>
          <p:nvPr/>
        </p:nvSpPr>
        <p:spPr bwMode="auto">
          <a:xfrm>
            <a:off x="5651500" y="6381750"/>
            <a:ext cx="504825" cy="366713"/>
          </a:xfrm>
          <a:prstGeom prst="rect">
            <a:avLst/>
          </a:prstGeom>
          <a:noFill/>
          <a:ln w="9525">
            <a:noFill/>
            <a:miter lim="800000"/>
            <a:headEnd/>
            <a:tailEnd/>
          </a:ln>
        </p:spPr>
        <p:txBody>
          <a:bodyPr>
            <a:spAutoFit/>
          </a:bodyPr>
          <a:lstStyle/>
          <a:p>
            <a:pPr eaLnBrk="1" hangingPunct="1">
              <a:spcBef>
                <a:spcPct val="50000"/>
              </a:spcBef>
            </a:pPr>
            <a:endParaRPr lang="en-US" altLang="en-US" sz="1800"/>
          </a:p>
        </p:txBody>
      </p:sp>
      <p:sp>
        <p:nvSpPr>
          <p:cNvPr id="11276" name="Line 16"/>
          <p:cNvSpPr>
            <a:spLocks noChangeShapeType="1"/>
          </p:cNvSpPr>
          <p:nvPr/>
        </p:nvSpPr>
        <p:spPr bwMode="auto">
          <a:xfrm>
            <a:off x="5651500" y="4508500"/>
            <a:ext cx="0" cy="1873250"/>
          </a:xfrm>
          <a:prstGeom prst="line">
            <a:avLst/>
          </a:prstGeom>
          <a:noFill/>
          <a:ln w="9525" cap="rnd">
            <a:solidFill>
              <a:schemeClr val="tx1"/>
            </a:solidFill>
            <a:prstDash val="sysDot"/>
            <a:round/>
            <a:headEnd/>
            <a:tailEnd/>
          </a:ln>
        </p:spPr>
        <p:txBody>
          <a:bodyPr/>
          <a:lstStyle/>
          <a:p>
            <a:endParaRPr lang="es-ES"/>
          </a:p>
        </p:txBody>
      </p:sp>
      <p:sp>
        <p:nvSpPr>
          <p:cNvPr id="11277" name="Text Box 17"/>
          <p:cNvSpPr txBox="1">
            <a:spLocks noChangeArrowheads="1"/>
          </p:cNvSpPr>
          <p:nvPr/>
        </p:nvSpPr>
        <p:spPr bwMode="auto">
          <a:xfrm>
            <a:off x="5580063" y="6308725"/>
            <a:ext cx="431800" cy="366713"/>
          </a:xfrm>
          <a:prstGeom prst="rect">
            <a:avLst/>
          </a:prstGeom>
          <a:noFill/>
          <a:ln w="9525">
            <a:noFill/>
            <a:miter lim="800000"/>
            <a:headEnd/>
            <a:tailEnd/>
          </a:ln>
        </p:spPr>
        <p:txBody>
          <a:bodyPr>
            <a:spAutoFit/>
          </a:bodyPr>
          <a:lstStyle/>
          <a:p>
            <a:pPr eaLnBrk="1" hangingPunct="1">
              <a:spcBef>
                <a:spcPct val="50000"/>
              </a:spcBef>
            </a:pPr>
            <a:r>
              <a:rPr lang="es-ES" altLang="en-US" sz="1800"/>
              <a:t>x</a:t>
            </a:r>
            <a:r>
              <a:rPr lang="es-ES" altLang="en-US" sz="900"/>
              <a:t>A</a:t>
            </a:r>
          </a:p>
        </p:txBody>
      </p:sp>
      <p:sp>
        <p:nvSpPr>
          <p:cNvPr id="11278" name="Text Box 18"/>
          <p:cNvSpPr txBox="1">
            <a:spLocks noChangeArrowheads="1"/>
          </p:cNvSpPr>
          <p:nvPr/>
        </p:nvSpPr>
        <p:spPr bwMode="auto">
          <a:xfrm>
            <a:off x="4284663" y="188913"/>
            <a:ext cx="3527425" cy="366712"/>
          </a:xfrm>
          <a:prstGeom prst="rect">
            <a:avLst/>
          </a:prstGeom>
          <a:noFill/>
          <a:ln w="9525">
            <a:noFill/>
            <a:miter lim="800000"/>
            <a:headEnd/>
            <a:tailEnd/>
          </a:ln>
        </p:spPr>
        <p:txBody>
          <a:bodyPr>
            <a:spAutoFit/>
          </a:bodyPr>
          <a:lstStyle/>
          <a:p>
            <a:pPr eaLnBrk="1" hangingPunct="1">
              <a:spcBef>
                <a:spcPct val="50000"/>
              </a:spcBef>
            </a:pPr>
            <a:r>
              <a:rPr lang="es-ES" altLang="en-US" sz="1800" dirty="0" err="1" smtClean="0"/>
              <a:t>Tax</a:t>
            </a:r>
            <a:r>
              <a:rPr lang="es-ES" altLang="en-US" sz="1800" dirty="0" smtClean="0"/>
              <a:t> t</a:t>
            </a:r>
            <a:endParaRPr lang="es-ES" altLang="en-US" sz="1800" dirty="0"/>
          </a:p>
        </p:txBody>
      </p:sp>
      <p:sp>
        <p:nvSpPr>
          <p:cNvPr id="11279" name="Line 19"/>
          <p:cNvSpPr>
            <a:spLocks noChangeShapeType="1"/>
          </p:cNvSpPr>
          <p:nvPr/>
        </p:nvSpPr>
        <p:spPr bwMode="auto">
          <a:xfrm>
            <a:off x="684213" y="692150"/>
            <a:ext cx="2519362" cy="5689600"/>
          </a:xfrm>
          <a:prstGeom prst="line">
            <a:avLst/>
          </a:prstGeom>
          <a:noFill/>
          <a:ln w="38100">
            <a:solidFill>
              <a:srgbClr val="00FFFF"/>
            </a:solidFill>
            <a:round/>
            <a:headEnd/>
            <a:tailEnd/>
          </a:ln>
        </p:spPr>
        <p:txBody>
          <a:bodyPr/>
          <a:lstStyle/>
          <a:p>
            <a:endParaRPr lang="es-ES"/>
          </a:p>
        </p:txBody>
      </p:sp>
      <p:sp>
        <p:nvSpPr>
          <p:cNvPr id="11280" name="Freeform 22"/>
          <p:cNvSpPr>
            <a:spLocks/>
          </p:cNvSpPr>
          <p:nvPr/>
        </p:nvSpPr>
        <p:spPr bwMode="auto">
          <a:xfrm>
            <a:off x="1187450" y="1484313"/>
            <a:ext cx="4752975" cy="4608512"/>
          </a:xfrm>
          <a:custGeom>
            <a:avLst/>
            <a:gdLst>
              <a:gd name="T0" fmla="*/ 0 w 2994"/>
              <a:gd name="T1" fmla="*/ 0 h 2903"/>
              <a:gd name="T2" fmla="*/ 342741250 w 2994"/>
              <a:gd name="T3" fmla="*/ 1257557039 h 2903"/>
              <a:gd name="T4" fmla="*/ 458668438 w 2994"/>
              <a:gd name="T5" fmla="*/ 1486892026 h 2903"/>
              <a:gd name="T6" fmla="*/ 1028223750 w 2994"/>
              <a:gd name="T7" fmla="*/ 2147483646 h 2903"/>
              <a:gd name="T8" fmla="*/ 1829633438 w 2994"/>
              <a:gd name="T9" fmla="*/ 2147483646 h 2903"/>
              <a:gd name="T10" fmla="*/ 2147483646 w 2994"/>
              <a:gd name="T11" fmla="*/ 2147483646 h 2903"/>
              <a:gd name="T12" fmla="*/ 2147483646 w 2994"/>
              <a:gd name="T13" fmla="*/ 2147483646 h 2903"/>
              <a:gd name="T14" fmla="*/ 2147483646 w 2994"/>
              <a:gd name="T15" fmla="*/ 2147483646 h 2903"/>
              <a:gd name="T16" fmla="*/ 2147483646 w 2994"/>
              <a:gd name="T17" fmla="*/ 2147483646 h 290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994"/>
              <a:gd name="T28" fmla="*/ 0 h 2903"/>
              <a:gd name="T29" fmla="*/ 2994 w 2994"/>
              <a:gd name="T30" fmla="*/ 2903 h 290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994" h="2903">
                <a:moveTo>
                  <a:pt x="0" y="0"/>
                </a:moveTo>
                <a:cubicBezTo>
                  <a:pt x="53" y="200"/>
                  <a:pt x="106" y="401"/>
                  <a:pt x="136" y="499"/>
                </a:cubicBezTo>
                <a:cubicBezTo>
                  <a:pt x="166" y="597"/>
                  <a:pt x="137" y="514"/>
                  <a:pt x="182" y="590"/>
                </a:cubicBezTo>
                <a:cubicBezTo>
                  <a:pt x="227" y="666"/>
                  <a:pt x="317" y="824"/>
                  <a:pt x="408" y="953"/>
                </a:cubicBezTo>
                <a:cubicBezTo>
                  <a:pt x="499" y="1082"/>
                  <a:pt x="590" y="1210"/>
                  <a:pt x="726" y="1361"/>
                </a:cubicBezTo>
                <a:cubicBezTo>
                  <a:pt x="862" y="1512"/>
                  <a:pt x="1036" y="1701"/>
                  <a:pt x="1225" y="1860"/>
                </a:cubicBezTo>
                <a:cubicBezTo>
                  <a:pt x="1414" y="2019"/>
                  <a:pt x="1648" y="2170"/>
                  <a:pt x="1860" y="2314"/>
                </a:cubicBezTo>
                <a:cubicBezTo>
                  <a:pt x="2072" y="2458"/>
                  <a:pt x="2306" y="2624"/>
                  <a:pt x="2495" y="2722"/>
                </a:cubicBezTo>
                <a:cubicBezTo>
                  <a:pt x="2684" y="2820"/>
                  <a:pt x="2839" y="2861"/>
                  <a:pt x="2994" y="2903"/>
                </a:cubicBezTo>
              </a:path>
            </a:pathLst>
          </a:custGeom>
          <a:noFill/>
          <a:ln w="28575">
            <a:solidFill>
              <a:srgbClr val="FF7C80"/>
            </a:solidFill>
            <a:round/>
            <a:headEnd/>
            <a:tailEnd/>
          </a:ln>
        </p:spPr>
        <p:txBody>
          <a:bodyPr/>
          <a:lstStyle/>
          <a:p>
            <a:endParaRPr lang="es-ES"/>
          </a:p>
        </p:txBody>
      </p:sp>
      <p:sp>
        <p:nvSpPr>
          <p:cNvPr id="11281" name="Text Box 23"/>
          <p:cNvSpPr txBox="1">
            <a:spLocks noChangeArrowheads="1"/>
          </p:cNvSpPr>
          <p:nvPr/>
        </p:nvSpPr>
        <p:spPr bwMode="auto">
          <a:xfrm>
            <a:off x="1476375" y="1916113"/>
            <a:ext cx="431800" cy="366712"/>
          </a:xfrm>
          <a:prstGeom prst="rect">
            <a:avLst/>
          </a:prstGeom>
          <a:noFill/>
          <a:ln w="9525">
            <a:noFill/>
            <a:miter lim="800000"/>
            <a:headEnd/>
            <a:tailEnd/>
          </a:ln>
        </p:spPr>
        <p:txBody>
          <a:bodyPr>
            <a:spAutoFit/>
          </a:bodyPr>
          <a:lstStyle/>
          <a:p>
            <a:pPr eaLnBrk="1" hangingPunct="1">
              <a:spcBef>
                <a:spcPct val="50000"/>
              </a:spcBef>
            </a:pPr>
            <a:r>
              <a:rPr lang="es-ES" altLang="en-US" sz="1800"/>
              <a:t>B</a:t>
            </a:r>
          </a:p>
        </p:txBody>
      </p:sp>
      <p:sp>
        <p:nvSpPr>
          <p:cNvPr id="11282" name="Line 24"/>
          <p:cNvSpPr>
            <a:spLocks noChangeShapeType="1"/>
          </p:cNvSpPr>
          <p:nvPr/>
        </p:nvSpPr>
        <p:spPr bwMode="auto">
          <a:xfrm>
            <a:off x="1403350" y="2349500"/>
            <a:ext cx="0" cy="4032250"/>
          </a:xfrm>
          <a:prstGeom prst="line">
            <a:avLst/>
          </a:prstGeom>
          <a:noFill/>
          <a:ln w="9525" cap="rnd">
            <a:solidFill>
              <a:schemeClr val="tx1"/>
            </a:solidFill>
            <a:prstDash val="sysDot"/>
            <a:round/>
            <a:headEnd/>
            <a:tailEnd/>
          </a:ln>
        </p:spPr>
        <p:txBody>
          <a:bodyPr/>
          <a:lstStyle/>
          <a:p>
            <a:endParaRPr lang="es-ES"/>
          </a:p>
        </p:txBody>
      </p:sp>
      <p:sp>
        <p:nvSpPr>
          <p:cNvPr id="11283" name="Text Box 25"/>
          <p:cNvSpPr txBox="1">
            <a:spLocks noChangeArrowheads="1"/>
          </p:cNvSpPr>
          <p:nvPr/>
        </p:nvSpPr>
        <p:spPr bwMode="auto">
          <a:xfrm>
            <a:off x="1116013" y="6237288"/>
            <a:ext cx="504825" cy="366712"/>
          </a:xfrm>
          <a:prstGeom prst="rect">
            <a:avLst/>
          </a:prstGeom>
          <a:noFill/>
          <a:ln w="9525">
            <a:noFill/>
            <a:miter lim="800000"/>
            <a:headEnd/>
            <a:tailEnd/>
          </a:ln>
        </p:spPr>
        <p:txBody>
          <a:bodyPr>
            <a:spAutoFit/>
          </a:bodyPr>
          <a:lstStyle/>
          <a:p>
            <a:pPr eaLnBrk="1" hangingPunct="1">
              <a:spcBef>
                <a:spcPct val="50000"/>
              </a:spcBef>
            </a:pPr>
            <a:r>
              <a:rPr lang="es-ES" altLang="en-US" sz="1800"/>
              <a:t>x</a:t>
            </a:r>
            <a:r>
              <a:rPr lang="es-ES" altLang="en-US" sz="900"/>
              <a:t>B</a:t>
            </a:r>
          </a:p>
        </p:txBody>
      </p:sp>
      <p:sp>
        <p:nvSpPr>
          <p:cNvPr id="11284" name="Text Box 26"/>
          <p:cNvSpPr txBox="1">
            <a:spLocks noChangeArrowheads="1"/>
          </p:cNvSpPr>
          <p:nvPr/>
        </p:nvSpPr>
        <p:spPr bwMode="auto">
          <a:xfrm>
            <a:off x="8101013" y="5013325"/>
            <a:ext cx="503237" cy="366713"/>
          </a:xfrm>
          <a:prstGeom prst="rect">
            <a:avLst/>
          </a:prstGeom>
          <a:noFill/>
          <a:ln w="9525">
            <a:noFill/>
            <a:miter lim="800000"/>
            <a:headEnd/>
            <a:tailEnd/>
          </a:ln>
        </p:spPr>
        <p:txBody>
          <a:bodyPr>
            <a:spAutoFit/>
          </a:bodyPr>
          <a:lstStyle/>
          <a:p>
            <a:pPr eaLnBrk="1" hangingPunct="1">
              <a:spcBef>
                <a:spcPct val="50000"/>
              </a:spcBef>
            </a:pPr>
            <a:r>
              <a:rPr lang="es-ES" altLang="en-US" sz="1800"/>
              <a:t>U</a:t>
            </a:r>
            <a:r>
              <a:rPr lang="es-ES" altLang="en-US" sz="1000"/>
              <a:t>0</a:t>
            </a:r>
          </a:p>
        </p:txBody>
      </p:sp>
      <p:sp>
        <p:nvSpPr>
          <p:cNvPr id="11285" name="Text Box 27"/>
          <p:cNvSpPr txBox="1">
            <a:spLocks noChangeArrowheads="1"/>
          </p:cNvSpPr>
          <p:nvPr/>
        </p:nvSpPr>
        <p:spPr bwMode="auto">
          <a:xfrm>
            <a:off x="6011863" y="5734050"/>
            <a:ext cx="431800" cy="366713"/>
          </a:xfrm>
          <a:prstGeom prst="rect">
            <a:avLst/>
          </a:prstGeom>
          <a:noFill/>
          <a:ln w="9525">
            <a:noFill/>
            <a:miter lim="800000"/>
            <a:headEnd/>
            <a:tailEnd/>
          </a:ln>
        </p:spPr>
        <p:txBody>
          <a:bodyPr>
            <a:spAutoFit/>
          </a:bodyPr>
          <a:lstStyle/>
          <a:p>
            <a:pPr eaLnBrk="1" hangingPunct="1">
              <a:spcBef>
                <a:spcPct val="50000"/>
              </a:spcBef>
            </a:pPr>
            <a:r>
              <a:rPr lang="es-ES" altLang="en-US" sz="1800"/>
              <a:t>U</a:t>
            </a:r>
            <a:r>
              <a:rPr lang="es-ES" altLang="en-US" sz="900"/>
              <a:t>1</a:t>
            </a:r>
          </a:p>
        </p:txBody>
      </p:sp>
      <p:sp>
        <p:nvSpPr>
          <p:cNvPr id="8220" name="Line 28"/>
          <p:cNvSpPr>
            <a:spLocks noChangeShapeType="1"/>
          </p:cNvSpPr>
          <p:nvPr/>
        </p:nvSpPr>
        <p:spPr bwMode="auto">
          <a:xfrm>
            <a:off x="1763713" y="1557338"/>
            <a:ext cx="4895850" cy="3743325"/>
          </a:xfrm>
          <a:prstGeom prst="line">
            <a:avLst/>
          </a:prstGeom>
          <a:noFill/>
          <a:ln w="28575">
            <a:solidFill>
              <a:schemeClr val="accent2"/>
            </a:solidFill>
            <a:prstDash val="sysDot"/>
            <a:round/>
            <a:headEnd/>
            <a:tailEnd/>
          </a:ln>
        </p:spPr>
        <p:txBody>
          <a:bodyPr/>
          <a:lstStyle/>
          <a:p>
            <a:endParaRPr lang="es-ES"/>
          </a:p>
        </p:txBody>
      </p:sp>
      <p:sp>
        <p:nvSpPr>
          <p:cNvPr id="8221" name="Text Box 29"/>
          <p:cNvSpPr txBox="1">
            <a:spLocks noChangeArrowheads="1"/>
          </p:cNvSpPr>
          <p:nvPr/>
        </p:nvSpPr>
        <p:spPr bwMode="auto">
          <a:xfrm>
            <a:off x="2771775" y="4581525"/>
            <a:ext cx="360363" cy="366713"/>
          </a:xfrm>
          <a:prstGeom prst="rect">
            <a:avLst/>
          </a:prstGeom>
          <a:noFill/>
          <a:ln w="9525">
            <a:noFill/>
            <a:miter lim="800000"/>
            <a:headEnd/>
            <a:tailEnd/>
          </a:ln>
        </p:spPr>
        <p:txBody>
          <a:bodyPr>
            <a:spAutoFit/>
          </a:bodyPr>
          <a:lstStyle/>
          <a:p>
            <a:pPr eaLnBrk="1" hangingPunct="1">
              <a:spcBef>
                <a:spcPct val="50000"/>
              </a:spcBef>
            </a:pPr>
            <a:r>
              <a:rPr lang="es-ES" altLang="en-US" sz="1800"/>
              <a:t>C</a:t>
            </a:r>
          </a:p>
        </p:txBody>
      </p:sp>
      <p:sp>
        <p:nvSpPr>
          <p:cNvPr id="8222" name="Line 30"/>
          <p:cNvSpPr>
            <a:spLocks noChangeShapeType="1"/>
          </p:cNvSpPr>
          <p:nvPr/>
        </p:nvSpPr>
        <p:spPr bwMode="auto">
          <a:xfrm>
            <a:off x="3276600" y="4581525"/>
            <a:ext cx="0" cy="1800225"/>
          </a:xfrm>
          <a:prstGeom prst="line">
            <a:avLst/>
          </a:prstGeom>
          <a:noFill/>
          <a:ln w="9525" cap="rnd">
            <a:solidFill>
              <a:schemeClr val="tx1"/>
            </a:solidFill>
            <a:prstDash val="sysDot"/>
            <a:round/>
            <a:headEnd/>
            <a:tailEnd/>
          </a:ln>
        </p:spPr>
        <p:txBody>
          <a:bodyPr/>
          <a:lstStyle/>
          <a:p>
            <a:endParaRPr lang="es-ES"/>
          </a:p>
        </p:txBody>
      </p:sp>
      <p:sp>
        <p:nvSpPr>
          <p:cNvPr id="8223" name="Text Box 31"/>
          <p:cNvSpPr txBox="1">
            <a:spLocks noChangeArrowheads="1"/>
          </p:cNvSpPr>
          <p:nvPr/>
        </p:nvSpPr>
        <p:spPr bwMode="auto">
          <a:xfrm>
            <a:off x="3276600" y="6308725"/>
            <a:ext cx="503238" cy="304800"/>
          </a:xfrm>
          <a:prstGeom prst="rect">
            <a:avLst/>
          </a:prstGeom>
          <a:noFill/>
          <a:ln w="9525">
            <a:noFill/>
            <a:miter lim="800000"/>
            <a:headEnd/>
            <a:tailEnd/>
          </a:ln>
        </p:spPr>
        <p:txBody>
          <a:bodyPr>
            <a:spAutoFit/>
          </a:bodyPr>
          <a:lstStyle/>
          <a:p>
            <a:pPr eaLnBrk="1" hangingPunct="1">
              <a:spcBef>
                <a:spcPct val="50000"/>
              </a:spcBef>
            </a:pPr>
            <a:r>
              <a:rPr lang="es-ES" altLang="en-US" sz="1400"/>
              <a:t>x</a:t>
            </a:r>
            <a:r>
              <a:rPr lang="es-ES" altLang="en-US" sz="900"/>
              <a:t>C</a:t>
            </a:r>
          </a:p>
        </p:txBody>
      </p:sp>
      <p:sp>
        <p:nvSpPr>
          <p:cNvPr id="8224" name="Text Box 32"/>
          <p:cNvSpPr txBox="1">
            <a:spLocks noChangeArrowheads="1"/>
          </p:cNvSpPr>
          <p:nvPr/>
        </p:nvSpPr>
        <p:spPr bwMode="auto">
          <a:xfrm>
            <a:off x="250825" y="2492375"/>
            <a:ext cx="360363" cy="304800"/>
          </a:xfrm>
          <a:prstGeom prst="rect">
            <a:avLst/>
          </a:prstGeom>
          <a:noFill/>
          <a:ln w="9525">
            <a:noFill/>
            <a:miter lim="800000"/>
            <a:headEnd/>
            <a:tailEnd/>
          </a:ln>
        </p:spPr>
        <p:txBody>
          <a:bodyPr>
            <a:spAutoFit/>
          </a:bodyPr>
          <a:lstStyle/>
          <a:p>
            <a:pPr eaLnBrk="1" hangingPunct="1">
              <a:spcBef>
                <a:spcPct val="50000"/>
              </a:spcBef>
            </a:pPr>
            <a:r>
              <a:rPr lang="es-ES" altLang="en-US" sz="1400"/>
              <a:t>D</a:t>
            </a:r>
          </a:p>
        </p:txBody>
      </p:sp>
      <p:sp>
        <p:nvSpPr>
          <p:cNvPr id="8225" name="Line 33"/>
          <p:cNvSpPr>
            <a:spLocks noChangeShapeType="1"/>
          </p:cNvSpPr>
          <p:nvPr/>
        </p:nvSpPr>
        <p:spPr bwMode="auto">
          <a:xfrm flipV="1">
            <a:off x="179388" y="620713"/>
            <a:ext cx="0" cy="1944687"/>
          </a:xfrm>
          <a:prstGeom prst="line">
            <a:avLst/>
          </a:prstGeom>
          <a:noFill/>
          <a:ln w="9525">
            <a:solidFill>
              <a:schemeClr val="tx1"/>
            </a:solidFill>
            <a:round/>
            <a:headEnd type="triangle" w="med" len="med"/>
            <a:tailEnd type="triangle" w="med" len="med"/>
          </a:ln>
        </p:spPr>
        <p:txBody>
          <a:bodyPr/>
          <a:lstStyle/>
          <a:p>
            <a:endParaRPr lang="es-ES"/>
          </a:p>
        </p:txBody>
      </p:sp>
      <p:sp>
        <p:nvSpPr>
          <p:cNvPr id="8226" name="Text Box 34"/>
          <p:cNvSpPr txBox="1">
            <a:spLocks noChangeArrowheads="1"/>
          </p:cNvSpPr>
          <p:nvPr/>
        </p:nvSpPr>
        <p:spPr bwMode="auto">
          <a:xfrm>
            <a:off x="1331913" y="908050"/>
            <a:ext cx="503237" cy="304800"/>
          </a:xfrm>
          <a:prstGeom prst="rect">
            <a:avLst/>
          </a:prstGeom>
          <a:noFill/>
          <a:ln w="9525">
            <a:noFill/>
            <a:miter lim="800000"/>
            <a:headEnd/>
            <a:tailEnd/>
          </a:ln>
        </p:spPr>
        <p:txBody>
          <a:bodyPr>
            <a:spAutoFit/>
          </a:bodyPr>
          <a:lstStyle/>
          <a:p>
            <a:pPr eaLnBrk="1" hangingPunct="1">
              <a:spcBef>
                <a:spcPct val="50000"/>
              </a:spcBef>
            </a:pPr>
            <a:r>
              <a:rPr lang="es-ES" altLang="en-US" sz="1400"/>
              <a:t>W</a:t>
            </a:r>
          </a:p>
        </p:txBody>
      </p:sp>
      <p:sp>
        <p:nvSpPr>
          <p:cNvPr id="8227" name="Line 35"/>
          <p:cNvSpPr>
            <a:spLocks noChangeShapeType="1"/>
          </p:cNvSpPr>
          <p:nvPr/>
        </p:nvSpPr>
        <p:spPr bwMode="auto">
          <a:xfrm flipV="1">
            <a:off x="1403350" y="1268413"/>
            <a:ext cx="0" cy="1008062"/>
          </a:xfrm>
          <a:prstGeom prst="line">
            <a:avLst/>
          </a:prstGeom>
          <a:noFill/>
          <a:ln w="9525" cap="rnd">
            <a:solidFill>
              <a:schemeClr val="tx1"/>
            </a:solidFill>
            <a:prstDash val="sysDot"/>
            <a:round/>
            <a:headEnd/>
            <a:tailEnd/>
          </a:ln>
        </p:spPr>
        <p:txBody>
          <a:bodyPr/>
          <a:lstStyle/>
          <a:p>
            <a:endParaRPr lang="es-ES"/>
          </a:p>
        </p:txBody>
      </p:sp>
      <p:sp>
        <p:nvSpPr>
          <p:cNvPr id="8228" name="Text Box 36"/>
          <p:cNvSpPr txBox="1">
            <a:spLocks noChangeArrowheads="1"/>
          </p:cNvSpPr>
          <p:nvPr/>
        </p:nvSpPr>
        <p:spPr bwMode="auto">
          <a:xfrm>
            <a:off x="4500563" y="765175"/>
            <a:ext cx="4103687" cy="646331"/>
          </a:xfrm>
          <a:prstGeom prst="rect">
            <a:avLst/>
          </a:prstGeom>
          <a:noFill/>
          <a:ln w="9525">
            <a:noFill/>
            <a:miter lim="800000"/>
            <a:headEnd/>
            <a:tailEnd/>
          </a:ln>
        </p:spPr>
        <p:txBody>
          <a:bodyPr>
            <a:spAutoFit/>
          </a:bodyPr>
          <a:lstStyle/>
          <a:p>
            <a:pPr eaLnBrk="1" hangingPunct="1">
              <a:spcBef>
                <a:spcPct val="50000"/>
              </a:spcBef>
            </a:pPr>
            <a:r>
              <a:rPr lang="es-ES" altLang="en-US" sz="1800" dirty="0" err="1" smtClean="0"/>
              <a:t>What</a:t>
            </a:r>
            <a:r>
              <a:rPr lang="es-ES" altLang="en-US" sz="1800" dirty="0" smtClean="0"/>
              <a:t> </a:t>
            </a:r>
            <a:r>
              <a:rPr lang="es-ES" altLang="en-US" sz="1800" dirty="0" err="1" smtClean="0"/>
              <a:t>would</a:t>
            </a:r>
            <a:r>
              <a:rPr lang="es-ES" altLang="en-US" sz="1800" dirty="0" smtClean="0"/>
              <a:t> </a:t>
            </a:r>
            <a:r>
              <a:rPr lang="es-ES" altLang="en-US" sz="1800" dirty="0" err="1" smtClean="0"/>
              <a:t>happen</a:t>
            </a:r>
            <a:r>
              <a:rPr lang="es-ES" altLang="en-US" sz="1800" dirty="0" smtClean="0"/>
              <a:t> </a:t>
            </a:r>
            <a:r>
              <a:rPr lang="es-ES" altLang="en-US" sz="1800" dirty="0" err="1" smtClean="0"/>
              <a:t>with</a:t>
            </a:r>
            <a:r>
              <a:rPr lang="es-ES" altLang="en-US" sz="1800" dirty="0" smtClean="0"/>
              <a:t> a </a:t>
            </a:r>
            <a:r>
              <a:rPr lang="es-ES" altLang="en-US" sz="1800" dirty="0" err="1" smtClean="0"/>
              <a:t>lump-sum</a:t>
            </a:r>
            <a:r>
              <a:rPr lang="es-ES" altLang="en-US" sz="1800" dirty="0" smtClean="0"/>
              <a:t> </a:t>
            </a:r>
            <a:r>
              <a:rPr lang="es-ES" altLang="en-US" sz="1800" dirty="0" err="1" smtClean="0"/>
              <a:t>tax</a:t>
            </a:r>
            <a:r>
              <a:rPr lang="es-ES" altLang="en-US" sz="1800" dirty="0" smtClean="0"/>
              <a:t>?</a:t>
            </a:r>
            <a:endParaRPr lang="es-ES" altLang="en-US" sz="1800" dirty="0"/>
          </a:p>
        </p:txBody>
      </p:sp>
      <p:sp>
        <p:nvSpPr>
          <p:cNvPr id="8229" name="Line 37"/>
          <p:cNvSpPr>
            <a:spLocks noChangeShapeType="1"/>
          </p:cNvSpPr>
          <p:nvPr/>
        </p:nvSpPr>
        <p:spPr bwMode="auto">
          <a:xfrm>
            <a:off x="1331913" y="1196975"/>
            <a:ext cx="6048375" cy="4608513"/>
          </a:xfrm>
          <a:prstGeom prst="line">
            <a:avLst/>
          </a:prstGeom>
          <a:noFill/>
          <a:ln w="28575">
            <a:solidFill>
              <a:srgbClr val="0066FF"/>
            </a:solidFill>
            <a:prstDash val="sysDot"/>
            <a:round/>
            <a:headEnd/>
            <a:tailEnd/>
          </a:ln>
        </p:spPr>
        <p:txBody>
          <a:bodyPr/>
          <a:lstStyle/>
          <a:p>
            <a:endParaRPr lang="es-ES"/>
          </a:p>
        </p:txBody>
      </p:sp>
      <p:sp>
        <p:nvSpPr>
          <p:cNvPr id="8230" name="Text Box 38"/>
          <p:cNvSpPr txBox="1">
            <a:spLocks noChangeArrowheads="1"/>
          </p:cNvSpPr>
          <p:nvPr/>
        </p:nvSpPr>
        <p:spPr bwMode="auto">
          <a:xfrm>
            <a:off x="684213" y="1557338"/>
            <a:ext cx="360362" cy="366712"/>
          </a:xfrm>
          <a:prstGeom prst="rect">
            <a:avLst/>
          </a:prstGeom>
          <a:noFill/>
          <a:ln w="9525">
            <a:noFill/>
            <a:miter lim="800000"/>
            <a:headEnd/>
            <a:tailEnd/>
          </a:ln>
        </p:spPr>
        <p:txBody>
          <a:bodyPr>
            <a:spAutoFit/>
          </a:bodyPr>
          <a:lstStyle/>
          <a:p>
            <a:pPr eaLnBrk="1" hangingPunct="1">
              <a:spcBef>
                <a:spcPct val="50000"/>
              </a:spcBef>
            </a:pPr>
            <a:r>
              <a:rPr lang="es-ES" altLang="en-US" sz="1800"/>
              <a:t>F</a:t>
            </a:r>
          </a:p>
        </p:txBody>
      </p:sp>
      <p:sp>
        <p:nvSpPr>
          <p:cNvPr id="8231" name="Freeform 39"/>
          <p:cNvSpPr>
            <a:spLocks/>
          </p:cNvSpPr>
          <p:nvPr/>
        </p:nvSpPr>
        <p:spPr bwMode="auto">
          <a:xfrm>
            <a:off x="3132138" y="3141663"/>
            <a:ext cx="2232025" cy="1800225"/>
          </a:xfrm>
          <a:custGeom>
            <a:avLst/>
            <a:gdLst>
              <a:gd name="T0" fmla="*/ 0 w 1406"/>
              <a:gd name="T1" fmla="*/ 0 h 1134"/>
              <a:gd name="T2" fmla="*/ 456149075 w 1406"/>
              <a:gd name="T3" fmla="*/ 912296563 h 1134"/>
              <a:gd name="T4" fmla="*/ 1028223750 w 1406"/>
              <a:gd name="T5" fmla="*/ 1713706250 h 1134"/>
              <a:gd name="T6" fmla="*/ 2147483646 w 1406"/>
              <a:gd name="T7" fmla="*/ 2147483646 h 1134"/>
              <a:gd name="T8" fmla="*/ 2147483646 w 1406"/>
              <a:gd name="T9" fmla="*/ 2147483646 h 1134"/>
              <a:gd name="T10" fmla="*/ 0 60000 65536"/>
              <a:gd name="T11" fmla="*/ 0 60000 65536"/>
              <a:gd name="T12" fmla="*/ 0 60000 65536"/>
              <a:gd name="T13" fmla="*/ 0 60000 65536"/>
              <a:gd name="T14" fmla="*/ 0 60000 65536"/>
              <a:gd name="T15" fmla="*/ 0 w 1406"/>
              <a:gd name="T16" fmla="*/ 0 h 1134"/>
              <a:gd name="T17" fmla="*/ 1406 w 1406"/>
              <a:gd name="T18" fmla="*/ 1134 h 1134"/>
            </a:gdLst>
            <a:ahLst/>
            <a:cxnLst>
              <a:cxn ang="T10">
                <a:pos x="T0" y="T1"/>
              </a:cxn>
              <a:cxn ang="T11">
                <a:pos x="T2" y="T3"/>
              </a:cxn>
              <a:cxn ang="T12">
                <a:pos x="T4" y="T5"/>
              </a:cxn>
              <a:cxn ang="T13">
                <a:pos x="T6" y="T7"/>
              </a:cxn>
              <a:cxn ang="T14">
                <a:pos x="T8" y="T9"/>
              </a:cxn>
            </a:cxnLst>
            <a:rect l="T15" t="T16" r="T17" b="T18"/>
            <a:pathLst>
              <a:path w="1406" h="1134">
                <a:moveTo>
                  <a:pt x="0" y="0"/>
                </a:moveTo>
                <a:cubicBezTo>
                  <a:pt x="56" y="124"/>
                  <a:pt x="113" y="249"/>
                  <a:pt x="181" y="362"/>
                </a:cubicBezTo>
                <a:cubicBezTo>
                  <a:pt x="249" y="475"/>
                  <a:pt x="287" y="582"/>
                  <a:pt x="408" y="680"/>
                </a:cubicBezTo>
                <a:cubicBezTo>
                  <a:pt x="529" y="778"/>
                  <a:pt x="741" y="876"/>
                  <a:pt x="907" y="952"/>
                </a:cubicBezTo>
                <a:cubicBezTo>
                  <a:pt x="1073" y="1028"/>
                  <a:pt x="1239" y="1081"/>
                  <a:pt x="1406" y="1134"/>
                </a:cubicBezTo>
              </a:path>
            </a:pathLst>
          </a:custGeom>
          <a:noFill/>
          <a:ln w="28575">
            <a:solidFill>
              <a:srgbClr val="FF0000"/>
            </a:solidFill>
            <a:round/>
            <a:headEnd/>
            <a:tailEnd/>
          </a:ln>
        </p:spPr>
        <p:txBody>
          <a:bodyPr/>
          <a:lstStyle/>
          <a:p>
            <a:endParaRPr lang="es-ES"/>
          </a:p>
        </p:txBody>
      </p:sp>
      <p:sp>
        <p:nvSpPr>
          <p:cNvPr id="8232" name="Text Box 40"/>
          <p:cNvSpPr txBox="1">
            <a:spLocks noChangeArrowheads="1"/>
          </p:cNvSpPr>
          <p:nvPr/>
        </p:nvSpPr>
        <p:spPr bwMode="auto">
          <a:xfrm>
            <a:off x="5292725" y="4581525"/>
            <a:ext cx="574675" cy="366713"/>
          </a:xfrm>
          <a:prstGeom prst="rect">
            <a:avLst/>
          </a:prstGeom>
          <a:noFill/>
          <a:ln w="9525">
            <a:noFill/>
            <a:miter lim="800000"/>
            <a:headEnd/>
            <a:tailEnd/>
          </a:ln>
        </p:spPr>
        <p:txBody>
          <a:bodyPr>
            <a:spAutoFit/>
          </a:bodyPr>
          <a:lstStyle/>
          <a:p>
            <a:pPr eaLnBrk="1" hangingPunct="1">
              <a:spcBef>
                <a:spcPct val="50000"/>
              </a:spcBef>
            </a:pPr>
            <a:r>
              <a:rPr lang="es-ES" altLang="en-US" sz="1800"/>
              <a:t>U</a:t>
            </a:r>
            <a:r>
              <a:rPr lang="es-ES" altLang="en-US" sz="900"/>
              <a:t>2</a:t>
            </a:r>
          </a:p>
        </p:txBody>
      </p:sp>
      <p:sp>
        <p:nvSpPr>
          <p:cNvPr id="8233" name="Text Box 41"/>
          <p:cNvSpPr txBox="1">
            <a:spLocks noChangeArrowheads="1"/>
          </p:cNvSpPr>
          <p:nvPr/>
        </p:nvSpPr>
        <p:spPr bwMode="auto">
          <a:xfrm>
            <a:off x="3995738" y="3933825"/>
            <a:ext cx="360362" cy="366713"/>
          </a:xfrm>
          <a:prstGeom prst="rect">
            <a:avLst/>
          </a:prstGeom>
          <a:noFill/>
          <a:ln w="9525">
            <a:noFill/>
            <a:miter lim="800000"/>
            <a:headEnd/>
            <a:tailEnd/>
          </a:ln>
        </p:spPr>
        <p:txBody>
          <a:bodyPr>
            <a:spAutoFit/>
          </a:bodyPr>
          <a:lstStyle/>
          <a:p>
            <a:pPr eaLnBrk="1" hangingPunct="1">
              <a:spcBef>
                <a:spcPct val="50000"/>
              </a:spcBef>
            </a:pPr>
            <a:r>
              <a:rPr lang="es-ES" altLang="en-US" sz="1800"/>
              <a:t>E</a:t>
            </a:r>
          </a:p>
        </p:txBody>
      </p:sp>
      <p:sp>
        <p:nvSpPr>
          <p:cNvPr id="8234" name="Line 42"/>
          <p:cNvSpPr>
            <a:spLocks noChangeShapeType="1"/>
          </p:cNvSpPr>
          <p:nvPr/>
        </p:nvSpPr>
        <p:spPr bwMode="auto">
          <a:xfrm>
            <a:off x="611188" y="1700213"/>
            <a:ext cx="0" cy="865187"/>
          </a:xfrm>
          <a:prstGeom prst="line">
            <a:avLst/>
          </a:prstGeom>
          <a:noFill/>
          <a:ln w="57150">
            <a:solidFill>
              <a:srgbClr val="FFFF00"/>
            </a:solidFill>
            <a:round/>
            <a:headEnd type="triangle" w="med" len="med"/>
            <a:tailEnd type="triangle" w="med" len="med"/>
          </a:ln>
        </p:spPr>
        <p:txBody>
          <a:bodyPr/>
          <a:lstStyle/>
          <a:p>
            <a:endParaRPr lang="es-ES"/>
          </a:p>
        </p:txBody>
      </p:sp>
      <p:sp>
        <p:nvSpPr>
          <p:cNvPr id="8235" name="Text Box 43"/>
          <p:cNvSpPr txBox="1">
            <a:spLocks noChangeArrowheads="1"/>
          </p:cNvSpPr>
          <p:nvPr/>
        </p:nvSpPr>
        <p:spPr bwMode="auto">
          <a:xfrm>
            <a:off x="611188" y="1916113"/>
            <a:ext cx="647700" cy="366712"/>
          </a:xfrm>
          <a:prstGeom prst="rect">
            <a:avLst/>
          </a:prstGeom>
          <a:noFill/>
          <a:ln w="9525">
            <a:noFill/>
            <a:miter lim="800000"/>
            <a:headEnd/>
            <a:tailEnd/>
          </a:ln>
        </p:spPr>
        <p:txBody>
          <a:bodyPr>
            <a:spAutoFit/>
          </a:bodyPr>
          <a:lstStyle/>
          <a:p>
            <a:pPr eaLnBrk="1" hangingPunct="1">
              <a:spcBef>
                <a:spcPct val="50000"/>
              </a:spcBef>
            </a:pPr>
            <a:r>
              <a:rPr lang="es-ES" altLang="en-US" sz="1800">
                <a:solidFill>
                  <a:srgbClr val="FF0000"/>
                </a:solidFill>
              </a:rPr>
              <a:t>E</a:t>
            </a:r>
            <a:r>
              <a:rPr lang="es-ES" altLang="en-US" sz="1000">
                <a:solidFill>
                  <a:srgbClr val="FF0000"/>
                </a:solidFill>
              </a:rPr>
              <a:t>g</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220"/>
                                        </p:tgtEl>
                                        <p:attrNameLst>
                                          <p:attrName>style.visibility</p:attrName>
                                        </p:attrNameLst>
                                      </p:cBhvr>
                                      <p:to>
                                        <p:strVal val="visible"/>
                                      </p:to>
                                    </p:set>
                                    <p:animEffect transition="in" filter="dissolve">
                                      <p:cBhvr>
                                        <p:cTn id="7" dur="500"/>
                                        <p:tgtEl>
                                          <p:spTgt spid="822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6" presetClass="path" presetSubtype="0" accel="50000" decel="50000" fill="hold" grpId="1" nodeType="clickEffect">
                                  <p:stCondLst>
                                    <p:cond delay="0"/>
                                  </p:stCondLst>
                                  <p:childTnLst>
                                    <p:animMotion origin="layout" path="M -0.11805 0.15782 L -1.66667E-6 -1.50637E-7 " pathEditMode="relative" rAng="0" ptsTypes="AA">
                                      <p:cBhvr>
                                        <p:cTn id="11" dur="2000" spd="-100000" fill="hold"/>
                                        <p:tgtEl>
                                          <p:spTgt spid="8220"/>
                                        </p:tgtEl>
                                        <p:attrNameLst>
                                          <p:attrName>ppt_x</p:attrName>
                                          <p:attrName>ppt_y</p:attrName>
                                        </p:attrNameLst>
                                      </p:cBhvr>
                                      <p:rCtr x="59" y="-79"/>
                                    </p:animMotion>
                                  </p:childTnLst>
                                  <p:subTnLst>
                                    <p:audio>
                                      <p:cMediaNode>
                                        <p:cTn display="0" masterRel="sameClick">
                                          <p:stCondLst>
                                            <p:cond evt="begin" delay="0">
                                              <p:tn val="10"/>
                                            </p:cond>
                                          </p:stCondLst>
                                          <p:endCondLst>
                                            <p:cond evt="onStopAudio" delay="0">
                                              <p:tgtEl>
                                                <p:sldTgt/>
                                              </p:tgtEl>
                                            </p:cond>
                                          </p:endCondLst>
                                        </p:cTn>
                                        <p:tgtEl>
                                          <p:sndTgt r:embed="rId3" name="wind.wav"/>
                                        </p:tgtEl>
                                      </p:cMediaNode>
                                    </p:audio>
                                  </p:subTnLst>
                                </p:cTn>
                              </p:par>
                            </p:childTnLst>
                          </p:cTn>
                        </p:par>
                      </p:childTnLst>
                    </p:cTn>
                  </p:par>
                  <p:par>
                    <p:cTn id="12" fill="hold" nodeType="clickPar">
                      <p:stCondLst>
                        <p:cond delay="indefinite"/>
                      </p:stCondLst>
                      <p:childTnLst>
                        <p:par>
                          <p:cTn id="13" fill="hold" nodeType="withGroup">
                            <p:stCondLst>
                              <p:cond delay="0"/>
                            </p:stCondLst>
                            <p:childTnLst>
                              <p:par>
                                <p:cTn id="14" presetID="9" presetClass="entr" presetSubtype="0" fill="hold" grpId="0" nodeType="clickEffect">
                                  <p:stCondLst>
                                    <p:cond delay="0"/>
                                  </p:stCondLst>
                                  <p:childTnLst>
                                    <p:set>
                                      <p:cBhvr>
                                        <p:cTn id="15" dur="1" fill="hold">
                                          <p:stCondLst>
                                            <p:cond delay="0"/>
                                          </p:stCondLst>
                                        </p:cTn>
                                        <p:tgtEl>
                                          <p:spTgt spid="8221"/>
                                        </p:tgtEl>
                                        <p:attrNameLst>
                                          <p:attrName>style.visibility</p:attrName>
                                        </p:attrNameLst>
                                      </p:cBhvr>
                                      <p:to>
                                        <p:strVal val="visible"/>
                                      </p:to>
                                    </p:set>
                                    <p:animEffect transition="in" filter="dissolve">
                                      <p:cBhvr>
                                        <p:cTn id="16" dur="500"/>
                                        <p:tgtEl>
                                          <p:spTgt spid="8221"/>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8222"/>
                                        </p:tgtEl>
                                        <p:attrNameLst>
                                          <p:attrName>style.visibility</p:attrName>
                                        </p:attrNameLst>
                                      </p:cBhvr>
                                      <p:to>
                                        <p:strVal val="visible"/>
                                      </p:to>
                                    </p:set>
                                    <p:animEffect transition="in" filter="dissolve">
                                      <p:cBhvr>
                                        <p:cTn id="19" dur="500"/>
                                        <p:tgtEl>
                                          <p:spTgt spid="8222"/>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8223"/>
                                        </p:tgtEl>
                                        <p:attrNameLst>
                                          <p:attrName>style.visibility</p:attrName>
                                        </p:attrNameLst>
                                      </p:cBhvr>
                                      <p:to>
                                        <p:strVal val="visible"/>
                                      </p:to>
                                    </p:set>
                                    <p:animEffect transition="in" filter="dissolve">
                                      <p:cBhvr>
                                        <p:cTn id="24" dur="500"/>
                                        <p:tgtEl>
                                          <p:spTgt spid="8223"/>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8224"/>
                                        </p:tgtEl>
                                        <p:attrNameLst>
                                          <p:attrName>style.visibility</p:attrName>
                                        </p:attrNameLst>
                                      </p:cBhvr>
                                      <p:to>
                                        <p:strVal val="visible"/>
                                      </p:to>
                                    </p:set>
                                    <p:animEffect transition="in" filter="dissolve">
                                      <p:cBhvr>
                                        <p:cTn id="29" dur="500"/>
                                        <p:tgtEl>
                                          <p:spTgt spid="8224"/>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8225"/>
                                        </p:tgtEl>
                                        <p:attrNameLst>
                                          <p:attrName>style.visibility</p:attrName>
                                        </p:attrNameLst>
                                      </p:cBhvr>
                                      <p:to>
                                        <p:strVal val="visible"/>
                                      </p:to>
                                    </p:set>
                                    <p:animEffect transition="in" filter="wipe(down)">
                                      <p:cBhvr>
                                        <p:cTn id="34" dur="500"/>
                                        <p:tgtEl>
                                          <p:spTgt spid="8225"/>
                                        </p:tgtEl>
                                      </p:cBhvr>
                                    </p:animEffect>
                                  </p:childTnLst>
                                  <p:subTnLst>
                                    <p:audio>
                                      <p:cMediaNode>
                                        <p:cTn display="0" masterRel="sameClick">
                                          <p:stCondLst>
                                            <p:cond evt="begin" delay="0">
                                              <p:tn val="32"/>
                                            </p:cond>
                                          </p:stCondLst>
                                          <p:endCondLst>
                                            <p:cond evt="onStopAudio" delay="0">
                                              <p:tgtEl>
                                                <p:sldTgt/>
                                              </p:tgtEl>
                                            </p:cond>
                                          </p:endCondLst>
                                        </p:cTn>
                                        <p:tgtEl>
                                          <p:sndTgt r:embed="rId4" name="cashreg.wav"/>
                                        </p:tgtEl>
                                      </p:cMediaNode>
                                    </p:audio>
                                  </p:subTnLst>
                                </p:cTn>
                              </p:par>
                            </p:childTnLst>
                          </p:cTn>
                        </p:par>
                      </p:childTnLst>
                    </p:cTn>
                  </p:par>
                  <p:par>
                    <p:cTn id="35" fill="hold" nodeType="clickPar">
                      <p:stCondLst>
                        <p:cond delay="indefinite"/>
                      </p:stCondLst>
                      <p:childTnLst>
                        <p:par>
                          <p:cTn id="36" fill="hold" nodeType="withGroup">
                            <p:stCondLst>
                              <p:cond delay="0"/>
                            </p:stCondLst>
                            <p:childTnLst>
                              <p:par>
                                <p:cTn id="37" presetID="9" presetClass="entr" presetSubtype="0" fill="hold" grpId="0" nodeType="clickEffect">
                                  <p:stCondLst>
                                    <p:cond delay="0"/>
                                  </p:stCondLst>
                                  <p:childTnLst>
                                    <p:set>
                                      <p:cBhvr>
                                        <p:cTn id="38" dur="1" fill="hold">
                                          <p:stCondLst>
                                            <p:cond delay="0"/>
                                          </p:stCondLst>
                                        </p:cTn>
                                        <p:tgtEl>
                                          <p:spTgt spid="8227"/>
                                        </p:tgtEl>
                                        <p:attrNameLst>
                                          <p:attrName>style.visibility</p:attrName>
                                        </p:attrNameLst>
                                      </p:cBhvr>
                                      <p:to>
                                        <p:strVal val="visible"/>
                                      </p:to>
                                    </p:set>
                                    <p:animEffect transition="in" filter="dissolve">
                                      <p:cBhvr>
                                        <p:cTn id="39" dur="500"/>
                                        <p:tgtEl>
                                          <p:spTgt spid="8227"/>
                                        </p:tgtEl>
                                      </p:cBhvr>
                                    </p:animEffect>
                                  </p:childTnLst>
                                </p:cTn>
                              </p:par>
                              <p:par>
                                <p:cTn id="40" presetID="9" presetClass="entr" presetSubtype="0" fill="hold" grpId="0" nodeType="withEffect">
                                  <p:stCondLst>
                                    <p:cond delay="0"/>
                                  </p:stCondLst>
                                  <p:childTnLst>
                                    <p:set>
                                      <p:cBhvr>
                                        <p:cTn id="41" dur="1" fill="hold">
                                          <p:stCondLst>
                                            <p:cond delay="0"/>
                                          </p:stCondLst>
                                        </p:cTn>
                                        <p:tgtEl>
                                          <p:spTgt spid="8226"/>
                                        </p:tgtEl>
                                        <p:attrNameLst>
                                          <p:attrName>style.visibility</p:attrName>
                                        </p:attrNameLst>
                                      </p:cBhvr>
                                      <p:to>
                                        <p:strVal val="visible"/>
                                      </p:to>
                                    </p:set>
                                    <p:animEffect transition="in" filter="dissolve">
                                      <p:cBhvr>
                                        <p:cTn id="42" dur="500"/>
                                        <p:tgtEl>
                                          <p:spTgt spid="8226"/>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5" presetClass="entr" presetSubtype="0" fill="hold" grpId="0" nodeType="clickEffect">
                                  <p:stCondLst>
                                    <p:cond delay="0"/>
                                  </p:stCondLst>
                                  <p:childTnLst>
                                    <p:set>
                                      <p:cBhvr>
                                        <p:cTn id="46" dur="1" fill="hold">
                                          <p:stCondLst>
                                            <p:cond delay="0"/>
                                          </p:stCondLst>
                                        </p:cTn>
                                        <p:tgtEl>
                                          <p:spTgt spid="8228"/>
                                        </p:tgtEl>
                                        <p:attrNameLst>
                                          <p:attrName>style.visibility</p:attrName>
                                        </p:attrNameLst>
                                      </p:cBhvr>
                                      <p:to>
                                        <p:strVal val="visible"/>
                                      </p:to>
                                    </p:set>
                                    <p:animEffect transition="in" filter="fade">
                                      <p:cBhvr>
                                        <p:cTn id="47" dur="2000"/>
                                        <p:tgtEl>
                                          <p:spTgt spid="8228"/>
                                        </p:tgtEl>
                                      </p:cBhvr>
                                    </p:animEffect>
                                    <p:anim calcmode="lin" valueType="num">
                                      <p:cBhvr>
                                        <p:cTn id="48" dur="2000" fill="hold"/>
                                        <p:tgtEl>
                                          <p:spTgt spid="8228"/>
                                        </p:tgtEl>
                                        <p:attrNameLst>
                                          <p:attrName>style.rotation</p:attrName>
                                        </p:attrNameLst>
                                      </p:cBhvr>
                                      <p:tavLst>
                                        <p:tav tm="0">
                                          <p:val>
                                            <p:fltVal val="720"/>
                                          </p:val>
                                        </p:tav>
                                        <p:tav tm="100000">
                                          <p:val>
                                            <p:fltVal val="0"/>
                                          </p:val>
                                        </p:tav>
                                      </p:tavLst>
                                    </p:anim>
                                    <p:anim calcmode="lin" valueType="num">
                                      <p:cBhvr>
                                        <p:cTn id="49" dur="2000" fill="hold"/>
                                        <p:tgtEl>
                                          <p:spTgt spid="8228"/>
                                        </p:tgtEl>
                                        <p:attrNameLst>
                                          <p:attrName>ppt_h</p:attrName>
                                        </p:attrNameLst>
                                      </p:cBhvr>
                                      <p:tavLst>
                                        <p:tav tm="0">
                                          <p:val>
                                            <p:fltVal val="0"/>
                                          </p:val>
                                        </p:tav>
                                        <p:tav tm="100000">
                                          <p:val>
                                            <p:strVal val="#ppt_h"/>
                                          </p:val>
                                        </p:tav>
                                      </p:tavLst>
                                    </p:anim>
                                    <p:anim calcmode="lin" valueType="num">
                                      <p:cBhvr>
                                        <p:cTn id="50" dur="2000" fill="hold"/>
                                        <p:tgtEl>
                                          <p:spTgt spid="8228"/>
                                        </p:tgtEl>
                                        <p:attrNameLst>
                                          <p:attrName>ppt_w</p:attrName>
                                        </p:attrNameLst>
                                      </p:cBhvr>
                                      <p:tavLst>
                                        <p:tav tm="0">
                                          <p:val>
                                            <p:fltVal val="0"/>
                                          </p:val>
                                        </p:tav>
                                        <p:tav tm="100000">
                                          <p:val>
                                            <p:strVal val="#ppt_w"/>
                                          </p:val>
                                        </p:tav>
                                      </p:tavLst>
                                    </p:anim>
                                  </p:childTnLst>
                                  <p:subTnLst>
                                    <p:audio>
                                      <p:cMediaNode>
                                        <p:cTn display="0" masterRel="sameClick">
                                          <p:stCondLst>
                                            <p:cond evt="begin" delay="0">
                                              <p:tn val="45"/>
                                            </p:cond>
                                          </p:stCondLst>
                                          <p:endCondLst>
                                            <p:cond evt="onStopAudio" delay="0">
                                              <p:tgtEl>
                                                <p:sldTgt/>
                                              </p:tgtEl>
                                            </p:cond>
                                          </p:endCondLst>
                                        </p:cTn>
                                        <p:tgtEl>
                                          <p:sndTgt r:embed="rId5" name="chimes.wav"/>
                                        </p:tgtEl>
                                      </p:cMediaNode>
                                    </p:audio>
                                  </p:subTnLst>
                                </p:cTn>
                              </p:par>
                            </p:childTnLst>
                          </p:cTn>
                        </p:par>
                      </p:childTnLst>
                    </p:cTn>
                  </p:par>
                  <p:par>
                    <p:cTn id="51" fill="hold" nodeType="clickPar">
                      <p:stCondLst>
                        <p:cond delay="indefinite"/>
                      </p:stCondLst>
                      <p:childTnLst>
                        <p:par>
                          <p:cTn id="52" fill="hold" nodeType="withGroup">
                            <p:stCondLst>
                              <p:cond delay="0"/>
                            </p:stCondLst>
                            <p:childTnLst>
                              <p:par>
                                <p:cTn id="53" presetID="9" presetClass="entr" presetSubtype="0" fill="hold" grpId="0" nodeType="clickEffect">
                                  <p:stCondLst>
                                    <p:cond delay="0"/>
                                  </p:stCondLst>
                                  <p:childTnLst>
                                    <p:set>
                                      <p:cBhvr>
                                        <p:cTn id="54" dur="1" fill="hold">
                                          <p:stCondLst>
                                            <p:cond delay="0"/>
                                          </p:stCondLst>
                                        </p:cTn>
                                        <p:tgtEl>
                                          <p:spTgt spid="8229"/>
                                        </p:tgtEl>
                                        <p:attrNameLst>
                                          <p:attrName>style.visibility</p:attrName>
                                        </p:attrNameLst>
                                      </p:cBhvr>
                                      <p:to>
                                        <p:strVal val="visible"/>
                                      </p:to>
                                    </p:set>
                                    <p:animEffect transition="in" filter="dissolve">
                                      <p:cBhvr>
                                        <p:cTn id="55" dur="500"/>
                                        <p:tgtEl>
                                          <p:spTgt spid="8229"/>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56" presetClass="path" presetSubtype="0" accel="50000" decel="50000" fill="hold" grpId="1" nodeType="clickEffect">
                                  <p:stCondLst>
                                    <p:cond delay="0"/>
                                  </p:stCondLst>
                                  <p:childTnLst>
                                    <p:animMotion origin="layout" path="M -0.07083 0.09478 L 1.11111E-6 1.88876E-6 " pathEditMode="relative" rAng="0" ptsTypes="AA">
                                      <p:cBhvr>
                                        <p:cTn id="59" dur="2000" spd="-100000" fill="hold"/>
                                        <p:tgtEl>
                                          <p:spTgt spid="8229"/>
                                        </p:tgtEl>
                                        <p:attrNameLst>
                                          <p:attrName>ppt_x</p:attrName>
                                          <p:attrName>ppt_y</p:attrName>
                                        </p:attrNameLst>
                                      </p:cBhvr>
                                      <p:rCtr x="35" y="-48"/>
                                    </p:animMotion>
                                  </p:childTnLst>
                                  <p:subTnLst>
                                    <p:audio>
                                      <p:cMediaNode>
                                        <p:cTn display="0" masterRel="sameClick">
                                          <p:stCondLst>
                                            <p:cond evt="begin" delay="0">
                                              <p:tn val="58"/>
                                            </p:cond>
                                          </p:stCondLst>
                                          <p:endCondLst>
                                            <p:cond evt="onStopAudio" delay="0">
                                              <p:tgtEl>
                                                <p:sldTgt/>
                                              </p:tgtEl>
                                            </p:cond>
                                          </p:endCondLst>
                                        </p:cTn>
                                        <p:tgtEl>
                                          <p:sndTgt r:embed="rId6" name="arrow.wav"/>
                                        </p:tgtEl>
                                      </p:cMediaNode>
                                    </p:audio>
                                  </p:subTnLst>
                                </p:cTn>
                              </p:par>
                            </p:childTnLst>
                          </p:cTn>
                        </p:par>
                      </p:childTnLst>
                    </p:cTn>
                  </p:par>
                  <p:par>
                    <p:cTn id="60" fill="hold" nodeType="clickPar">
                      <p:stCondLst>
                        <p:cond delay="indefinite"/>
                      </p:stCondLst>
                      <p:childTnLst>
                        <p:par>
                          <p:cTn id="61" fill="hold" nodeType="withGroup">
                            <p:stCondLst>
                              <p:cond delay="0"/>
                            </p:stCondLst>
                            <p:childTnLst>
                              <p:par>
                                <p:cTn id="62" presetID="9" presetClass="entr" presetSubtype="0" fill="hold" grpId="0" nodeType="clickEffect">
                                  <p:stCondLst>
                                    <p:cond delay="0"/>
                                  </p:stCondLst>
                                  <p:childTnLst>
                                    <p:set>
                                      <p:cBhvr>
                                        <p:cTn id="63" dur="1" fill="hold">
                                          <p:stCondLst>
                                            <p:cond delay="0"/>
                                          </p:stCondLst>
                                        </p:cTn>
                                        <p:tgtEl>
                                          <p:spTgt spid="8230"/>
                                        </p:tgtEl>
                                        <p:attrNameLst>
                                          <p:attrName>style.visibility</p:attrName>
                                        </p:attrNameLst>
                                      </p:cBhvr>
                                      <p:to>
                                        <p:strVal val="visible"/>
                                      </p:to>
                                    </p:set>
                                    <p:animEffect transition="in" filter="dissolve">
                                      <p:cBhvr>
                                        <p:cTn id="64" dur="500"/>
                                        <p:tgtEl>
                                          <p:spTgt spid="8230"/>
                                        </p:tgtEl>
                                      </p:cBhvr>
                                    </p:animEffect>
                                  </p:childTnLst>
                                </p:cTn>
                              </p:par>
                            </p:childTnLst>
                          </p:cTn>
                        </p:par>
                      </p:childTnLst>
                    </p:cTn>
                  </p:par>
                  <p:par>
                    <p:cTn id="65" fill="hold" nodeType="clickPar">
                      <p:stCondLst>
                        <p:cond delay="indefinite"/>
                      </p:stCondLst>
                      <p:childTnLst>
                        <p:par>
                          <p:cTn id="66" fill="hold" nodeType="withGroup">
                            <p:stCondLst>
                              <p:cond delay="0"/>
                            </p:stCondLst>
                            <p:childTnLst>
                              <p:par>
                                <p:cTn id="67" presetID="22" presetClass="entr" presetSubtype="4" fill="hold" grpId="0" nodeType="clickEffect">
                                  <p:stCondLst>
                                    <p:cond delay="0"/>
                                  </p:stCondLst>
                                  <p:childTnLst>
                                    <p:set>
                                      <p:cBhvr>
                                        <p:cTn id="68" dur="1" fill="hold">
                                          <p:stCondLst>
                                            <p:cond delay="0"/>
                                          </p:stCondLst>
                                        </p:cTn>
                                        <p:tgtEl>
                                          <p:spTgt spid="8231"/>
                                        </p:tgtEl>
                                        <p:attrNameLst>
                                          <p:attrName>style.visibility</p:attrName>
                                        </p:attrNameLst>
                                      </p:cBhvr>
                                      <p:to>
                                        <p:strVal val="visible"/>
                                      </p:to>
                                    </p:set>
                                    <p:animEffect transition="in" filter="wipe(down)">
                                      <p:cBhvr>
                                        <p:cTn id="69" dur="500"/>
                                        <p:tgtEl>
                                          <p:spTgt spid="8231"/>
                                        </p:tgtEl>
                                      </p:cBhvr>
                                    </p:animEffect>
                                  </p:childTnLst>
                                  <p:subTnLst>
                                    <p:audio>
                                      <p:cMediaNode>
                                        <p:cTn display="0" masterRel="sameClick">
                                          <p:stCondLst>
                                            <p:cond evt="begin" delay="0">
                                              <p:tn val="67"/>
                                            </p:cond>
                                          </p:stCondLst>
                                          <p:endCondLst>
                                            <p:cond evt="onStopAudio" delay="0">
                                              <p:tgtEl>
                                                <p:sldTgt/>
                                              </p:tgtEl>
                                            </p:cond>
                                          </p:endCondLst>
                                        </p:cTn>
                                        <p:tgtEl>
                                          <p:sndTgt r:embed="rId7" name="push.wav"/>
                                        </p:tgtEl>
                                      </p:cMediaNode>
                                    </p:audio>
                                  </p:subTnLst>
                                </p:cTn>
                              </p:par>
                            </p:childTnLst>
                          </p:cTn>
                        </p:par>
                      </p:childTnLst>
                    </p:cTn>
                  </p:par>
                  <p:par>
                    <p:cTn id="70" fill="hold" nodeType="clickPar">
                      <p:stCondLst>
                        <p:cond delay="indefinite"/>
                      </p:stCondLst>
                      <p:childTnLst>
                        <p:par>
                          <p:cTn id="71" fill="hold" nodeType="withGroup">
                            <p:stCondLst>
                              <p:cond delay="0"/>
                            </p:stCondLst>
                            <p:childTnLst>
                              <p:par>
                                <p:cTn id="72" presetID="9" presetClass="entr" presetSubtype="0" fill="hold" grpId="0" nodeType="clickEffect">
                                  <p:stCondLst>
                                    <p:cond delay="0"/>
                                  </p:stCondLst>
                                  <p:childTnLst>
                                    <p:set>
                                      <p:cBhvr>
                                        <p:cTn id="73" dur="1" fill="hold">
                                          <p:stCondLst>
                                            <p:cond delay="0"/>
                                          </p:stCondLst>
                                        </p:cTn>
                                        <p:tgtEl>
                                          <p:spTgt spid="8232"/>
                                        </p:tgtEl>
                                        <p:attrNameLst>
                                          <p:attrName>style.visibility</p:attrName>
                                        </p:attrNameLst>
                                      </p:cBhvr>
                                      <p:to>
                                        <p:strVal val="visible"/>
                                      </p:to>
                                    </p:set>
                                    <p:animEffect transition="in" filter="dissolve">
                                      <p:cBhvr>
                                        <p:cTn id="74" dur="500"/>
                                        <p:tgtEl>
                                          <p:spTgt spid="8232"/>
                                        </p:tgtEl>
                                      </p:cBhvr>
                                    </p:animEffect>
                                  </p:childTnLst>
                                </p:cTn>
                              </p:par>
                            </p:childTnLst>
                          </p:cTn>
                        </p:par>
                      </p:childTnLst>
                    </p:cTn>
                  </p:par>
                  <p:par>
                    <p:cTn id="75" fill="hold" nodeType="clickPar">
                      <p:stCondLst>
                        <p:cond delay="indefinite"/>
                      </p:stCondLst>
                      <p:childTnLst>
                        <p:par>
                          <p:cTn id="76" fill="hold" nodeType="withGroup">
                            <p:stCondLst>
                              <p:cond delay="0"/>
                            </p:stCondLst>
                            <p:childTnLst>
                              <p:par>
                                <p:cTn id="77" presetID="9" presetClass="entr" presetSubtype="0" fill="hold" nodeType="clickEffect">
                                  <p:stCondLst>
                                    <p:cond delay="0"/>
                                  </p:stCondLst>
                                  <p:childTnLst>
                                    <p:set>
                                      <p:cBhvr>
                                        <p:cTn id="78" dur="1" fill="hold">
                                          <p:stCondLst>
                                            <p:cond delay="0"/>
                                          </p:stCondLst>
                                        </p:cTn>
                                        <p:tgtEl>
                                          <p:spTgt spid="8233">
                                            <p:txEl>
                                              <p:pRg st="0" end="0"/>
                                            </p:txEl>
                                          </p:spTgt>
                                        </p:tgtEl>
                                        <p:attrNameLst>
                                          <p:attrName>style.visibility</p:attrName>
                                        </p:attrNameLst>
                                      </p:cBhvr>
                                      <p:to>
                                        <p:strVal val="visible"/>
                                      </p:to>
                                    </p:set>
                                    <p:animEffect transition="in" filter="dissolve">
                                      <p:cBhvr>
                                        <p:cTn id="79" dur="500"/>
                                        <p:tgtEl>
                                          <p:spTgt spid="8233">
                                            <p:txEl>
                                              <p:pRg st="0" end="0"/>
                                            </p:txEl>
                                          </p:spTgt>
                                        </p:tgtEl>
                                      </p:cBhvr>
                                    </p:animEffect>
                                  </p:childTnLst>
                                </p:cTn>
                              </p:par>
                            </p:childTnLst>
                          </p:cTn>
                        </p:par>
                      </p:childTnLst>
                    </p:cTn>
                  </p:par>
                  <p:par>
                    <p:cTn id="80" fill="hold" nodeType="clickPar">
                      <p:stCondLst>
                        <p:cond delay="indefinite"/>
                      </p:stCondLst>
                      <p:childTnLst>
                        <p:par>
                          <p:cTn id="81" fill="hold" nodeType="withGroup">
                            <p:stCondLst>
                              <p:cond delay="0"/>
                            </p:stCondLst>
                            <p:childTnLst>
                              <p:par>
                                <p:cTn id="82" presetID="26" presetClass="entr" presetSubtype="0" fill="hold" grpId="0" nodeType="clickEffect">
                                  <p:stCondLst>
                                    <p:cond delay="0"/>
                                  </p:stCondLst>
                                  <p:childTnLst>
                                    <p:set>
                                      <p:cBhvr>
                                        <p:cTn id="83" dur="1" fill="hold">
                                          <p:stCondLst>
                                            <p:cond delay="0"/>
                                          </p:stCondLst>
                                        </p:cTn>
                                        <p:tgtEl>
                                          <p:spTgt spid="8234"/>
                                        </p:tgtEl>
                                        <p:attrNameLst>
                                          <p:attrName>style.visibility</p:attrName>
                                        </p:attrNameLst>
                                      </p:cBhvr>
                                      <p:to>
                                        <p:strVal val="visible"/>
                                      </p:to>
                                    </p:set>
                                    <p:animEffect transition="in" filter="wipe(down)">
                                      <p:cBhvr>
                                        <p:cTn id="84" dur="870">
                                          <p:stCondLst>
                                            <p:cond delay="0"/>
                                          </p:stCondLst>
                                        </p:cTn>
                                        <p:tgtEl>
                                          <p:spTgt spid="8234"/>
                                        </p:tgtEl>
                                      </p:cBhvr>
                                    </p:animEffect>
                                    <p:anim calcmode="lin" valueType="num">
                                      <p:cBhvr>
                                        <p:cTn id="85" dur="2733" tmFilter="0,0; 0.14,0.36; 0.43,0.73; 0.71,0.91; 1.0,1.0">
                                          <p:stCondLst>
                                            <p:cond delay="0"/>
                                          </p:stCondLst>
                                        </p:cTn>
                                        <p:tgtEl>
                                          <p:spTgt spid="8234"/>
                                        </p:tgtEl>
                                        <p:attrNameLst>
                                          <p:attrName>ppt_x</p:attrName>
                                        </p:attrNameLst>
                                      </p:cBhvr>
                                      <p:tavLst>
                                        <p:tav tm="0">
                                          <p:val>
                                            <p:strVal val="#ppt_x-0.25"/>
                                          </p:val>
                                        </p:tav>
                                        <p:tav tm="100000">
                                          <p:val>
                                            <p:strVal val="#ppt_x"/>
                                          </p:val>
                                        </p:tav>
                                      </p:tavLst>
                                    </p:anim>
                                    <p:anim calcmode="lin" valueType="num">
                                      <p:cBhvr>
                                        <p:cTn id="86" dur="996" tmFilter="0.0,0.0; 0.25,0.07; 0.50,0.2; 0.75,0.467; 1.0,1.0">
                                          <p:stCondLst>
                                            <p:cond delay="0"/>
                                          </p:stCondLst>
                                        </p:cTn>
                                        <p:tgtEl>
                                          <p:spTgt spid="8234"/>
                                        </p:tgtEl>
                                        <p:attrNameLst>
                                          <p:attrName>ppt_y</p:attrName>
                                        </p:attrNameLst>
                                      </p:cBhvr>
                                      <p:tavLst>
                                        <p:tav tm="0" fmla="#ppt_y-sin(pi*$)/3">
                                          <p:val>
                                            <p:fltVal val="0.5"/>
                                          </p:val>
                                        </p:tav>
                                        <p:tav tm="100000">
                                          <p:val>
                                            <p:fltVal val="1"/>
                                          </p:val>
                                        </p:tav>
                                      </p:tavLst>
                                    </p:anim>
                                    <p:anim calcmode="lin" valueType="num">
                                      <p:cBhvr>
                                        <p:cTn id="87" dur="996" tmFilter="0, 0; 0.125,0.2665; 0.25,0.4; 0.375,0.465; 0.5,0.5;  0.625,0.535; 0.75,0.6; 0.875,0.7335; 1,1">
                                          <p:stCondLst>
                                            <p:cond delay="996"/>
                                          </p:stCondLst>
                                        </p:cTn>
                                        <p:tgtEl>
                                          <p:spTgt spid="8234"/>
                                        </p:tgtEl>
                                        <p:attrNameLst>
                                          <p:attrName>ppt_y</p:attrName>
                                        </p:attrNameLst>
                                      </p:cBhvr>
                                      <p:tavLst>
                                        <p:tav tm="0" fmla="#ppt_y-sin(pi*$)/9">
                                          <p:val>
                                            <p:fltVal val="0"/>
                                          </p:val>
                                        </p:tav>
                                        <p:tav tm="100000">
                                          <p:val>
                                            <p:fltVal val="1"/>
                                          </p:val>
                                        </p:tav>
                                      </p:tavLst>
                                    </p:anim>
                                    <p:anim calcmode="lin" valueType="num">
                                      <p:cBhvr>
                                        <p:cTn id="88" dur="498" tmFilter="0, 0; 0.125,0.2665; 0.25,0.4; 0.375,0.465; 0.5,0.5;  0.625,0.535; 0.75,0.6; 0.875,0.7335; 1,1">
                                          <p:stCondLst>
                                            <p:cond delay="1986"/>
                                          </p:stCondLst>
                                        </p:cTn>
                                        <p:tgtEl>
                                          <p:spTgt spid="8234"/>
                                        </p:tgtEl>
                                        <p:attrNameLst>
                                          <p:attrName>ppt_y</p:attrName>
                                        </p:attrNameLst>
                                      </p:cBhvr>
                                      <p:tavLst>
                                        <p:tav tm="0" fmla="#ppt_y-sin(pi*$)/27">
                                          <p:val>
                                            <p:fltVal val="0"/>
                                          </p:val>
                                        </p:tav>
                                        <p:tav tm="100000">
                                          <p:val>
                                            <p:fltVal val="1"/>
                                          </p:val>
                                        </p:tav>
                                      </p:tavLst>
                                    </p:anim>
                                    <p:anim calcmode="lin" valueType="num">
                                      <p:cBhvr>
                                        <p:cTn id="89" dur="246" tmFilter="0, 0; 0.125,0.2665; 0.25,0.4; 0.375,0.465; 0.5,0.5;  0.625,0.535; 0.75,0.6; 0.875,0.7335; 1,1">
                                          <p:stCondLst>
                                            <p:cond delay="2484"/>
                                          </p:stCondLst>
                                        </p:cTn>
                                        <p:tgtEl>
                                          <p:spTgt spid="8234"/>
                                        </p:tgtEl>
                                        <p:attrNameLst>
                                          <p:attrName>ppt_y</p:attrName>
                                        </p:attrNameLst>
                                      </p:cBhvr>
                                      <p:tavLst>
                                        <p:tav tm="0" fmla="#ppt_y-sin(pi*$)/81">
                                          <p:val>
                                            <p:fltVal val="0"/>
                                          </p:val>
                                        </p:tav>
                                        <p:tav tm="100000">
                                          <p:val>
                                            <p:fltVal val="1"/>
                                          </p:val>
                                        </p:tav>
                                      </p:tavLst>
                                    </p:anim>
                                    <p:animScale>
                                      <p:cBhvr>
                                        <p:cTn id="90" dur="39">
                                          <p:stCondLst>
                                            <p:cond delay="975"/>
                                          </p:stCondLst>
                                        </p:cTn>
                                        <p:tgtEl>
                                          <p:spTgt spid="8234"/>
                                        </p:tgtEl>
                                      </p:cBhvr>
                                      <p:to x="100000" y="60000"/>
                                    </p:animScale>
                                    <p:animScale>
                                      <p:cBhvr>
                                        <p:cTn id="91" dur="249" decel="50000">
                                          <p:stCondLst>
                                            <p:cond delay="1014"/>
                                          </p:stCondLst>
                                        </p:cTn>
                                        <p:tgtEl>
                                          <p:spTgt spid="8234"/>
                                        </p:tgtEl>
                                      </p:cBhvr>
                                      <p:to x="100000" y="100000"/>
                                    </p:animScale>
                                    <p:animScale>
                                      <p:cBhvr>
                                        <p:cTn id="92" dur="39">
                                          <p:stCondLst>
                                            <p:cond delay="1968"/>
                                          </p:stCondLst>
                                        </p:cTn>
                                        <p:tgtEl>
                                          <p:spTgt spid="8234"/>
                                        </p:tgtEl>
                                      </p:cBhvr>
                                      <p:to x="100000" y="80000"/>
                                    </p:animScale>
                                    <p:animScale>
                                      <p:cBhvr>
                                        <p:cTn id="93" dur="249" decel="50000">
                                          <p:stCondLst>
                                            <p:cond delay="2007"/>
                                          </p:stCondLst>
                                        </p:cTn>
                                        <p:tgtEl>
                                          <p:spTgt spid="8234"/>
                                        </p:tgtEl>
                                      </p:cBhvr>
                                      <p:to x="100000" y="100000"/>
                                    </p:animScale>
                                    <p:animScale>
                                      <p:cBhvr>
                                        <p:cTn id="94" dur="39">
                                          <p:stCondLst>
                                            <p:cond delay="2463"/>
                                          </p:stCondLst>
                                        </p:cTn>
                                        <p:tgtEl>
                                          <p:spTgt spid="8234"/>
                                        </p:tgtEl>
                                      </p:cBhvr>
                                      <p:to x="100000" y="90000"/>
                                    </p:animScale>
                                    <p:animScale>
                                      <p:cBhvr>
                                        <p:cTn id="95" dur="249" decel="50000">
                                          <p:stCondLst>
                                            <p:cond delay="2502"/>
                                          </p:stCondLst>
                                        </p:cTn>
                                        <p:tgtEl>
                                          <p:spTgt spid="8234"/>
                                        </p:tgtEl>
                                      </p:cBhvr>
                                      <p:to x="100000" y="100000"/>
                                    </p:animScale>
                                    <p:animScale>
                                      <p:cBhvr>
                                        <p:cTn id="96" dur="39">
                                          <p:stCondLst>
                                            <p:cond delay="2712"/>
                                          </p:stCondLst>
                                        </p:cTn>
                                        <p:tgtEl>
                                          <p:spTgt spid="8234"/>
                                        </p:tgtEl>
                                      </p:cBhvr>
                                      <p:to x="100000" y="95000"/>
                                    </p:animScale>
                                    <p:animScale>
                                      <p:cBhvr>
                                        <p:cTn id="97" dur="249" decel="50000">
                                          <p:stCondLst>
                                            <p:cond delay="2751"/>
                                          </p:stCondLst>
                                        </p:cTn>
                                        <p:tgtEl>
                                          <p:spTgt spid="8234"/>
                                        </p:tgtEl>
                                      </p:cBhvr>
                                      <p:to x="100000" y="100000"/>
                                    </p:animScale>
                                  </p:childTnLst>
                                  <p:subTnLst>
                                    <p:audio>
                                      <p:cMediaNode>
                                        <p:cTn display="0" masterRel="sameClick">
                                          <p:stCondLst>
                                            <p:cond evt="begin" delay="0">
                                              <p:tn val="82"/>
                                            </p:cond>
                                          </p:stCondLst>
                                          <p:endCondLst>
                                            <p:cond evt="onStopAudio" delay="0">
                                              <p:tgtEl>
                                                <p:sldTgt/>
                                              </p:tgtEl>
                                            </p:cond>
                                          </p:endCondLst>
                                        </p:cTn>
                                        <p:tgtEl>
                                          <p:sndTgt r:embed="rId8" name="drumroll.wav"/>
                                        </p:tgtEl>
                                      </p:cMediaNode>
                                    </p:audio>
                                  </p:subTnLst>
                                </p:cTn>
                              </p:par>
                            </p:childTnLst>
                          </p:cTn>
                        </p:par>
                      </p:childTnLst>
                    </p:cTn>
                  </p:par>
                  <p:par>
                    <p:cTn id="98" fill="hold" nodeType="clickPar">
                      <p:stCondLst>
                        <p:cond delay="indefinite"/>
                      </p:stCondLst>
                      <p:childTnLst>
                        <p:par>
                          <p:cTn id="99" fill="hold" nodeType="withGroup">
                            <p:stCondLst>
                              <p:cond delay="0"/>
                            </p:stCondLst>
                            <p:childTnLst>
                              <p:par>
                                <p:cTn id="100" presetID="9" presetClass="entr" presetSubtype="0" fill="hold" grpId="0" nodeType="clickEffect">
                                  <p:stCondLst>
                                    <p:cond delay="0"/>
                                  </p:stCondLst>
                                  <p:childTnLst>
                                    <p:set>
                                      <p:cBhvr>
                                        <p:cTn id="101" dur="1" fill="hold">
                                          <p:stCondLst>
                                            <p:cond delay="0"/>
                                          </p:stCondLst>
                                        </p:cTn>
                                        <p:tgtEl>
                                          <p:spTgt spid="8235"/>
                                        </p:tgtEl>
                                        <p:attrNameLst>
                                          <p:attrName>style.visibility</p:attrName>
                                        </p:attrNameLst>
                                      </p:cBhvr>
                                      <p:to>
                                        <p:strVal val="visible"/>
                                      </p:to>
                                    </p:set>
                                    <p:animEffect transition="in" filter="dissolve">
                                      <p:cBhvr>
                                        <p:cTn id="102" dur="500"/>
                                        <p:tgtEl>
                                          <p:spTgt spid="82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20" grpId="0" animBg="1"/>
      <p:bldP spid="8220" grpId="1" animBg="1"/>
      <p:bldP spid="8221" grpId="0"/>
      <p:bldP spid="8222" grpId="0" animBg="1"/>
      <p:bldP spid="8223" grpId="0"/>
      <p:bldP spid="8224" grpId="0"/>
      <p:bldP spid="8225" grpId="0" animBg="1"/>
      <p:bldP spid="8226" grpId="0"/>
      <p:bldP spid="8227" grpId="0" animBg="1"/>
      <p:bldP spid="8228" grpId="0"/>
      <p:bldP spid="8229" grpId="0" animBg="1"/>
      <p:bldP spid="8229" grpId="1" animBg="1"/>
      <p:bldP spid="8230" grpId="0"/>
      <p:bldP spid="8231" grpId="0" animBg="1"/>
      <p:bldP spid="8232" grpId="0"/>
      <p:bldP spid="8234" grpId="0" animBg="1"/>
      <p:bldP spid="823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Text Box 4"/>
          <p:cNvSpPr txBox="1">
            <a:spLocks noChangeArrowheads="1"/>
          </p:cNvSpPr>
          <p:nvPr/>
        </p:nvSpPr>
        <p:spPr bwMode="auto">
          <a:xfrm>
            <a:off x="755650" y="476250"/>
            <a:ext cx="7993063" cy="1200329"/>
          </a:xfrm>
          <a:prstGeom prst="rect">
            <a:avLst/>
          </a:prstGeom>
          <a:noFill/>
          <a:ln w="9525">
            <a:noFill/>
            <a:miter lim="800000"/>
            <a:headEnd/>
            <a:tailEnd/>
          </a:ln>
        </p:spPr>
        <p:txBody>
          <a:bodyPr>
            <a:spAutoFit/>
          </a:bodyPr>
          <a:lstStyle/>
          <a:p>
            <a:pPr eaLnBrk="1" hangingPunct="1">
              <a:spcBef>
                <a:spcPct val="50000"/>
              </a:spcBef>
            </a:pPr>
            <a:r>
              <a:rPr lang="es-ES" altLang="en-US" dirty="0" smtClean="0"/>
              <a:t>In general, </a:t>
            </a:r>
            <a:r>
              <a:rPr lang="es-ES" altLang="en-US" dirty="0" err="1" smtClean="0"/>
              <a:t>the</a:t>
            </a:r>
            <a:r>
              <a:rPr lang="es-ES" altLang="en-US" dirty="0" smtClean="0"/>
              <a:t> </a:t>
            </a:r>
            <a:r>
              <a:rPr lang="es-ES" altLang="en-US" dirty="0" err="1" smtClean="0"/>
              <a:t>higher</a:t>
            </a:r>
            <a:r>
              <a:rPr lang="es-ES" altLang="en-US" dirty="0" smtClean="0"/>
              <a:t> </a:t>
            </a:r>
            <a:r>
              <a:rPr lang="es-ES" altLang="en-US" dirty="0" err="1" smtClean="0"/>
              <a:t>the</a:t>
            </a:r>
            <a:r>
              <a:rPr lang="es-ES" altLang="en-US" dirty="0" smtClean="0"/>
              <a:t> </a:t>
            </a:r>
            <a:r>
              <a:rPr lang="es-ES" altLang="en-US" dirty="0" err="1" smtClean="0"/>
              <a:t>slope</a:t>
            </a:r>
            <a:r>
              <a:rPr lang="es-ES" altLang="en-US" dirty="0" smtClean="0"/>
              <a:t> of </a:t>
            </a:r>
            <a:r>
              <a:rPr lang="es-ES" altLang="en-US" dirty="0" err="1" smtClean="0"/>
              <a:t>the</a:t>
            </a:r>
            <a:r>
              <a:rPr lang="es-ES" altLang="en-US" dirty="0" smtClean="0"/>
              <a:t> </a:t>
            </a:r>
            <a:r>
              <a:rPr lang="es-ES" altLang="en-US" dirty="0" err="1" smtClean="0"/>
              <a:t>indifference</a:t>
            </a:r>
            <a:r>
              <a:rPr lang="es-ES" altLang="en-US" dirty="0" smtClean="0"/>
              <a:t> curve </a:t>
            </a:r>
            <a:r>
              <a:rPr lang="es-ES" altLang="en-US" dirty="0" err="1" smtClean="0"/>
              <a:t>the</a:t>
            </a:r>
            <a:r>
              <a:rPr lang="es-ES" altLang="en-US" dirty="0" smtClean="0"/>
              <a:t> </a:t>
            </a:r>
            <a:r>
              <a:rPr lang="es-ES" altLang="en-US" dirty="0" err="1" smtClean="0"/>
              <a:t>higher</a:t>
            </a:r>
            <a:r>
              <a:rPr lang="es-ES" altLang="en-US" dirty="0" smtClean="0"/>
              <a:t> </a:t>
            </a:r>
            <a:r>
              <a:rPr lang="es-ES" altLang="en-US" dirty="0" err="1" smtClean="0"/>
              <a:t>the</a:t>
            </a:r>
            <a:r>
              <a:rPr lang="es-ES" altLang="en-US" dirty="0" smtClean="0"/>
              <a:t> </a:t>
            </a:r>
            <a:r>
              <a:rPr lang="es-ES" altLang="en-US" dirty="0" err="1" smtClean="0"/>
              <a:t>deadweight</a:t>
            </a:r>
            <a:r>
              <a:rPr lang="es-ES" altLang="en-US" dirty="0" smtClean="0"/>
              <a:t> </a:t>
            </a:r>
            <a:r>
              <a:rPr lang="es-ES" altLang="en-US" dirty="0" err="1" smtClean="0"/>
              <a:t>loss</a:t>
            </a:r>
            <a:r>
              <a:rPr lang="es-ES" altLang="en-US" dirty="0" smtClean="0"/>
              <a:t>, </a:t>
            </a:r>
            <a:r>
              <a:rPr lang="es-ES" altLang="en-US" dirty="0" err="1" smtClean="0"/>
              <a:t>bacuse</a:t>
            </a:r>
            <a:r>
              <a:rPr lang="es-ES" altLang="en-US" dirty="0" smtClean="0"/>
              <a:t> of </a:t>
            </a:r>
            <a:r>
              <a:rPr lang="es-ES" altLang="en-US" dirty="0" err="1" smtClean="0"/>
              <a:t>the</a:t>
            </a:r>
            <a:r>
              <a:rPr lang="es-ES" altLang="en-US" dirty="0" smtClean="0"/>
              <a:t> </a:t>
            </a:r>
            <a:r>
              <a:rPr lang="es-ES" altLang="en-US" dirty="0" err="1" smtClean="0"/>
              <a:t>substitution</a:t>
            </a:r>
            <a:r>
              <a:rPr lang="es-ES" altLang="en-US" dirty="0" smtClean="0"/>
              <a:t> </a:t>
            </a:r>
            <a:r>
              <a:rPr lang="es-ES" altLang="en-US" dirty="0" err="1" smtClean="0"/>
              <a:t>effect</a:t>
            </a:r>
            <a:endParaRPr lang="es-ES" altLang="en-US" dirty="0" smtClean="0"/>
          </a:p>
        </p:txBody>
      </p:sp>
      <p:sp>
        <p:nvSpPr>
          <p:cNvPr id="17413" name="Text Box 5"/>
          <p:cNvSpPr txBox="1">
            <a:spLocks noChangeArrowheads="1"/>
          </p:cNvSpPr>
          <p:nvPr/>
        </p:nvSpPr>
        <p:spPr bwMode="auto">
          <a:xfrm>
            <a:off x="827584" y="3933056"/>
            <a:ext cx="7777162" cy="830997"/>
          </a:xfrm>
          <a:prstGeom prst="rect">
            <a:avLst/>
          </a:prstGeom>
          <a:noFill/>
          <a:ln w="9525">
            <a:noFill/>
            <a:miter lim="800000"/>
            <a:headEnd/>
            <a:tailEnd/>
          </a:ln>
        </p:spPr>
        <p:txBody>
          <a:bodyPr>
            <a:spAutoFit/>
          </a:bodyPr>
          <a:lstStyle/>
          <a:p>
            <a:pPr eaLnBrk="1" hangingPunct="1">
              <a:spcBef>
                <a:spcPct val="50000"/>
              </a:spcBef>
            </a:pPr>
            <a:r>
              <a:rPr lang="es-ES" altLang="en-US" dirty="0" err="1" smtClean="0"/>
              <a:t>We</a:t>
            </a:r>
            <a:r>
              <a:rPr lang="es-ES" altLang="en-US" dirty="0" smtClean="0"/>
              <a:t> </a:t>
            </a:r>
            <a:r>
              <a:rPr lang="es-ES" altLang="en-US" dirty="0" err="1" smtClean="0"/>
              <a:t>study</a:t>
            </a:r>
            <a:r>
              <a:rPr lang="es-ES" altLang="en-US" dirty="0" smtClean="0"/>
              <a:t> </a:t>
            </a:r>
            <a:r>
              <a:rPr lang="es-ES" altLang="en-US" dirty="0" err="1" smtClean="0"/>
              <a:t>next</a:t>
            </a:r>
            <a:r>
              <a:rPr lang="es-ES" altLang="en-US" dirty="0" smtClean="0"/>
              <a:t> </a:t>
            </a:r>
            <a:r>
              <a:rPr lang="es-ES" altLang="en-US" dirty="0" err="1" smtClean="0"/>
              <a:t>the</a:t>
            </a:r>
            <a:r>
              <a:rPr lang="es-ES" altLang="en-US" dirty="0" smtClean="0"/>
              <a:t> </a:t>
            </a:r>
            <a:r>
              <a:rPr lang="es-ES" altLang="en-US" dirty="0" err="1" smtClean="0"/>
              <a:t>same</a:t>
            </a:r>
            <a:r>
              <a:rPr lang="es-ES" altLang="en-US" dirty="0" smtClean="0"/>
              <a:t> </a:t>
            </a:r>
            <a:r>
              <a:rPr lang="es-ES" altLang="en-US" dirty="0" err="1" smtClean="0"/>
              <a:t>welfare</a:t>
            </a:r>
            <a:r>
              <a:rPr lang="es-ES" altLang="en-US" dirty="0" smtClean="0"/>
              <a:t> </a:t>
            </a:r>
            <a:r>
              <a:rPr lang="es-ES" altLang="en-US" dirty="0" err="1" smtClean="0"/>
              <a:t>loss</a:t>
            </a:r>
            <a:r>
              <a:rPr lang="es-ES" altLang="en-US" dirty="0" smtClean="0"/>
              <a:t> </a:t>
            </a:r>
            <a:r>
              <a:rPr lang="es-ES" altLang="en-US" dirty="0" err="1" smtClean="0"/>
              <a:t>but</a:t>
            </a:r>
            <a:r>
              <a:rPr lang="es-ES" altLang="en-US" dirty="0" smtClean="0"/>
              <a:t> </a:t>
            </a:r>
            <a:r>
              <a:rPr lang="es-ES" altLang="en-US" dirty="0" err="1" smtClean="0"/>
              <a:t>using</a:t>
            </a:r>
            <a:r>
              <a:rPr lang="es-ES" altLang="en-US" dirty="0" smtClean="0"/>
              <a:t> </a:t>
            </a:r>
            <a:r>
              <a:rPr lang="es-ES" altLang="en-US" dirty="0" err="1" smtClean="0"/>
              <a:t>the</a:t>
            </a:r>
            <a:r>
              <a:rPr lang="es-ES" altLang="en-US" dirty="0" smtClean="0"/>
              <a:t> </a:t>
            </a:r>
            <a:r>
              <a:rPr lang="es-ES" altLang="en-US" dirty="0" err="1" smtClean="0">
                <a:solidFill>
                  <a:srgbClr val="FF0000"/>
                </a:solidFill>
              </a:rPr>
              <a:t>demand</a:t>
            </a:r>
            <a:r>
              <a:rPr lang="es-ES" altLang="en-US" dirty="0" smtClean="0">
                <a:solidFill>
                  <a:srgbClr val="FF0000"/>
                </a:solidFill>
              </a:rPr>
              <a:t> and </a:t>
            </a:r>
            <a:r>
              <a:rPr lang="es-ES" altLang="en-US" dirty="0" err="1" smtClean="0">
                <a:solidFill>
                  <a:srgbClr val="FF0000"/>
                </a:solidFill>
              </a:rPr>
              <a:t>supply</a:t>
            </a:r>
            <a:r>
              <a:rPr lang="es-ES" altLang="en-US" dirty="0" smtClean="0">
                <a:solidFill>
                  <a:srgbClr val="FF0000"/>
                </a:solidFill>
              </a:rPr>
              <a:t> curves</a:t>
            </a:r>
            <a:r>
              <a:rPr lang="es-ES" altLang="en-US" dirty="0" smtClean="0"/>
              <a:t>. </a:t>
            </a:r>
            <a:endParaRPr lang="es-ES" alt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7412"/>
                                        </p:tgtEl>
                                        <p:attrNameLst>
                                          <p:attrName>style.visibility</p:attrName>
                                        </p:attrNameLst>
                                      </p:cBhvr>
                                      <p:to>
                                        <p:strVal val="visible"/>
                                      </p:to>
                                    </p:set>
                                    <p:animEffect transition="in" filter="dissolve">
                                      <p:cBhvr>
                                        <p:cTn id="7" dur="500"/>
                                        <p:tgtEl>
                                          <p:spTgt spid="1741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7413"/>
                                        </p:tgtEl>
                                        <p:attrNameLst>
                                          <p:attrName>style.visibility</p:attrName>
                                        </p:attrNameLst>
                                      </p:cBhvr>
                                      <p:to>
                                        <p:strVal val="visible"/>
                                      </p:to>
                                    </p:set>
                                    <p:animEffect transition="in" filter="dissolve">
                                      <p:cBhvr>
                                        <p:cTn id="12" dur="500"/>
                                        <p:tgtEl>
                                          <p:spTgt spid="174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2" grpId="0"/>
      <p:bldP spid="174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Line 4"/>
          <p:cNvSpPr>
            <a:spLocks noChangeShapeType="1"/>
          </p:cNvSpPr>
          <p:nvPr/>
        </p:nvSpPr>
        <p:spPr bwMode="auto">
          <a:xfrm flipH="1">
            <a:off x="755650" y="333375"/>
            <a:ext cx="0" cy="5903913"/>
          </a:xfrm>
          <a:prstGeom prst="line">
            <a:avLst/>
          </a:prstGeom>
          <a:noFill/>
          <a:ln w="9525">
            <a:solidFill>
              <a:schemeClr val="tx1"/>
            </a:solidFill>
            <a:round/>
            <a:headEnd type="triangle" w="med" len="med"/>
            <a:tailEnd/>
          </a:ln>
        </p:spPr>
        <p:txBody>
          <a:bodyPr/>
          <a:lstStyle/>
          <a:p>
            <a:endParaRPr lang="es-ES"/>
          </a:p>
        </p:txBody>
      </p:sp>
      <p:sp>
        <p:nvSpPr>
          <p:cNvPr id="18438" name="Line 6"/>
          <p:cNvSpPr>
            <a:spLocks noChangeShapeType="1"/>
          </p:cNvSpPr>
          <p:nvPr/>
        </p:nvSpPr>
        <p:spPr bwMode="auto">
          <a:xfrm>
            <a:off x="755650" y="6237288"/>
            <a:ext cx="7920038" cy="0"/>
          </a:xfrm>
          <a:prstGeom prst="line">
            <a:avLst/>
          </a:prstGeom>
          <a:noFill/>
          <a:ln w="9525">
            <a:solidFill>
              <a:schemeClr val="tx1"/>
            </a:solidFill>
            <a:round/>
            <a:headEnd/>
            <a:tailEnd type="triangle" w="med" len="med"/>
          </a:ln>
        </p:spPr>
        <p:txBody>
          <a:bodyPr/>
          <a:lstStyle/>
          <a:p>
            <a:endParaRPr lang="es-ES"/>
          </a:p>
        </p:txBody>
      </p:sp>
      <p:sp>
        <p:nvSpPr>
          <p:cNvPr id="18439" name="Text Box 7"/>
          <p:cNvSpPr txBox="1">
            <a:spLocks noChangeArrowheads="1"/>
          </p:cNvSpPr>
          <p:nvPr/>
        </p:nvSpPr>
        <p:spPr bwMode="auto">
          <a:xfrm>
            <a:off x="179388" y="0"/>
            <a:ext cx="360362" cy="366713"/>
          </a:xfrm>
          <a:prstGeom prst="rect">
            <a:avLst/>
          </a:prstGeom>
          <a:noFill/>
          <a:ln w="9525">
            <a:noFill/>
            <a:miter lim="800000"/>
            <a:headEnd/>
            <a:tailEnd/>
          </a:ln>
        </p:spPr>
        <p:txBody>
          <a:bodyPr>
            <a:spAutoFit/>
          </a:bodyPr>
          <a:lstStyle/>
          <a:p>
            <a:pPr eaLnBrk="1" hangingPunct="1">
              <a:spcBef>
                <a:spcPct val="50000"/>
              </a:spcBef>
            </a:pPr>
            <a:r>
              <a:rPr lang="es-ES" altLang="en-US" sz="1800"/>
              <a:t>p</a:t>
            </a:r>
          </a:p>
        </p:txBody>
      </p:sp>
      <p:sp>
        <p:nvSpPr>
          <p:cNvPr id="18440" name="Text Box 8"/>
          <p:cNvSpPr txBox="1">
            <a:spLocks noChangeArrowheads="1"/>
          </p:cNvSpPr>
          <p:nvPr/>
        </p:nvSpPr>
        <p:spPr bwMode="auto">
          <a:xfrm>
            <a:off x="8855075" y="6308725"/>
            <a:ext cx="288925" cy="366713"/>
          </a:xfrm>
          <a:prstGeom prst="rect">
            <a:avLst/>
          </a:prstGeom>
          <a:noFill/>
          <a:ln w="9525">
            <a:noFill/>
            <a:miter lim="800000"/>
            <a:headEnd/>
            <a:tailEnd/>
          </a:ln>
        </p:spPr>
        <p:txBody>
          <a:bodyPr>
            <a:spAutoFit/>
          </a:bodyPr>
          <a:lstStyle/>
          <a:p>
            <a:pPr eaLnBrk="1" hangingPunct="1">
              <a:spcBef>
                <a:spcPct val="50000"/>
              </a:spcBef>
            </a:pPr>
            <a:r>
              <a:rPr lang="es-ES" altLang="en-US" sz="1800"/>
              <a:t>X</a:t>
            </a:r>
          </a:p>
        </p:txBody>
      </p:sp>
      <p:sp>
        <p:nvSpPr>
          <p:cNvPr id="18441" name="Line 9"/>
          <p:cNvSpPr>
            <a:spLocks noChangeShapeType="1"/>
          </p:cNvSpPr>
          <p:nvPr/>
        </p:nvSpPr>
        <p:spPr bwMode="auto">
          <a:xfrm>
            <a:off x="755650" y="4724400"/>
            <a:ext cx="7416800" cy="0"/>
          </a:xfrm>
          <a:prstGeom prst="line">
            <a:avLst/>
          </a:prstGeom>
          <a:noFill/>
          <a:ln w="38100">
            <a:solidFill>
              <a:schemeClr val="accent2"/>
            </a:solidFill>
            <a:round/>
            <a:headEnd/>
            <a:tailEnd/>
          </a:ln>
        </p:spPr>
        <p:txBody>
          <a:bodyPr/>
          <a:lstStyle/>
          <a:p>
            <a:endParaRPr lang="es-ES"/>
          </a:p>
        </p:txBody>
      </p:sp>
      <p:sp>
        <p:nvSpPr>
          <p:cNvPr id="18442" name="Text Box 10"/>
          <p:cNvSpPr txBox="1">
            <a:spLocks noChangeArrowheads="1"/>
          </p:cNvSpPr>
          <p:nvPr/>
        </p:nvSpPr>
        <p:spPr bwMode="auto">
          <a:xfrm>
            <a:off x="8316913" y="4437063"/>
            <a:ext cx="576262" cy="366712"/>
          </a:xfrm>
          <a:prstGeom prst="rect">
            <a:avLst/>
          </a:prstGeom>
          <a:noFill/>
          <a:ln w="9525">
            <a:noFill/>
            <a:miter lim="800000"/>
            <a:headEnd/>
            <a:tailEnd/>
          </a:ln>
        </p:spPr>
        <p:txBody>
          <a:bodyPr>
            <a:spAutoFit/>
          </a:bodyPr>
          <a:lstStyle/>
          <a:p>
            <a:pPr eaLnBrk="1" hangingPunct="1">
              <a:spcBef>
                <a:spcPct val="50000"/>
              </a:spcBef>
            </a:pPr>
            <a:r>
              <a:rPr lang="es-ES" altLang="en-US" sz="1800"/>
              <a:t>O</a:t>
            </a:r>
            <a:r>
              <a:rPr lang="es-ES" altLang="en-US" sz="1000"/>
              <a:t>0</a:t>
            </a:r>
          </a:p>
        </p:txBody>
      </p:sp>
      <p:sp>
        <p:nvSpPr>
          <p:cNvPr id="18443" name="Text Box 11"/>
          <p:cNvSpPr txBox="1">
            <a:spLocks noChangeArrowheads="1"/>
          </p:cNvSpPr>
          <p:nvPr/>
        </p:nvSpPr>
        <p:spPr bwMode="auto">
          <a:xfrm>
            <a:off x="0" y="4508500"/>
            <a:ext cx="539750" cy="366713"/>
          </a:xfrm>
          <a:prstGeom prst="rect">
            <a:avLst/>
          </a:prstGeom>
          <a:noFill/>
          <a:ln w="9525">
            <a:noFill/>
            <a:miter lim="800000"/>
            <a:headEnd/>
            <a:tailEnd/>
          </a:ln>
        </p:spPr>
        <p:txBody>
          <a:bodyPr>
            <a:spAutoFit/>
          </a:bodyPr>
          <a:lstStyle/>
          <a:p>
            <a:pPr eaLnBrk="1" hangingPunct="1">
              <a:spcBef>
                <a:spcPct val="50000"/>
              </a:spcBef>
            </a:pPr>
            <a:r>
              <a:rPr lang="es-ES" altLang="en-US" sz="1800"/>
              <a:t>p</a:t>
            </a:r>
            <a:r>
              <a:rPr lang="es-ES" altLang="en-US" sz="1000"/>
              <a:t>x</a:t>
            </a:r>
          </a:p>
        </p:txBody>
      </p:sp>
      <p:sp>
        <p:nvSpPr>
          <p:cNvPr id="18444" name="Line 12"/>
          <p:cNvSpPr>
            <a:spLocks noChangeShapeType="1"/>
          </p:cNvSpPr>
          <p:nvPr/>
        </p:nvSpPr>
        <p:spPr bwMode="auto">
          <a:xfrm>
            <a:off x="1835150" y="765175"/>
            <a:ext cx="5761038" cy="4968875"/>
          </a:xfrm>
          <a:prstGeom prst="line">
            <a:avLst/>
          </a:prstGeom>
          <a:noFill/>
          <a:ln w="38100">
            <a:solidFill>
              <a:srgbClr val="FF0000"/>
            </a:solidFill>
            <a:round/>
            <a:headEnd/>
            <a:tailEnd/>
          </a:ln>
        </p:spPr>
        <p:txBody>
          <a:bodyPr/>
          <a:lstStyle/>
          <a:p>
            <a:endParaRPr lang="es-ES"/>
          </a:p>
        </p:txBody>
      </p:sp>
      <p:sp>
        <p:nvSpPr>
          <p:cNvPr id="18445" name="Text Box 13"/>
          <p:cNvSpPr txBox="1">
            <a:spLocks noChangeArrowheads="1"/>
          </p:cNvSpPr>
          <p:nvPr/>
        </p:nvSpPr>
        <p:spPr bwMode="auto">
          <a:xfrm>
            <a:off x="7667625" y="5516563"/>
            <a:ext cx="863600" cy="366712"/>
          </a:xfrm>
          <a:prstGeom prst="rect">
            <a:avLst/>
          </a:prstGeom>
          <a:noFill/>
          <a:ln w="9525">
            <a:noFill/>
            <a:miter lim="800000"/>
            <a:headEnd/>
            <a:tailEnd/>
          </a:ln>
        </p:spPr>
        <p:txBody>
          <a:bodyPr>
            <a:spAutoFit/>
          </a:bodyPr>
          <a:lstStyle/>
          <a:p>
            <a:pPr eaLnBrk="1" hangingPunct="1">
              <a:spcBef>
                <a:spcPct val="50000"/>
              </a:spcBef>
            </a:pPr>
            <a:r>
              <a:rPr lang="es-ES" altLang="en-US" sz="1800"/>
              <a:t>X(p,R)</a:t>
            </a:r>
          </a:p>
        </p:txBody>
      </p:sp>
      <p:sp>
        <p:nvSpPr>
          <p:cNvPr id="18446" name="Line 14"/>
          <p:cNvSpPr>
            <a:spLocks noChangeShapeType="1"/>
          </p:cNvSpPr>
          <p:nvPr/>
        </p:nvSpPr>
        <p:spPr bwMode="auto">
          <a:xfrm>
            <a:off x="6443663" y="4724400"/>
            <a:ext cx="0" cy="1512888"/>
          </a:xfrm>
          <a:prstGeom prst="line">
            <a:avLst/>
          </a:prstGeom>
          <a:noFill/>
          <a:ln w="9525" cap="rnd">
            <a:solidFill>
              <a:schemeClr val="tx1"/>
            </a:solidFill>
            <a:prstDash val="sysDot"/>
            <a:round/>
            <a:headEnd/>
            <a:tailEnd/>
          </a:ln>
        </p:spPr>
        <p:txBody>
          <a:bodyPr/>
          <a:lstStyle/>
          <a:p>
            <a:endParaRPr lang="es-ES"/>
          </a:p>
        </p:txBody>
      </p:sp>
      <p:sp>
        <p:nvSpPr>
          <p:cNvPr id="18447" name="Text Box 15"/>
          <p:cNvSpPr txBox="1">
            <a:spLocks noChangeArrowheads="1"/>
          </p:cNvSpPr>
          <p:nvPr/>
        </p:nvSpPr>
        <p:spPr bwMode="auto">
          <a:xfrm>
            <a:off x="6300788" y="6308725"/>
            <a:ext cx="576262" cy="366713"/>
          </a:xfrm>
          <a:prstGeom prst="rect">
            <a:avLst/>
          </a:prstGeom>
          <a:noFill/>
          <a:ln w="9525">
            <a:noFill/>
            <a:miter lim="800000"/>
            <a:headEnd/>
            <a:tailEnd/>
          </a:ln>
        </p:spPr>
        <p:txBody>
          <a:bodyPr>
            <a:spAutoFit/>
          </a:bodyPr>
          <a:lstStyle/>
          <a:p>
            <a:pPr eaLnBrk="1" hangingPunct="1">
              <a:spcBef>
                <a:spcPct val="50000"/>
              </a:spcBef>
            </a:pPr>
            <a:r>
              <a:rPr lang="es-ES" altLang="en-US" sz="1800"/>
              <a:t>x</a:t>
            </a:r>
            <a:r>
              <a:rPr lang="es-ES" altLang="en-US" sz="900"/>
              <a:t>A</a:t>
            </a:r>
          </a:p>
        </p:txBody>
      </p:sp>
      <p:sp>
        <p:nvSpPr>
          <p:cNvPr id="18448" name="Text Box 16"/>
          <p:cNvSpPr txBox="1">
            <a:spLocks noChangeArrowheads="1"/>
          </p:cNvSpPr>
          <p:nvPr/>
        </p:nvSpPr>
        <p:spPr bwMode="auto">
          <a:xfrm>
            <a:off x="4932363" y="0"/>
            <a:ext cx="3743325" cy="366713"/>
          </a:xfrm>
          <a:prstGeom prst="rect">
            <a:avLst/>
          </a:prstGeom>
          <a:noFill/>
          <a:ln w="9525">
            <a:noFill/>
            <a:miter lim="800000"/>
            <a:headEnd/>
            <a:tailEnd/>
          </a:ln>
        </p:spPr>
        <p:txBody>
          <a:bodyPr>
            <a:spAutoFit/>
          </a:bodyPr>
          <a:lstStyle/>
          <a:p>
            <a:pPr eaLnBrk="1" hangingPunct="1">
              <a:spcBef>
                <a:spcPct val="50000"/>
              </a:spcBef>
            </a:pPr>
            <a:r>
              <a:rPr lang="es-ES" altLang="en-US" sz="1800" dirty="0" err="1" smtClean="0"/>
              <a:t>We</a:t>
            </a:r>
            <a:r>
              <a:rPr lang="es-ES" altLang="en-US" sz="1800" dirty="0" smtClean="0"/>
              <a:t> introduce </a:t>
            </a:r>
            <a:r>
              <a:rPr lang="es-ES" altLang="en-US" sz="1800" dirty="0" err="1" smtClean="0"/>
              <a:t>tax</a:t>
            </a:r>
            <a:r>
              <a:rPr lang="es-ES" altLang="en-US" sz="1800" dirty="0" smtClean="0"/>
              <a:t> t</a:t>
            </a:r>
            <a:endParaRPr lang="es-ES" altLang="en-US" sz="1800" dirty="0"/>
          </a:p>
        </p:txBody>
      </p:sp>
      <p:sp>
        <p:nvSpPr>
          <p:cNvPr id="18449" name="Line 17"/>
          <p:cNvSpPr>
            <a:spLocks noChangeShapeType="1"/>
          </p:cNvSpPr>
          <p:nvPr/>
        </p:nvSpPr>
        <p:spPr bwMode="auto">
          <a:xfrm>
            <a:off x="755650" y="1484313"/>
            <a:ext cx="7200900" cy="0"/>
          </a:xfrm>
          <a:prstGeom prst="line">
            <a:avLst/>
          </a:prstGeom>
          <a:noFill/>
          <a:ln w="38100">
            <a:solidFill>
              <a:srgbClr val="0066FF"/>
            </a:solidFill>
            <a:round/>
            <a:headEnd/>
            <a:tailEnd/>
          </a:ln>
        </p:spPr>
        <p:txBody>
          <a:bodyPr/>
          <a:lstStyle/>
          <a:p>
            <a:endParaRPr lang="es-ES"/>
          </a:p>
        </p:txBody>
      </p:sp>
      <p:sp>
        <p:nvSpPr>
          <p:cNvPr id="18450" name="Text Box 18"/>
          <p:cNvSpPr txBox="1">
            <a:spLocks noChangeArrowheads="1"/>
          </p:cNvSpPr>
          <p:nvPr/>
        </p:nvSpPr>
        <p:spPr bwMode="auto">
          <a:xfrm>
            <a:off x="0" y="1268413"/>
            <a:ext cx="1042988" cy="366712"/>
          </a:xfrm>
          <a:prstGeom prst="rect">
            <a:avLst/>
          </a:prstGeom>
          <a:noFill/>
          <a:ln w="9525">
            <a:noFill/>
            <a:miter lim="800000"/>
            <a:headEnd/>
            <a:tailEnd/>
          </a:ln>
        </p:spPr>
        <p:txBody>
          <a:bodyPr>
            <a:spAutoFit/>
          </a:bodyPr>
          <a:lstStyle/>
          <a:p>
            <a:pPr eaLnBrk="1" hangingPunct="1">
              <a:spcBef>
                <a:spcPct val="50000"/>
              </a:spcBef>
            </a:pPr>
            <a:r>
              <a:rPr lang="es-ES" altLang="en-US" sz="1800"/>
              <a:t>p</a:t>
            </a:r>
            <a:r>
              <a:rPr lang="es-ES" altLang="en-US" sz="900"/>
              <a:t>x</a:t>
            </a:r>
            <a:r>
              <a:rPr lang="es-ES" altLang="en-US" sz="1800"/>
              <a:t>(1+t)</a:t>
            </a:r>
          </a:p>
        </p:txBody>
      </p:sp>
      <p:sp>
        <p:nvSpPr>
          <p:cNvPr id="18451" name="Text Box 19"/>
          <p:cNvSpPr txBox="1">
            <a:spLocks noChangeArrowheads="1"/>
          </p:cNvSpPr>
          <p:nvPr/>
        </p:nvSpPr>
        <p:spPr bwMode="auto">
          <a:xfrm>
            <a:off x="8243888" y="1268413"/>
            <a:ext cx="720725" cy="366712"/>
          </a:xfrm>
          <a:prstGeom prst="rect">
            <a:avLst/>
          </a:prstGeom>
          <a:noFill/>
          <a:ln w="9525">
            <a:noFill/>
            <a:miter lim="800000"/>
            <a:headEnd/>
            <a:tailEnd/>
          </a:ln>
        </p:spPr>
        <p:txBody>
          <a:bodyPr>
            <a:spAutoFit/>
          </a:bodyPr>
          <a:lstStyle/>
          <a:p>
            <a:pPr eaLnBrk="1" hangingPunct="1">
              <a:spcBef>
                <a:spcPct val="50000"/>
              </a:spcBef>
            </a:pPr>
            <a:r>
              <a:rPr lang="es-ES" altLang="en-US" sz="1800"/>
              <a:t>O</a:t>
            </a:r>
            <a:r>
              <a:rPr lang="es-ES" altLang="en-US" sz="900"/>
              <a:t>1</a:t>
            </a:r>
          </a:p>
        </p:txBody>
      </p:sp>
      <p:sp>
        <p:nvSpPr>
          <p:cNvPr id="18452" name="Line 20"/>
          <p:cNvSpPr>
            <a:spLocks noChangeShapeType="1"/>
          </p:cNvSpPr>
          <p:nvPr/>
        </p:nvSpPr>
        <p:spPr bwMode="auto">
          <a:xfrm>
            <a:off x="2627313" y="1484313"/>
            <a:ext cx="0" cy="4752975"/>
          </a:xfrm>
          <a:prstGeom prst="line">
            <a:avLst/>
          </a:prstGeom>
          <a:noFill/>
          <a:ln w="9525" cap="rnd">
            <a:solidFill>
              <a:schemeClr val="tx1"/>
            </a:solidFill>
            <a:prstDash val="sysDot"/>
            <a:round/>
            <a:headEnd/>
            <a:tailEnd/>
          </a:ln>
        </p:spPr>
        <p:txBody>
          <a:bodyPr/>
          <a:lstStyle/>
          <a:p>
            <a:endParaRPr lang="es-ES"/>
          </a:p>
        </p:txBody>
      </p:sp>
      <p:sp>
        <p:nvSpPr>
          <p:cNvPr id="18453" name="Text Box 21"/>
          <p:cNvSpPr txBox="1">
            <a:spLocks noChangeArrowheads="1"/>
          </p:cNvSpPr>
          <p:nvPr/>
        </p:nvSpPr>
        <p:spPr bwMode="auto">
          <a:xfrm>
            <a:off x="2411413" y="6308725"/>
            <a:ext cx="503237" cy="366713"/>
          </a:xfrm>
          <a:prstGeom prst="rect">
            <a:avLst/>
          </a:prstGeom>
          <a:noFill/>
          <a:ln w="9525">
            <a:noFill/>
            <a:miter lim="800000"/>
            <a:headEnd/>
            <a:tailEnd/>
          </a:ln>
        </p:spPr>
        <p:txBody>
          <a:bodyPr>
            <a:spAutoFit/>
          </a:bodyPr>
          <a:lstStyle/>
          <a:p>
            <a:pPr eaLnBrk="1" hangingPunct="1">
              <a:spcBef>
                <a:spcPct val="50000"/>
              </a:spcBef>
            </a:pPr>
            <a:r>
              <a:rPr lang="es-ES" altLang="en-US" sz="1800"/>
              <a:t>x</a:t>
            </a:r>
            <a:r>
              <a:rPr lang="es-ES" altLang="en-US" sz="900"/>
              <a:t>B</a:t>
            </a:r>
          </a:p>
        </p:txBody>
      </p:sp>
      <p:sp>
        <p:nvSpPr>
          <p:cNvPr id="18454" name="Text Box 22"/>
          <p:cNvSpPr txBox="1">
            <a:spLocks noChangeArrowheads="1"/>
          </p:cNvSpPr>
          <p:nvPr/>
        </p:nvSpPr>
        <p:spPr bwMode="auto">
          <a:xfrm>
            <a:off x="2627313" y="1052513"/>
            <a:ext cx="576262" cy="366712"/>
          </a:xfrm>
          <a:prstGeom prst="rect">
            <a:avLst/>
          </a:prstGeom>
          <a:noFill/>
          <a:ln w="9525">
            <a:noFill/>
            <a:miter lim="800000"/>
            <a:headEnd/>
            <a:tailEnd/>
          </a:ln>
        </p:spPr>
        <p:txBody>
          <a:bodyPr>
            <a:spAutoFit/>
          </a:bodyPr>
          <a:lstStyle/>
          <a:p>
            <a:pPr eaLnBrk="1" hangingPunct="1">
              <a:spcBef>
                <a:spcPct val="50000"/>
              </a:spcBef>
            </a:pPr>
            <a:r>
              <a:rPr lang="es-ES" altLang="en-US" sz="1800"/>
              <a:t>B</a:t>
            </a:r>
          </a:p>
        </p:txBody>
      </p:sp>
      <p:sp>
        <p:nvSpPr>
          <p:cNvPr id="18455" name="Text Box 23"/>
          <p:cNvSpPr txBox="1">
            <a:spLocks noChangeArrowheads="1"/>
          </p:cNvSpPr>
          <p:nvPr/>
        </p:nvSpPr>
        <p:spPr bwMode="auto">
          <a:xfrm>
            <a:off x="2268538" y="4292600"/>
            <a:ext cx="287337" cy="366713"/>
          </a:xfrm>
          <a:prstGeom prst="rect">
            <a:avLst/>
          </a:prstGeom>
          <a:noFill/>
          <a:ln w="9525">
            <a:noFill/>
            <a:miter lim="800000"/>
            <a:headEnd/>
            <a:tailEnd/>
          </a:ln>
        </p:spPr>
        <p:txBody>
          <a:bodyPr>
            <a:spAutoFit/>
          </a:bodyPr>
          <a:lstStyle/>
          <a:p>
            <a:pPr eaLnBrk="1" hangingPunct="1">
              <a:spcBef>
                <a:spcPct val="50000"/>
              </a:spcBef>
            </a:pPr>
            <a:r>
              <a:rPr lang="es-ES" altLang="en-US" sz="1800"/>
              <a:t>P</a:t>
            </a:r>
          </a:p>
        </p:txBody>
      </p:sp>
      <p:sp>
        <p:nvSpPr>
          <p:cNvPr id="18456" name="Text Box 24"/>
          <p:cNvSpPr txBox="1">
            <a:spLocks noChangeArrowheads="1"/>
          </p:cNvSpPr>
          <p:nvPr/>
        </p:nvSpPr>
        <p:spPr bwMode="auto">
          <a:xfrm>
            <a:off x="827088" y="1052513"/>
            <a:ext cx="360362" cy="366712"/>
          </a:xfrm>
          <a:prstGeom prst="rect">
            <a:avLst/>
          </a:prstGeom>
          <a:noFill/>
          <a:ln w="9525">
            <a:noFill/>
            <a:miter lim="800000"/>
            <a:headEnd/>
            <a:tailEnd/>
          </a:ln>
        </p:spPr>
        <p:txBody>
          <a:bodyPr>
            <a:spAutoFit/>
          </a:bodyPr>
          <a:lstStyle/>
          <a:p>
            <a:pPr eaLnBrk="1" hangingPunct="1">
              <a:spcBef>
                <a:spcPct val="50000"/>
              </a:spcBef>
            </a:pPr>
            <a:r>
              <a:rPr lang="es-ES" altLang="en-US" sz="1800"/>
              <a:t>N</a:t>
            </a:r>
          </a:p>
        </p:txBody>
      </p:sp>
      <p:sp>
        <p:nvSpPr>
          <p:cNvPr id="18457" name="Text Box 25"/>
          <p:cNvSpPr txBox="1">
            <a:spLocks noChangeArrowheads="1"/>
          </p:cNvSpPr>
          <p:nvPr/>
        </p:nvSpPr>
        <p:spPr bwMode="auto">
          <a:xfrm>
            <a:off x="827088" y="4292600"/>
            <a:ext cx="287337" cy="366713"/>
          </a:xfrm>
          <a:prstGeom prst="rect">
            <a:avLst/>
          </a:prstGeom>
          <a:noFill/>
          <a:ln w="9525">
            <a:noFill/>
            <a:miter lim="800000"/>
            <a:headEnd/>
            <a:tailEnd/>
          </a:ln>
        </p:spPr>
        <p:txBody>
          <a:bodyPr>
            <a:spAutoFit/>
          </a:bodyPr>
          <a:lstStyle/>
          <a:p>
            <a:pPr eaLnBrk="1" hangingPunct="1">
              <a:spcBef>
                <a:spcPct val="50000"/>
              </a:spcBef>
            </a:pPr>
            <a:r>
              <a:rPr lang="es-ES" altLang="en-US" sz="1800"/>
              <a:t>M</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8440"/>
                                        </p:tgtEl>
                                        <p:attrNameLst>
                                          <p:attrName>style.visibility</p:attrName>
                                        </p:attrNameLst>
                                      </p:cBhvr>
                                      <p:to>
                                        <p:strVal val="visible"/>
                                      </p:to>
                                    </p:set>
                                    <p:animEffect transition="in" filter="dissolve">
                                      <p:cBhvr>
                                        <p:cTn id="7" dur="500"/>
                                        <p:tgtEl>
                                          <p:spTgt spid="18440"/>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8438"/>
                                        </p:tgtEl>
                                        <p:attrNameLst>
                                          <p:attrName>style.visibility</p:attrName>
                                        </p:attrNameLst>
                                      </p:cBhvr>
                                      <p:to>
                                        <p:strVal val="visible"/>
                                      </p:to>
                                    </p:set>
                                    <p:animEffect transition="in" filter="dissolve">
                                      <p:cBhvr>
                                        <p:cTn id="10" dur="500"/>
                                        <p:tgtEl>
                                          <p:spTgt spid="18438"/>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8436"/>
                                        </p:tgtEl>
                                        <p:attrNameLst>
                                          <p:attrName>style.visibility</p:attrName>
                                        </p:attrNameLst>
                                      </p:cBhvr>
                                      <p:to>
                                        <p:strVal val="visible"/>
                                      </p:to>
                                    </p:set>
                                    <p:animEffect transition="in" filter="dissolve">
                                      <p:cBhvr>
                                        <p:cTn id="13" dur="500"/>
                                        <p:tgtEl>
                                          <p:spTgt spid="18436"/>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8439"/>
                                        </p:tgtEl>
                                        <p:attrNameLst>
                                          <p:attrName>style.visibility</p:attrName>
                                        </p:attrNameLst>
                                      </p:cBhvr>
                                      <p:to>
                                        <p:strVal val="visible"/>
                                      </p:to>
                                    </p:set>
                                    <p:animEffect transition="in" filter="dissolve">
                                      <p:cBhvr>
                                        <p:cTn id="16" dur="500"/>
                                        <p:tgtEl>
                                          <p:spTgt spid="18439"/>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8441"/>
                                        </p:tgtEl>
                                        <p:attrNameLst>
                                          <p:attrName>style.visibility</p:attrName>
                                        </p:attrNameLst>
                                      </p:cBhvr>
                                      <p:to>
                                        <p:strVal val="visible"/>
                                      </p:to>
                                    </p:set>
                                    <p:animEffect transition="in" filter="wipe(left)">
                                      <p:cBhvr>
                                        <p:cTn id="21" dur="1000"/>
                                        <p:tgtEl>
                                          <p:spTgt spid="18441"/>
                                        </p:tgtEl>
                                      </p:cBhvr>
                                    </p:animEffect>
                                  </p:childTnLst>
                                  <p:subTnLst>
                                    <p:audio>
                                      <p:cMediaNode>
                                        <p:cTn display="0" masterRel="sameClick">
                                          <p:stCondLst>
                                            <p:cond evt="begin" delay="0">
                                              <p:tn val="19"/>
                                            </p:cond>
                                          </p:stCondLst>
                                          <p:endCondLst>
                                            <p:cond evt="onStopAudio" delay="0">
                                              <p:tgtEl>
                                                <p:sldTgt/>
                                              </p:tgtEl>
                                            </p:cond>
                                          </p:endCondLst>
                                        </p:cTn>
                                        <p:tgtEl>
                                          <p:sndTgt r:embed="rId3" name="breeze.wav"/>
                                        </p:tgtEl>
                                      </p:cMediaNode>
                                    </p:audio>
                                  </p:subTnLst>
                                </p:cTn>
                              </p:par>
                            </p:childTnLst>
                          </p:cTn>
                        </p:par>
                      </p:childTnLst>
                    </p:cTn>
                  </p:par>
                  <p:par>
                    <p:cTn id="22" fill="hold" nodeType="clickPar">
                      <p:stCondLst>
                        <p:cond delay="indefinite"/>
                      </p:stCondLst>
                      <p:childTnLst>
                        <p:par>
                          <p:cTn id="23" fill="hold" nodeType="withGroup">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18442"/>
                                        </p:tgtEl>
                                        <p:attrNameLst>
                                          <p:attrName>style.visibility</p:attrName>
                                        </p:attrNameLst>
                                      </p:cBhvr>
                                      <p:to>
                                        <p:strVal val="visible"/>
                                      </p:to>
                                    </p:set>
                                    <p:animEffect transition="in" filter="dissolve">
                                      <p:cBhvr>
                                        <p:cTn id="26" dur="500"/>
                                        <p:tgtEl>
                                          <p:spTgt spid="18442"/>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18443"/>
                                        </p:tgtEl>
                                        <p:attrNameLst>
                                          <p:attrName>style.visibility</p:attrName>
                                        </p:attrNameLst>
                                      </p:cBhvr>
                                      <p:to>
                                        <p:strVal val="visible"/>
                                      </p:to>
                                    </p:set>
                                    <p:animEffect transition="in" filter="dissolve">
                                      <p:cBhvr>
                                        <p:cTn id="31" dur="500"/>
                                        <p:tgtEl>
                                          <p:spTgt spid="18443"/>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18444"/>
                                        </p:tgtEl>
                                        <p:attrNameLst>
                                          <p:attrName>style.visibility</p:attrName>
                                        </p:attrNameLst>
                                      </p:cBhvr>
                                      <p:to>
                                        <p:strVal val="visible"/>
                                      </p:to>
                                    </p:set>
                                    <p:animEffect transition="in" filter="wipe(down)">
                                      <p:cBhvr>
                                        <p:cTn id="36" dur="1000"/>
                                        <p:tgtEl>
                                          <p:spTgt spid="18444"/>
                                        </p:tgtEl>
                                      </p:cBhvr>
                                    </p:animEffect>
                                  </p:childTnLst>
                                  <p:subTnLst>
                                    <p:audio>
                                      <p:cMediaNode>
                                        <p:cTn display="0" masterRel="sameClick">
                                          <p:stCondLst>
                                            <p:cond evt="begin" delay="0">
                                              <p:tn val="34"/>
                                            </p:cond>
                                          </p:stCondLst>
                                          <p:endCondLst>
                                            <p:cond evt="onStopAudio" delay="0">
                                              <p:tgtEl>
                                                <p:sldTgt/>
                                              </p:tgtEl>
                                            </p:cond>
                                          </p:endCondLst>
                                        </p:cTn>
                                        <p:tgtEl>
                                          <p:sndTgt r:embed="rId4" name="push.wav"/>
                                        </p:tgtEl>
                                      </p:cMediaNode>
                                    </p:audio>
                                  </p:subTnLst>
                                </p:cTn>
                              </p:par>
                            </p:childTnLst>
                          </p:cTn>
                        </p:par>
                      </p:childTnLst>
                    </p:cTn>
                  </p:par>
                  <p:par>
                    <p:cTn id="37" fill="hold" nodeType="clickPar">
                      <p:stCondLst>
                        <p:cond delay="indefinite"/>
                      </p:stCondLst>
                      <p:childTnLst>
                        <p:par>
                          <p:cTn id="38" fill="hold" nodeType="withGroup">
                            <p:stCondLst>
                              <p:cond delay="0"/>
                            </p:stCondLst>
                            <p:childTnLst>
                              <p:par>
                                <p:cTn id="39" presetID="9" presetClass="entr" presetSubtype="0" fill="hold" grpId="0" nodeType="clickEffect">
                                  <p:stCondLst>
                                    <p:cond delay="0"/>
                                  </p:stCondLst>
                                  <p:childTnLst>
                                    <p:set>
                                      <p:cBhvr>
                                        <p:cTn id="40" dur="1" fill="hold">
                                          <p:stCondLst>
                                            <p:cond delay="0"/>
                                          </p:stCondLst>
                                        </p:cTn>
                                        <p:tgtEl>
                                          <p:spTgt spid="18445"/>
                                        </p:tgtEl>
                                        <p:attrNameLst>
                                          <p:attrName>style.visibility</p:attrName>
                                        </p:attrNameLst>
                                      </p:cBhvr>
                                      <p:to>
                                        <p:strVal val="visible"/>
                                      </p:to>
                                    </p:set>
                                    <p:animEffect transition="in" filter="dissolve">
                                      <p:cBhvr>
                                        <p:cTn id="41" dur="500"/>
                                        <p:tgtEl>
                                          <p:spTgt spid="18445"/>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9" presetClass="entr" presetSubtype="0" fill="hold" grpId="0" nodeType="clickEffect">
                                  <p:stCondLst>
                                    <p:cond delay="0"/>
                                  </p:stCondLst>
                                  <p:childTnLst>
                                    <p:set>
                                      <p:cBhvr>
                                        <p:cTn id="45" dur="1" fill="hold">
                                          <p:stCondLst>
                                            <p:cond delay="0"/>
                                          </p:stCondLst>
                                        </p:cTn>
                                        <p:tgtEl>
                                          <p:spTgt spid="18447"/>
                                        </p:tgtEl>
                                        <p:attrNameLst>
                                          <p:attrName>style.visibility</p:attrName>
                                        </p:attrNameLst>
                                      </p:cBhvr>
                                      <p:to>
                                        <p:strVal val="visible"/>
                                      </p:to>
                                    </p:set>
                                    <p:animEffect transition="in" filter="dissolve">
                                      <p:cBhvr>
                                        <p:cTn id="46" dur="500"/>
                                        <p:tgtEl>
                                          <p:spTgt spid="18447"/>
                                        </p:tgtEl>
                                      </p:cBhvr>
                                    </p:animEffect>
                                  </p:childTnLst>
                                </p:cTn>
                              </p:par>
                              <p:par>
                                <p:cTn id="47" presetID="9" presetClass="entr" presetSubtype="0" fill="hold" grpId="0" nodeType="withEffect">
                                  <p:stCondLst>
                                    <p:cond delay="0"/>
                                  </p:stCondLst>
                                  <p:childTnLst>
                                    <p:set>
                                      <p:cBhvr>
                                        <p:cTn id="48" dur="1" fill="hold">
                                          <p:stCondLst>
                                            <p:cond delay="0"/>
                                          </p:stCondLst>
                                        </p:cTn>
                                        <p:tgtEl>
                                          <p:spTgt spid="18446"/>
                                        </p:tgtEl>
                                        <p:attrNameLst>
                                          <p:attrName>style.visibility</p:attrName>
                                        </p:attrNameLst>
                                      </p:cBhvr>
                                      <p:to>
                                        <p:strVal val="visible"/>
                                      </p:to>
                                    </p:set>
                                    <p:animEffect transition="in" filter="dissolve">
                                      <p:cBhvr>
                                        <p:cTn id="49" dur="500"/>
                                        <p:tgtEl>
                                          <p:spTgt spid="18446"/>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3" presetClass="entr" presetSubtype="10" fill="hold" grpId="0" nodeType="clickEffect">
                                  <p:stCondLst>
                                    <p:cond delay="0"/>
                                  </p:stCondLst>
                                  <p:childTnLst>
                                    <p:set>
                                      <p:cBhvr>
                                        <p:cTn id="53" dur="1" fill="hold">
                                          <p:stCondLst>
                                            <p:cond delay="0"/>
                                          </p:stCondLst>
                                        </p:cTn>
                                        <p:tgtEl>
                                          <p:spTgt spid="18448"/>
                                        </p:tgtEl>
                                        <p:attrNameLst>
                                          <p:attrName>style.visibility</p:attrName>
                                        </p:attrNameLst>
                                      </p:cBhvr>
                                      <p:to>
                                        <p:strVal val="visible"/>
                                      </p:to>
                                    </p:set>
                                    <p:animEffect transition="in" filter="blinds(horizontal)">
                                      <p:cBhvr>
                                        <p:cTn id="54" dur="500"/>
                                        <p:tgtEl>
                                          <p:spTgt spid="18448"/>
                                        </p:tgtEl>
                                      </p:cBhvr>
                                    </p:animEffect>
                                  </p:childTnLst>
                                  <p:subTnLst>
                                    <p:audio>
                                      <p:cMediaNode>
                                        <p:cTn display="0" masterRel="sameClick">
                                          <p:stCondLst>
                                            <p:cond evt="begin" delay="0">
                                              <p:tn val="52"/>
                                            </p:cond>
                                          </p:stCondLst>
                                          <p:endCondLst>
                                            <p:cond evt="onStopAudio" delay="0">
                                              <p:tgtEl>
                                                <p:sldTgt/>
                                              </p:tgtEl>
                                            </p:cond>
                                          </p:endCondLst>
                                        </p:cTn>
                                        <p:tgtEl>
                                          <p:sndTgt r:embed="rId5" name="cashreg.wav"/>
                                        </p:tgtEl>
                                      </p:cMediaNode>
                                    </p:audio>
                                  </p:subTnLst>
                                </p:cTn>
                              </p:par>
                            </p:childTnLst>
                          </p:cTn>
                        </p:par>
                      </p:childTnLst>
                    </p:cTn>
                  </p:par>
                  <p:par>
                    <p:cTn id="55" fill="hold" nodeType="clickPar">
                      <p:stCondLst>
                        <p:cond delay="indefinite"/>
                      </p:stCondLst>
                      <p:childTnLst>
                        <p:par>
                          <p:cTn id="56" fill="hold" nodeType="withGroup">
                            <p:stCondLst>
                              <p:cond delay="0"/>
                            </p:stCondLst>
                            <p:childTnLst>
                              <p:par>
                                <p:cTn id="57" presetID="22" presetClass="entr" presetSubtype="8" fill="hold" grpId="0" nodeType="clickEffect">
                                  <p:stCondLst>
                                    <p:cond delay="0"/>
                                  </p:stCondLst>
                                  <p:childTnLst>
                                    <p:set>
                                      <p:cBhvr>
                                        <p:cTn id="58" dur="1" fill="hold">
                                          <p:stCondLst>
                                            <p:cond delay="0"/>
                                          </p:stCondLst>
                                        </p:cTn>
                                        <p:tgtEl>
                                          <p:spTgt spid="18449"/>
                                        </p:tgtEl>
                                        <p:attrNameLst>
                                          <p:attrName>style.visibility</p:attrName>
                                        </p:attrNameLst>
                                      </p:cBhvr>
                                      <p:to>
                                        <p:strVal val="visible"/>
                                      </p:to>
                                    </p:set>
                                    <p:animEffect transition="in" filter="wipe(left)">
                                      <p:cBhvr>
                                        <p:cTn id="59" dur="1000"/>
                                        <p:tgtEl>
                                          <p:spTgt spid="18449"/>
                                        </p:tgtEl>
                                      </p:cBhvr>
                                    </p:animEffect>
                                  </p:childTnLst>
                                  <p:subTnLst>
                                    <p:audio>
                                      <p:cMediaNode>
                                        <p:cTn display="0" masterRel="sameClick">
                                          <p:stCondLst>
                                            <p:cond evt="begin" delay="0">
                                              <p:tn val="57"/>
                                            </p:cond>
                                          </p:stCondLst>
                                          <p:endCondLst>
                                            <p:cond evt="onStopAudio" delay="0">
                                              <p:tgtEl>
                                                <p:sldTgt/>
                                              </p:tgtEl>
                                            </p:cond>
                                          </p:endCondLst>
                                        </p:cTn>
                                        <p:tgtEl>
                                          <p:sndTgt r:embed="rId6" name="voltage.wav"/>
                                        </p:tgtEl>
                                      </p:cMediaNode>
                                    </p:audio>
                                  </p:subTnLst>
                                </p:cTn>
                              </p:par>
                            </p:childTnLst>
                          </p:cTn>
                        </p:par>
                      </p:childTnLst>
                    </p:cTn>
                  </p:par>
                  <p:par>
                    <p:cTn id="60" fill="hold" nodeType="clickPar">
                      <p:stCondLst>
                        <p:cond delay="indefinite"/>
                      </p:stCondLst>
                      <p:childTnLst>
                        <p:par>
                          <p:cTn id="61" fill="hold" nodeType="withGroup">
                            <p:stCondLst>
                              <p:cond delay="0"/>
                            </p:stCondLst>
                            <p:childTnLst>
                              <p:par>
                                <p:cTn id="62" presetID="9" presetClass="entr" presetSubtype="0" fill="hold" grpId="0" nodeType="clickEffect">
                                  <p:stCondLst>
                                    <p:cond delay="0"/>
                                  </p:stCondLst>
                                  <p:childTnLst>
                                    <p:set>
                                      <p:cBhvr>
                                        <p:cTn id="63" dur="1" fill="hold">
                                          <p:stCondLst>
                                            <p:cond delay="0"/>
                                          </p:stCondLst>
                                        </p:cTn>
                                        <p:tgtEl>
                                          <p:spTgt spid="18451"/>
                                        </p:tgtEl>
                                        <p:attrNameLst>
                                          <p:attrName>style.visibility</p:attrName>
                                        </p:attrNameLst>
                                      </p:cBhvr>
                                      <p:to>
                                        <p:strVal val="visible"/>
                                      </p:to>
                                    </p:set>
                                    <p:animEffect transition="in" filter="dissolve">
                                      <p:cBhvr>
                                        <p:cTn id="64" dur="500"/>
                                        <p:tgtEl>
                                          <p:spTgt spid="18451"/>
                                        </p:tgtEl>
                                      </p:cBhvr>
                                    </p:animEffect>
                                  </p:childTnLst>
                                </p:cTn>
                              </p:par>
                              <p:par>
                                <p:cTn id="65" presetID="9" presetClass="entr" presetSubtype="0" fill="hold" grpId="0" nodeType="withEffect">
                                  <p:stCondLst>
                                    <p:cond delay="0"/>
                                  </p:stCondLst>
                                  <p:childTnLst>
                                    <p:set>
                                      <p:cBhvr>
                                        <p:cTn id="66" dur="1" fill="hold">
                                          <p:stCondLst>
                                            <p:cond delay="0"/>
                                          </p:stCondLst>
                                        </p:cTn>
                                        <p:tgtEl>
                                          <p:spTgt spid="18450"/>
                                        </p:tgtEl>
                                        <p:attrNameLst>
                                          <p:attrName>style.visibility</p:attrName>
                                        </p:attrNameLst>
                                      </p:cBhvr>
                                      <p:to>
                                        <p:strVal val="visible"/>
                                      </p:to>
                                    </p:set>
                                    <p:animEffect transition="in" filter="dissolve">
                                      <p:cBhvr>
                                        <p:cTn id="67" dur="500"/>
                                        <p:tgtEl>
                                          <p:spTgt spid="18450"/>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22" presetClass="entr" presetSubtype="1" fill="hold" grpId="0" nodeType="clickEffect">
                                  <p:stCondLst>
                                    <p:cond delay="0"/>
                                  </p:stCondLst>
                                  <p:childTnLst>
                                    <p:set>
                                      <p:cBhvr>
                                        <p:cTn id="71" dur="1" fill="hold">
                                          <p:stCondLst>
                                            <p:cond delay="0"/>
                                          </p:stCondLst>
                                        </p:cTn>
                                        <p:tgtEl>
                                          <p:spTgt spid="18452"/>
                                        </p:tgtEl>
                                        <p:attrNameLst>
                                          <p:attrName>style.visibility</p:attrName>
                                        </p:attrNameLst>
                                      </p:cBhvr>
                                      <p:to>
                                        <p:strVal val="visible"/>
                                      </p:to>
                                    </p:set>
                                    <p:animEffect transition="in" filter="wipe(up)">
                                      <p:cBhvr>
                                        <p:cTn id="72" dur="1000"/>
                                        <p:tgtEl>
                                          <p:spTgt spid="18452"/>
                                        </p:tgtEl>
                                      </p:cBhvr>
                                    </p:animEffect>
                                  </p:childTnLst>
                                  <p:subTnLst>
                                    <p:audio>
                                      <p:cMediaNode>
                                        <p:cTn display="0" masterRel="sameClick">
                                          <p:stCondLst>
                                            <p:cond evt="begin" delay="0">
                                              <p:tn val="70"/>
                                            </p:cond>
                                          </p:stCondLst>
                                          <p:endCondLst>
                                            <p:cond evt="onStopAudio" delay="0">
                                              <p:tgtEl>
                                                <p:sldTgt/>
                                              </p:tgtEl>
                                            </p:cond>
                                          </p:endCondLst>
                                        </p:cTn>
                                        <p:tgtEl>
                                          <p:sndTgt r:embed="rId7" name="suction.wav"/>
                                        </p:tgtEl>
                                      </p:cMediaNode>
                                    </p:audio>
                                  </p:subTnLst>
                                </p:cTn>
                              </p:par>
                            </p:childTnLst>
                          </p:cTn>
                        </p:par>
                      </p:childTnLst>
                    </p:cTn>
                  </p:par>
                  <p:par>
                    <p:cTn id="73" fill="hold" nodeType="clickPar">
                      <p:stCondLst>
                        <p:cond delay="indefinite"/>
                      </p:stCondLst>
                      <p:childTnLst>
                        <p:par>
                          <p:cTn id="74" fill="hold" nodeType="withGroup">
                            <p:stCondLst>
                              <p:cond delay="0"/>
                            </p:stCondLst>
                            <p:childTnLst>
                              <p:par>
                                <p:cTn id="75" presetID="9" presetClass="entr" presetSubtype="0" fill="hold" grpId="0" nodeType="clickEffect">
                                  <p:stCondLst>
                                    <p:cond delay="0"/>
                                  </p:stCondLst>
                                  <p:childTnLst>
                                    <p:set>
                                      <p:cBhvr>
                                        <p:cTn id="76" dur="1" fill="hold">
                                          <p:stCondLst>
                                            <p:cond delay="0"/>
                                          </p:stCondLst>
                                        </p:cTn>
                                        <p:tgtEl>
                                          <p:spTgt spid="18453"/>
                                        </p:tgtEl>
                                        <p:attrNameLst>
                                          <p:attrName>style.visibility</p:attrName>
                                        </p:attrNameLst>
                                      </p:cBhvr>
                                      <p:to>
                                        <p:strVal val="visible"/>
                                      </p:to>
                                    </p:set>
                                    <p:animEffect transition="in" filter="dissolve">
                                      <p:cBhvr>
                                        <p:cTn id="77" dur="500"/>
                                        <p:tgtEl>
                                          <p:spTgt spid="18453"/>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9" presetClass="entr" presetSubtype="0" fill="hold" grpId="0" nodeType="clickEffect">
                                  <p:stCondLst>
                                    <p:cond delay="0"/>
                                  </p:stCondLst>
                                  <p:childTnLst>
                                    <p:set>
                                      <p:cBhvr>
                                        <p:cTn id="81" dur="1" fill="hold">
                                          <p:stCondLst>
                                            <p:cond delay="0"/>
                                          </p:stCondLst>
                                        </p:cTn>
                                        <p:tgtEl>
                                          <p:spTgt spid="18455"/>
                                        </p:tgtEl>
                                        <p:attrNameLst>
                                          <p:attrName>style.visibility</p:attrName>
                                        </p:attrNameLst>
                                      </p:cBhvr>
                                      <p:to>
                                        <p:strVal val="visible"/>
                                      </p:to>
                                    </p:set>
                                    <p:animEffect transition="in" filter="dissolve">
                                      <p:cBhvr>
                                        <p:cTn id="82" dur="500"/>
                                        <p:tgtEl>
                                          <p:spTgt spid="18455"/>
                                        </p:tgtEl>
                                      </p:cBhvr>
                                    </p:animEffect>
                                  </p:childTnLst>
                                </p:cTn>
                              </p:par>
                              <p:par>
                                <p:cTn id="83" presetID="9" presetClass="entr" presetSubtype="0" fill="hold" grpId="0" nodeType="withEffect">
                                  <p:stCondLst>
                                    <p:cond delay="0"/>
                                  </p:stCondLst>
                                  <p:childTnLst>
                                    <p:set>
                                      <p:cBhvr>
                                        <p:cTn id="84" dur="1" fill="hold">
                                          <p:stCondLst>
                                            <p:cond delay="0"/>
                                          </p:stCondLst>
                                        </p:cTn>
                                        <p:tgtEl>
                                          <p:spTgt spid="18454"/>
                                        </p:tgtEl>
                                        <p:attrNameLst>
                                          <p:attrName>style.visibility</p:attrName>
                                        </p:attrNameLst>
                                      </p:cBhvr>
                                      <p:to>
                                        <p:strVal val="visible"/>
                                      </p:to>
                                    </p:set>
                                    <p:animEffect transition="in" filter="dissolve">
                                      <p:cBhvr>
                                        <p:cTn id="85" dur="500"/>
                                        <p:tgtEl>
                                          <p:spTgt spid="18454"/>
                                        </p:tgtEl>
                                      </p:cBhvr>
                                    </p:animEffect>
                                  </p:childTnLst>
                                </p:cTn>
                              </p:par>
                            </p:childTnLst>
                          </p:cTn>
                        </p:par>
                      </p:childTnLst>
                    </p:cTn>
                  </p:par>
                  <p:par>
                    <p:cTn id="86" fill="hold" nodeType="clickPar">
                      <p:stCondLst>
                        <p:cond delay="indefinite"/>
                      </p:stCondLst>
                      <p:childTnLst>
                        <p:par>
                          <p:cTn id="87" fill="hold" nodeType="withGroup">
                            <p:stCondLst>
                              <p:cond delay="0"/>
                            </p:stCondLst>
                            <p:childTnLst>
                              <p:par>
                                <p:cTn id="88" presetID="9" presetClass="entr" presetSubtype="0" fill="hold" grpId="0" nodeType="clickEffect">
                                  <p:stCondLst>
                                    <p:cond delay="0"/>
                                  </p:stCondLst>
                                  <p:childTnLst>
                                    <p:set>
                                      <p:cBhvr>
                                        <p:cTn id="89" dur="1" fill="hold">
                                          <p:stCondLst>
                                            <p:cond delay="0"/>
                                          </p:stCondLst>
                                        </p:cTn>
                                        <p:tgtEl>
                                          <p:spTgt spid="18457"/>
                                        </p:tgtEl>
                                        <p:attrNameLst>
                                          <p:attrName>style.visibility</p:attrName>
                                        </p:attrNameLst>
                                      </p:cBhvr>
                                      <p:to>
                                        <p:strVal val="visible"/>
                                      </p:to>
                                    </p:set>
                                    <p:animEffect transition="in" filter="dissolve">
                                      <p:cBhvr>
                                        <p:cTn id="90" dur="500"/>
                                        <p:tgtEl>
                                          <p:spTgt spid="18457"/>
                                        </p:tgtEl>
                                      </p:cBhvr>
                                    </p:animEffect>
                                  </p:childTnLst>
                                </p:cTn>
                              </p:par>
                              <p:par>
                                <p:cTn id="91" presetID="9" presetClass="entr" presetSubtype="0" fill="hold" grpId="0" nodeType="withEffect">
                                  <p:stCondLst>
                                    <p:cond delay="0"/>
                                  </p:stCondLst>
                                  <p:childTnLst>
                                    <p:set>
                                      <p:cBhvr>
                                        <p:cTn id="92" dur="1" fill="hold">
                                          <p:stCondLst>
                                            <p:cond delay="0"/>
                                          </p:stCondLst>
                                        </p:cTn>
                                        <p:tgtEl>
                                          <p:spTgt spid="18456"/>
                                        </p:tgtEl>
                                        <p:attrNameLst>
                                          <p:attrName>style.visibility</p:attrName>
                                        </p:attrNameLst>
                                      </p:cBhvr>
                                      <p:to>
                                        <p:strVal val="visible"/>
                                      </p:to>
                                    </p:set>
                                    <p:animEffect transition="in" filter="dissolve">
                                      <p:cBhvr>
                                        <p:cTn id="93" dur="500"/>
                                        <p:tgtEl>
                                          <p:spTgt spid="1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6" grpId="0" animBg="1"/>
      <p:bldP spid="18438" grpId="0" animBg="1"/>
      <p:bldP spid="18439" grpId="0"/>
      <p:bldP spid="18440" grpId="0"/>
      <p:bldP spid="18441" grpId="0" animBg="1"/>
      <p:bldP spid="18442" grpId="0"/>
      <p:bldP spid="18443" grpId="0"/>
      <p:bldP spid="18444" grpId="0" animBg="1"/>
      <p:bldP spid="18445" grpId="0"/>
      <p:bldP spid="18446" grpId="0" animBg="1"/>
      <p:bldP spid="18447" grpId="0"/>
      <p:bldP spid="18448" grpId="0"/>
      <p:bldP spid="18449" grpId="0" animBg="1"/>
      <p:bldP spid="18450" grpId="0"/>
      <p:bldP spid="18451" grpId="0"/>
      <p:bldP spid="18452" grpId="0" animBg="1"/>
      <p:bldP spid="18453" grpId="0"/>
      <p:bldP spid="18454" grpId="0"/>
      <p:bldP spid="18455" grpId="0"/>
      <p:bldP spid="18456" grpId="0"/>
      <p:bldP spid="1845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4"/>
          <p:cNvSpPr txBox="1">
            <a:spLocks noChangeArrowheads="1"/>
          </p:cNvSpPr>
          <p:nvPr/>
        </p:nvSpPr>
        <p:spPr bwMode="auto">
          <a:xfrm>
            <a:off x="684213" y="620713"/>
            <a:ext cx="7848600" cy="2308324"/>
          </a:xfrm>
          <a:prstGeom prst="rect">
            <a:avLst/>
          </a:prstGeom>
          <a:noFill/>
          <a:ln w="9525">
            <a:noFill/>
            <a:miter lim="800000"/>
            <a:headEnd/>
            <a:tailEnd/>
          </a:ln>
        </p:spPr>
        <p:txBody>
          <a:bodyPr>
            <a:spAutoFit/>
          </a:bodyPr>
          <a:lstStyle/>
          <a:p>
            <a:pPr eaLnBrk="1" hangingPunct="1">
              <a:spcBef>
                <a:spcPct val="50000"/>
              </a:spcBef>
            </a:pPr>
            <a:r>
              <a:rPr lang="es-ES" altLang="en-US" dirty="0" err="1" smtClean="0"/>
              <a:t>Consider</a:t>
            </a:r>
            <a:r>
              <a:rPr lang="es-ES" altLang="en-US" dirty="0" smtClean="0"/>
              <a:t> </a:t>
            </a:r>
            <a:r>
              <a:rPr lang="es-ES" altLang="en-US" dirty="0" err="1" smtClean="0"/>
              <a:t>the</a:t>
            </a:r>
            <a:r>
              <a:rPr lang="es-ES" altLang="en-US" dirty="0" smtClean="0"/>
              <a:t> </a:t>
            </a:r>
            <a:r>
              <a:rPr lang="es-ES" altLang="en-US" dirty="0" err="1" smtClean="0"/>
              <a:t>following</a:t>
            </a:r>
            <a:r>
              <a:rPr lang="es-ES" altLang="en-US" dirty="0" smtClean="0"/>
              <a:t> </a:t>
            </a:r>
            <a:r>
              <a:rPr lang="es-ES" altLang="en-US" dirty="0" err="1" smtClean="0"/>
              <a:t>demand</a:t>
            </a:r>
            <a:r>
              <a:rPr lang="es-ES" altLang="en-US" dirty="0" smtClean="0"/>
              <a:t> curve: </a:t>
            </a:r>
            <a:endParaRPr lang="es-ES" altLang="en-US" dirty="0"/>
          </a:p>
          <a:p>
            <a:pPr eaLnBrk="1" hangingPunct="1">
              <a:spcBef>
                <a:spcPct val="50000"/>
              </a:spcBef>
            </a:pPr>
            <a:r>
              <a:rPr lang="es-ES" altLang="en-US" dirty="0"/>
              <a:t>			</a:t>
            </a:r>
            <a:r>
              <a:rPr lang="es-ES" altLang="en-US" dirty="0" err="1">
                <a:solidFill>
                  <a:srgbClr val="FF0000"/>
                </a:solidFill>
              </a:rPr>
              <a:t>X</a:t>
            </a:r>
            <a:r>
              <a:rPr lang="es-ES" altLang="en-US" sz="1800" dirty="0" err="1">
                <a:solidFill>
                  <a:srgbClr val="FF0000"/>
                </a:solidFill>
              </a:rPr>
              <a:t>c</a:t>
            </a:r>
            <a:r>
              <a:rPr lang="es-ES" altLang="en-US" dirty="0">
                <a:solidFill>
                  <a:srgbClr val="FF0000"/>
                </a:solidFill>
              </a:rPr>
              <a:t> (p, U</a:t>
            </a:r>
            <a:r>
              <a:rPr lang="es-ES" altLang="en-US" sz="1000" dirty="0">
                <a:solidFill>
                  <a:srgbClr val="FF0000"/>
                </a:solidFill>
              </a:rPr>
              <a:t>1</a:t>
            </a:r>
            <a:r>
              <a:rPr lang="es-ES" altLang="en-US" dirty="0">
                <a:solidFill>
                  <a:srgbClr val="FF0000"/>
                </a:solidFill>
              </a:rPr>
              <a:t>).</a:t>
            </a:r>
            <a:r>
              <a:rPr lang="es-ES" altLang="en-US" dirty="0"/>
              <a:t> </a:t>
            </a:r>
          </a:p>
          <a:p>
            <a:pPr eaLnBrk="1" hangingPunct="1">
              <a:spcBef>
                <a:spcPct val="50000"/>
              </a:spcBef>
            </a:pPr>
            <a:r>
              <a:rPr lang="es-ES" altLang="en-US" dirty="0" err="1" smtClean="0"/>
              <a:t>This</a:t>
            </a:r>
            <a:r>
              <a:rPr lang="es-ES" altLang="en-US" dirty="0" smtClean="0"/>
              <a:t> </a:t>
            </a:r>
            <a:r>
              <a:rPr lang="es-ES" altLang="en-US" dirty="0" err="1" smtClean="0"/>
              <a:t>is</a:t>
            </a:r>
            <a:r>
              <a:rPr lang="es-ES" altLang="en-US" dirty="0" smtClean="0"/>
              <a:t> </a:t>
            </a:r>
            <a:r>
              <a:rPr lang="es-ES" altLang="en-US" dirty="0" err="1" smtClean="0"/>
              <a:t>the</a:t>
            </a:r>
            <a:r>
              <a:rPr lang="es-ES" altLang="en-US" dirty="0" smtClean="0"/>
              <a:t> </a:t>
            </a:r>
            <a:r>
              <a:rPr lang="es-ES" altLang="en-US" dirty="0" err="1" smtClean="0">
                <a:solidFill>
                  <a:srgbClr val="FF0000"/>
                </a:solidFill>
              </a:rPr>
              <a:t>compensated</a:t>
            </a:r>
            <a:r>
              <a:rPr lang="es-ES" altLang="en-US" dirty="0" smtClean="0">
                <a:solidFill>
                  <a:srgbClr val="FF0000"/>
                </a:solidFill>
              </a:rPr>
              <a:t> </a:t>
            </a:r>
            <a:r>
              <a:rPr lang="es-ES" altLang="en-US" dirty="0" err="1" smtClean="0">
                <a:solidFill>
                  <a:srgbClr val="FF0000"/>
                </a:solidFill>
              </a:rPr>
              <a:t>demand</a:t>
            </a:r>
            <a:r>
              <a:rPr lang="es-ES" altLang="en-US" dirty="0" smtClean="0">
                <a:solidFill>
                  <a:srgbClr val="FF0000"/>
                </a:solidFill>
              </a:rPr>
              <a:t> </a:t>
            </a:r>
            <a:r>
              <a:rPr lang="es-ES" altLang="en-US" dirty="0" err="1" smtClean="0"/>
              <a:t>function</a:t>
            </a:r>
            <a:r>
              <a:rPr lang="es-ES" altLang="en-US" dirty="0" smtClean="0"/>
              <a:t> (</a:t>
            </a:r>
            <a:r>
              <a:rPr lang="es-ES" altLang="en-US" dirty="0" err="1" smtClean="0"/>
              <a:t>Hicksian</a:t>
            </a:r>
            <a:r>
              <a:rPr lang="es-ES" altLang="en-US" dirty="0" smtClean="0"/>
              <a:t> </a:t>
            </a:r>
            <a:r>
              <a:rPr lang="es-ES" altLang="en-US" dirty="0" err="1" smtClean="0"/>
              <a:t>demand</a:t>
            </a:r>
            <a:r>
              <a:rPr lang="es-ES" altLang="en-US" dirty="0" smtClean="0"/>
              <a:t>): </a:t>
            </a:r>
            <a:r>
              <a:rPr lang="es-ES" altLang="en-US" dirty="0" err="1" smtClean="0"/>
              <a:t>demand</a:t>
            </a:r>
            <a:r>
              <a:rPr lang="es-ES" altLang="en-US" dirty="0" smtClean="0"/>
              <a:t> of x </a:t>
            </a:r>
            <a:r>
              <a:rPr lang="es-ES" altLang="en-US" dirty="0" err="1" smtClean="0"/>
              <a:t>that</a:t>
            </a:r>
            <a:r>
              <a:rPr lang="es-ES" altLang="en-US" dirty="0" smtClean="0"/>
              <a:t> </a:t>
            </a:r>
            <a:r>
              <a:rPr lang="es-ES" altLang="en-US" dirty="0" err="1" smtClean="0"/>
              <a:t>minimizes</a:t>
            </a:r>
            <a:r>
              <a:rPr lang="es-ES" altLang="en-US" dirty="0" smtClean="0"/>
              <a:t> </a:t>
            </a:r>
            <a:r>
              <a:rPr lang="es-ES" altLang="en-US" dirty="0" err="1" smtClean="0"/>
              <a:t>the</a:t>
            </a:r>
            <a:r>
              <a:rPr lang="es-ES" altLang="en-US" dirty="0" smtClean="0"/>
              <a:t> </a:t>
            </a:r>
            <a:r>
              <a:rPr lang="es-ES" altLang="en-US" dirty="0" err="1" smtClean="0"/>
              <a:t>expenditure</a:t>
            </a:r>
            <a:r>
              <a:rPr lang="es-ES" altLang="en-US" dirty="0" smtClean="0"/>
              <a:t> </a:t>
            </a:r>
            <a:r>
              <a:rPr lang="es-ES" altLang="en-US" dirty="0" err="1" smtClean="0"/>
              <a:t>while</a:t>
            </a:r>
            <a:r>
              <a:rPr lang="es-ES" altLang="en-US" dirty="0" smtClean="0"/>
              <a:t> </a:t>
            </a:r>
            <a:r>
              <a:rPr lang="es-ES" altLang="en-US" dirty="0" err="1" smtClean="0"/>
              <a:t>delivering</a:t>
            </a:r>
            <a:r>
              <a:rPr lang="es-ES" altLang="en-US" dirty="0" smtClean="0"/>
              <a:t> a </a:t>
            </a:r>
            <a:r>
              <a:rPr lang="es-ES" altLang="en-US" dirty="0" err="1" smtClean="0"/>
              <a:t>fixed</a:t>
            </a:r>
            <a:r>
              <a:rPr lang="es-ES" altLang="en-US" dirty="0" smtClean="0"/>
              <a:t> </a:t>
            </a:r>
            <a:r>
              <a:rPr lang="es-ES" altLang="en-US" dirty="0" err="1" smtClean="0"/>
              <a:t>level</a:t>
            </a:r>
            <a:r>
              <a:rPr lang="es-ES" altLang="en-US" dirty="0" smtClean="0"/>
              <a:t> of </a:t>
            </a:r>
            <a:r>
              <a:rPr lang="es-ES" altLang="en-US" dirty="0" err="1" smtClean="0"/>
              <a:t>utility</a:t>
            </a:r>
            <a:r>
              <a:rPr lang="es-ES" altLang="en-US" dirty="0" smtClean="0"/>
              <a:t> U</a:t>
            </a:r>
            <a:r>
              <a:rPr lang="es-ES" altLang="en-US" sz="1000" dirty="0" smtClean="0"/>
              <a:t>1</a:t>
            </a:r>
            <a:endParaRPr lang="es-ES" altLang="en-US" sz="10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Line 4"/>
          <p:cNvSpPr>
            <a:spLocks noChangeShapeType="1"/>
          </p:cNvSpPr>
          <p:nvPr/>
        </p:nvSpPr>
        <p:spPr bwMode="auto">
          <a:xfrm flipH="1">
            <a:off x="755650" y="333375"/>
            <a:ext cx="0" cy="5903913"/>
          </a:xfrm>
          <a:prstGeom prst="line">
            <a:avLst/>
          </a:prstGeom>
          <a:noFill/>
          <a:ln w="9525">
            <a:solidFill>
              <a:schemeClr val="tx1"/>
            </a:solidFill>
            <a:round/>
            <a:headEnd type="triangle" w="med" len="med"/>
            <a:tailEnd/>
          </a:ln>
        </p:spPr>
        <p:txBody>
          <a:bodyPr/>
          <a:lstStyle/>
          <a:p>
            <a:endParaRPr lang="es-ES"/>
          </a:p>
        </p:txBody>
      </p:sp>
      <p:sp>
        <p:nvSpPr>
          <p:cNvPr id="19459" name="Line 5"/>
          <p:cNvSpPr>
            <a:spLocks noChangeShapeType="1"/>
          </p:cNvSpPr>
          <p:nvPr/>
        </p:nvSpPr>
        <p:spPr bwMode="auto">
          <a:xfrm>
            <a:off x="755650" y="6237288"/>
            <a:ext cx="7920038" cy="0"/>
          </a:xfrm>
          <a:prstGeom prst="line">
            <a:avLst/>
          </a:prstGeom>
          <a:noFill/>
          <a:ln w="9525">
            <a:solidFill>
              <a:schemeClr val="tx1"/>
            </a:solidFill>
            <a:round/>
            <a:headEnd/>
            <a:tailEnd type="triangle" w="med" len="med"/>
          </a:ln>
        </p:spPr>
        <p:txBody>
          <a:bodyPr/>
          <a:lstStyle/>
          <a:p>
            <a:endParaRPr lang="es-ES"/>
          </a:p>
        </p:txBody>
      </p:sp>
      <p:sp>
        <p:nvSpPr>
          <p:cNvPr id="19460" name="Text Box 6"/>
          <p:cNvSpPr txBox="1">
            <a:spLocks noChangeArrowheads="1"/>
          </p:cNvSpPr>
          <p:nvPr/>
        </p:nvSpPr>
        <p:spPr bwMode="auto">
          <a:xfrm>
            <a:off x="179388" y="0"/>
            <a:ext cx="360362" cy="366713"/>
          </a:xfrm>
          <a:prstGeom prst="rect">
            <a:avLst/>
          </a:prstGeom>
          <a:noFill/>
          <a:ln w="9525">
            <a:noFill/>
            <a:miter lim="800000"/>
            <a:headEnd/>
            <a:tailEnd/>
          </a:ln>
        </p:spPr>
        <p:txBody>
          <a:bodyPr>
            <a:spAutoFit/>
          </a:bodyPr>
          <a:lstStyle/>
          <a:p>
            <a:pPr eaLnBrk="1" hangingPunct="1">
              <a:spcBef>
                <a:spcPct val="50000"/>
              </a:spcBef>
            </a:pPr>
            <a:r>
              <a:rPr lang="es-ES" altLang="en-US" sz="1800"/>
              <a:t>p</a:t>
            </a:r>
          </a:p>
        </p:txBody>
      </p:sp>
      <p:sp>
        <p:nvSpPr>
          <p:cNvPr id="19461" name="Text Box 7"/>
          <p:cNvSpPr txBox="1">
            <a:spLocks noChangeArrowheads="1"/>
          </p:cNvSpPr>
          <p:nvPr/>
        </p:nvSpPr>
        <p:spPr bwMode="auto">
          <a:xfrm>
            <a:off x="8855075" y="6308725"/>
            <a:ext cx="288925" cy="366713"/>
          </a:xfrm>
          <a:prstGeom prst="rect">
            <a:avLst/>
          </a:prstGeom>
          <a:noFill/>
          <a:ln w="9525">
            <a:noFill/>
            <a:miter lim="800000"/>
            <a:headEnd/>
            <a:tailEnd/>
          </a:ln>
        </p:spPr>
        <p:txBody>
          <a:bodyPr>
            <a:spAutoFit/>
          </a:bodyPr>
          <a:lstStyle/>
          <a:p>
            <a:pPr eaLnBrk="1" hangingPunct="1">
              <a:spcBef>
                <a:spcPct val="50000"/>
              </a:spcBef>
            </a:pPr>
            <a:r>
              <a:rPr lang="es-ES" altLang="en-US" sz="1800"/>
              <a:t>X</a:t>
            </a:r>
          </a:p>
        </p:txBody>
      </p:sp>
      <p:sp>
        <p:nvSpPr>
          <p:cNvPr id="19462" name="Line 8"/>
          <p:cNvSpPr>
            <a:spLocks noChangeShapeType="1"/>
          </p:cNvSpPr>
          <p:nvPr/>
        </p:nvSpPr>
        <p:spPr bwMode="auto">
          <a:xfrm>
            <a:off x="755650" y="4724400"/>
            <a:ext cx="7416800" cy="0"/>
          </a:xfrm>
          <a:prstGeom prst="line">
            <a:avLst/>
          </a:prstGeom>
          <a:noFill/>
          <a:ln w="38100">
            <a:solidFill>
              <a:schemeClr val="accent2"/>
            </a:solidFill>
            <a:round/>
            <a:headEnd/>
            <a:tailEnd/>
          </a:ln>
        </p:spPr>
        <p:txBody>
          <a:bodyPr/>
          <a:lstStyle/>
          <a:p>
            <a:endParaRPr lang="es-ES"/>
          </a:p>
        </p:txBody>
      </p:sp>
      <p:sp>
        <p:nvSpPr>
          <p:cNvPr id="19463" name="Text Box 9"/>
          <p:cNvSpPr txBox="1">
            <a:spLocks noChangeArrowheads="1"/>
          </p:cNvSpPr>
          <p:nvPr/>
        </p:nvSpPr>
        <p:spPr bwMode="auto">
          <a:xfrm>
            <a:off x="8316913" y="4437063"/>
            <a:ext cx="576262" cy="366712"/>
          </a:xfrm>
          <a:prstGeom prst="rect">
            <a:avLst/>
          </a:prstGeom>
          <a:noFill/>
          <a:ln w="9525">
            <a:noFill/>
            <a:miter lim="800000"/>
            <a:headEnd/>
            <a:tailEnd/>
          </a:ln>
        </p:spPr>
        <p:txBody>
          <a:bodyPr>
            <a:spAutoFit/>
          </a:bodyPr>
          <a:lstStyle/>
          <a:p>
            <a:pPr eaLnBrk="1" hangingPunct="1">
              <a:spcBef>
                <a:spcPct val="50000"/>
              </a:spcBef>
            </a:pPr>
            <a:r>
              <a:rPr lang="es-ES" altLang="en-US" sz="1800"/>
              <a:t>O</a:t>
            </a:r>
            <a:r>
              <a:rPr lang="es-ES" altLang="en-US" sz="1000"/>
              <a:t>0</a:t>
            </a:r>
          </a:p>
        </p:txBody>
      </p:sp>
      <p:sp>
        <p:nvSpPr>
          <p:cNvPr id="19464" name="Text Box 10"/>
          <p:cNvSpPr txBox="1">
            <a:spLocks noChangeArrowheads="1"/>
          </p:cNvSpPr>
          <p:nvPr/>
        </p:nvSpPr>
        <p:spPr bwMode="auto">
          <a:xfrm>
            <a:off x="0" y="4508500"/>
            <a:ext cx="539750" cy="366713"/>
          </a:xfrm>
          <a:prstGeom prst="rect">
            <a:avLst/>
          </a:prstGeom>
          <a:noFill/>
          <a:ln w="9525">
            <a:noFill/>
            <a:miter lim="800000"/>
            <a:headEnd/>
            <a:tailEnd/>
          </a:ln>
        </p:spPr>
        <p:txBody>
          <a:bodyPr>
            <a:spAutoFit/>
          </a:bodyPr>
          <a:lstStyle/>
          <a:p>
            <a:pPr eaLnBrk="1" hangingPunct="1">
              <a:spcBef>
                <a:spcPct val="50000"/>
              </a:spcBef>
            </a:pPr>
            <a:r>
              <a:rPr lang="es-ES" altLang="en-US" sz="1800"/>
              <a:t>p</a:t>
            </a:r>
            <a:r>
              <a:rPr lang="es-ES" altLang="en-US" sz="1000"/>
              <a:t>x</a:t>
            </a:r>
          </a:p>
        </p:txBody>
      </p:sp>
      <p:sp>
        <p:nvSpPr>
          <p:cNvPr id="19465" name="Line 11"/>
          <p:cNvSpPr>
            <a:spLocks noChangeShapeType="1"/>
          </p:cNvSpPr>
          <p:nvPr/>
        </p:nvSpPr>
        <p:spPr bwMode="auto">
          <a:xfrm>
            <a:off x="1835150" y="765175"/>
            <a:ext cx="5761038" cy="4968875"/>
          </a:xfrm>
          <a:prstGeom prst="line">
            <a:avLst/>
          </a:prstGeom>
          <a:noFill/>
          <a:ln w="38100">
            <a:solidFill>
              <a:srgbClr val="FF0000"/>
            </a:solidFill>
            <a:round/>
            <a:headEnd/>
            <a:tailEnd/>
          </a:ln>
        </p:spPr>
        <p:txBody>
          <a:bodyPr/>
          <a:lstStyle/>
          <a:p>
            <a:endParaRPr lang="es-ES"/>
          </a:p>
        </p:txBody>
      </p:sp>
      <p:sp>
        <p:nvSpPr>
          <p:cNvPr id="19466" name="Text Box 12"/>
          <p:cNvSpPr txBox="1">
            <a:spLocks noChangeArrowheads="1"/>
          </p:cNvSpPr>
          <p:nvPr/>
        </p:nvSpPr>
        <p:spPr bwMode="auto">
          <a:xfrm>
            <a:off x="7667625" y="5516563"/>
            <a:ext cx="863600" cy="366712"/>
          </a:xfrm>
          <a:prstGeom prst="rect">
            <a:avLst/>
          </a:prstGeom>
          <a:noFill/>
          <a:ln w="9525">
            <a:noFill/>
            <a:miter lim="800000"/>
            <a:headEnd/>
            <a:tailEnd/>
          </a:ln>
        </p:spPr>
        <p:txBody>
          <a:bodyPr>
            <a:spAutoFit/>
          </a:bodyPr>
          <a:lstStyle/>
          <a:p>
            <a:pPr eaLnBrk="1" hangingPunct="1">
              <a:spcBef>
                <a:spcPct val="50000"/>
              </a:spcBef>
            </a:pPr>
            <a:r>
              <a:rPr lang="es-ES" altLang="en-US" sz="1800"/>
              <a:t>X(p,R)</a:t>
            </a:r>
          </a:p>
        </p:txBody>
      </p:sp>
      <p:sp>
        <p:nvSpPr>
          <p:cNvPr id="19467" name="Line 13"/>
          <p:cNvSpPr>
            <a:spLocks noChangeShapeType="1"/>
          </p:cNvSpPr>
          <p:nvPr/>
        </p:nvSpPr>
        <p:spPr bwMode="auto">
          <a:xfrm>
            <a:off x="6443663" y="4724400"/>
            <a:ext cx="0" cy="1512888"/>
          </a:xfrm>
          <a:prstGeom prst="line">
            <a:avLst/>
          </a:prstGeom>
          <a:noFill/>
          <a:ln w="9525" cap="rnd">
            <a:solidFill>
              <a:schemeClr val="tx1"/>
            </a:solidFill>
            <a:prstDash val="sysDot"/>
            <a:round/>
            <a:headEnd/>
            <a:tailEnd/>
          </a:ln>
        </p:spPr>
        <p:txBody>
          <a:bodyPr/>
          <a:lstStyle/>
          <a:p>
            <a:endParaRPr lang="es-ES"/>
          </a:p>
        </p:txBody>
      </p:sp>
      <p:sp>
        <p:nvSpPr>
          <p:cNvPr id="19468" name="Text Box 14"/>
          <p:cNvSpPr txBox="1">
            <a:spLocks noChangeArrowheads="1"/>
          </p:cNvSpPr>
          <p:nvPr/>
        </p:nvSpPr>
        <p:spPr bwMode="auto">
          <a:xfrm>
            <a:off x="6300788" y="6308725"/>
            <a:ext cx="576262" cy="366713"/>
          </a:xfrm>
          <a:prstGeom prst="rect">
            <a:avLst/>
          </a:prstGeom>
          <a:noFill/>
          <a:ln w="9525">
            <a:noFill/>
            <a:miter lim="800000"/>
            <a:headEnd/>
            <a:tailEnd/>
          </a:ln>
        </p:spPr>
        <p:txBody>
          <a:bodyPr>
            <a:spAutoFit/>
          </a:bodyPr>
          <a:lstStyle/>
          <a:p>
            <a:pPr eaLnBrk="1" hangingPunct="1">
              <a:spcBef>
                <a:spcPct val="50000"/>
              </a:spcBef>
            </a:pPr>
            <a:r>
              <a:rPr lang="es-ES" altLang="en-US" sz="1800"/>
              <a:t>x</a:t>
            </a:r>
            <a:r>
              <a:rPr lang="es-ES" altLang="en-US" sz="900"/>
              <a:t>A</a:t>
            </a:r>
          </a:p>
        </p:txBody>
      </p:sp>
      <p:sp>
        <p:nvSpPr>
          <p:cNvPr id="19469" name="Line 16"/>
          <p:cNvSpPr>
            <a:spLocks noChangeShapeType="1"/>
          </p:cNvSpPr>
          <p:nvPr/>
        </p:nvSpPr>
        <p:spPr bwMode="auto">
          <a:xfrm>
            <a:off x="755650" y="1484313"/>
            <a:ext cx="7200900" cy="0"/>
          </a:xfrm>
          <a:prstGeom prst="line">
            <a:avLst/>
          </a:prstGeom>
          <a:noFill/>
          <a:ln w="38100">
            <a:solidFill>
              <a:srgbClr val="0066FF"/>
            </a:solidFill>
            <a:round/>
            <a:headEnd/>
            <a:tailEnd/>
          </a:ln>
        </p:spPr>
        <p:txBody>
          <a:bodyPr/>
          <a:lstStyle/>
          <a:p>
            <a:endParaRPr lang="es-ES"/>
          </a:p>
        </p:txBody>
      </p:sp>
      <p:sp>
        <p:nvSpPr>
          <p:cNvPr id="19470" name="Text Box 17"/>
          <p:cNvSpPr txBox="1">
            <a:spLocks noChangeArrowheads="1"/>
          </p:cNvSpPr>
          <p:nvPr/>
        </p:nvSpPr>
        <p:spPr bwMode="auto">
          <a:xfrm>
            <a:off x="0" y="1268413"/>
            <a:ext cx="1042988" cy="366712"/>
          </a:xfrm>
          <a:prstGeom prst="rect">
            <a:avLst/>
          </a:prstGeom>
          <a:noFill/>
          <a:ln w="9525">
            <a:noFill/>
            <a:miter lim="800000"/>
            <a:headEnd/>
            <a:tailEnd/>
          </a:ln>
        </p:spPr>
        <p:txBody>
          <a:bodyPr>
            <a:spAutoFit/>
          </a:bodyPr>
          <a:lstStyle/>
          <a:p>
            <a:pPr eaLnBrk="1" hangingPunct="1">
              <a:spcBef>
                <a:spcPct val="50000"/>
              </a:spcBef>
            </a:pPr>
            <a:r>
              <a:rPr lang="es-ES" altLang="en-US" sz="1800"/>
              <a:t>p</a:t>
            </a:r>
            <a:r>
              <a:rPr lang="es-ES" altLang="en-US" sz="900"/>
              <a:t>x</a:t>
            </a:r>
            <a:r>
              <a:rPr lang="es-ES" altLang="en-US" sz="1800"/>
              <a:t>(1+t)</a:t>
            </a:r>
          </a:p>
        </p:txBody>
      </p:sp>
      <p:sp>
        <p:nvSpPr>
          <p:cNvPr id="19471" name="Text Box 18"/>
          <p:cNvSpPr txBox="1">
            <a:spLocks noChangeArrowheads="1"/>
          </p:cNvSpPr>
          <p:nvPr/>
        </p:nvSpPr>
        <p:spPr bwMode="auto">
          <a:xfrm>
            <a:off x="8243888" y="1268413"/>
            <a:ext cx="720725" cy="366712"/>
          </a:xfrm>
          <a:prstGeom prst="rect">
            <a:avLst/>
          </a:prstGeom>
          <a:noFill/>
          <a:ln w="9525">
            <a:noFill/>
            <a:miter lim="800000"/>
            <a:headEnd/>
            <a:tailEnd/>
          </a:ln>
        </p:spPr>
        <p:txBody>
          <a:bodyPr>
            <a:spAutoFit/>
          </a:bodyPr>
          <a:lstStyle/>
          <a:p>
            <a:pPr eaLnBrk="1" hangingPunct="1">
              <a:spcBef>
                <a:spcPct val="50000"/>
              </a:spcBef>
            </a:pPr>
            <a:r>
              <a:rPr lang="es-ES" altLang="en-US" sz="1800"/>
              <a:t>O</a:t>
            </a:r>
            <a:r>
              <a:rPr lang="es-ES" altLang="en-US" sz="900"/>
              <a:t>1</a:t>
            </a:r>
          </a:p>
        </p:txBody>
      </p:sp>
      <p:sp>
        <p:nvSpPr>
          <p:cNvPr id="19472" name="Line 19"/>
          <p:cNvSpPr>
            <a:spLocks noChangeShapeType="1"/>
          </p:cNvSpPr>
          <p:nvPr/>
        </p:nvSpPr>
        <p:spPr bwMode="auto">
          <a:xfrm>
            <a:off x="2627313" y="1484313"/>
            <a:ext cx="0" cy="4752975"/>
          </a:xfrm>
          <a:prstGeom prst="line">
            <a:avLst/>
          </a:prstGeom>
          <a:noFill/>
          <a:ln w="9525" cap="rnd">
            <a:solidFill>
              <a:schemeClr val="tx1"/>
            </a:solidFill>
            <a:prstDash val="sysDot"/>
            <a:round/>
            <a:headEnd/>
            <a:tailEnd/>
          </a:ln>
        </p:spPr>
        <p:txBody>
          <a:bodyPr/>
          <a:lstStyle/>
          <a:p>
            <a:endParaRPr lang="es-ES"/>
          </a:p>
        </p:txBody>
      </p:sp>
      <p:sp>
        <p:nvSpPr>
          <p:cNvPr id="19473" name="Text Box 20"/>
          <p:cNvSpPr txBox="1">
            <a:spLocks noChangeArrowheads="1"/>
          </p:cNvSpPr>
          <p:nvPr/>
        </p:nvSpPr>
        <p:spPr bwMode="auto">
          <a:xfrm>
            <a:off x="2411413" y="6308725"/>
            <a:ext cx="503237" cy="366713"/>
          </a:xfrm>
          <a:prstGeom prst="rect">
            <a:avLst/>
          </a:prstGeom>
          <a:noFill/>
          <a:ln w="9525">
            <a:noFill/>
            <a:miter lim="800000"/>
            <a:headEnd/>
            <a:tailEnd/>
          </a:ln>
        </p:spPr>
        <p:txBody>
          <a:bodyPr>
            <a:spAutoFit/>
          </a:bodyPr>
          <a:lstStyle/>
          <a:p>
            <a:pPr eaLnBrk="1" hangingPunct="1">
              <a:spcBef>
                <a:spcPct val="50000"/>
              </a:spcBef>
            </a:pPr>
            <a:r>
              <a:rPr lang="es-ES" altLang="en-US" sz="1800"/>
              <a:t>x</a:t>
            </a:r>
            <a:r>
              <a:rPr lang="es-ES" altLang="en-US" sz="900"/>
              <a:t>B</a:t>
            </a:r>
          </a:p>
        </p:txBody>
      </p:sp>
      <p:sp>
        <p:nvSpPr>
          <p:cNvPr id="19474" name="Text Box 21"/>
          <p:cNvSpPr txBox="1">
            <a:spLocks noChangeArrowheads="1"/>
          </p:cNvSpPr>
          <p:nvPr/>
        </p:nvSpPr>
        <p:spPr bwMode="auto">
          <a:xfrm>
            <a:off x="2627313" y="1052513"/>
            <a:ext cx="576262" cy="366712"/>
          </a:xfrm>
          <a:prstGeom prst="rect">
            <a:avLst/>
          </a:prstGeom>
          <a:noFill/>
          <a:ln w="9525">
            <a:noFill/>
            <a:miter lim="800000"/>
            <a:headEnd/>
            <a:tailEnd/>
          </a:ln>
        </p:spPr>
        <p:txBody>
          <a:bodyPr>
            <a:spAutoFit/>
          </a:bodyPr>
          <a:lstStyle/>
          <a:p>
            <a:pPr eaLnBrk="1" hangingPunct="1">
              <a:spcBef>
                <a:spcPct val="50000"/>
              </a:spcBef>
            </a:pPr>
            <a:r>
              <a:rPr lang="es-ES" altLang="en-US" sz="1800"/>
              <a:t>B</a:t>
            </a:r>
          </a:p>
        </p:txBody>
      </p:sp>
      <p:sp>
        <p:nvSpPr>
          <p:cNvPr id="19475" name="Text Box 22"/>
          <p:cNvSpPr txBox="1">
            <a:spLocks noChangeArrowheads="1"/>
          </p:cNvSpPr>
          <p:nvPr/>
        </p:nvSpPr>
        <p:spPr bwMode="auto">
          <a:xfrm>
            <a:off x="2268538" y="4292600"/>
            <a:ext cx="287337" cy="366713"/>
          </a:xfrm>
          <a:prstGeom prst="rect">
            <a:avLst/>
          </a:prstGeom>
          <a:noFill/>
          <a:ln w="9525">
            <a:noFill/>
            <a:miter lim="800000"/>
            <a:headEnd/>
            <a:tailEnd/>
          </a:ln>
        </p:spPr>
        <p:txBody>
          <a:bodyPr>
            <a:spAutoFit/>
          </a:bodyPr>
          <a:lstStyle/>
          <a:p>
            <a:pPr eaLnBrk="1" hangingPunct="1">
              <a:spcBef>
                <a:spcPct val="50000"/>
              </a:spcBef>
            </a:pPr>
            <a:r>
              <a:rPr lang="es-ES" altLang="en-US" sz="1800"/>
              <a:t>P</a:t>
            </a:r>
          </a:p>
        </p:txBody>
      </p:sp>
      <p:sp>
        <p:nvSpPr>
          <p:cNvPr id="19476" name="Text Box 23"/>
          <p:cNvSpPr txBox="1">
            <a:spLocks noChangeArrowheads="1"/>
          </p:cNvSpPr>
          <p:nvPr/>
        </p:nvSpPr>
        <p:spPr bwMode="auto">
          <a:xfrm>
            <a:off x="827088" y="1052513"/>
            <a:ext cx="360362" cy="366712"/>
          </a:xfrm>
          <a:prstGeom prst="rect">
            <a:avLst/>
          </a:prstGeom>
          <a:noFill/>
          <a:ln w="9525">
            <a:noFill/>
            <a:miter lim="800000"/>
            <a:headEnd/>
            <a:tailEnd/>
          </a:ln>
        </p:spPr>
        <p:txBody>
          <a:bodyPr>
            <a:spAutoFit/>
          </a:bodyPr>
          <a:lstStyle/>
          <a:p>
            <a:pPr eaLnBrk="1" hangingPunct="1">
              <a:spcBef>
                <a:spcPct val="50000"/>
              </a:spcBef>
            </a:pPr>
            <a:r>
              <a:rPr lang="es-ES" altLang="en-US" sz="1800"/>
              <a:t>N</a:t>
            </a:r>
          </a:p>
        </p:txBody>
      </p:sp>
      <p:sp>
        <p:nvSpPr>
          <p:cNvPr id="19477" name="Text Box 24"/>
          <p:cNvSpPr txBox="1">
            <a:spLocks noChangeArrowheads="1"/>
          </p:cNvSpPr>
          <p:nvPr/>
        </p:nvSpPr>
        <p:spPr bwMode="auto">
          <a:xfrm>
            <a:off x="827088" y="4292600"/>
            <a:ext cx="287337" cy="366713"/>
          </a:xfrm>
          <a:prstGeom prst="rect">
            <a:avLst/>
          </a:prstGeom>
          <a:noFill/>
          <a:ln w="9525">
            <a:noFill/>
            <a:miter lim="800000"/>
            <a:headEnd/>
            <a:tailEnd/>
          </a:ln>
        </p:spPr>
        <p:txBody>
          <a:bodyPr>
            <a:spAutoFit/>
          </a:bodyPr>
          <a:lstStyle/>
          <a:p>
            <a:pPr eaLnBrk="1" hangingPunct="1">
              <a:spcBef>
                <a:spcPct val="50000"/>
              </a:spcBef>
            </a:pPr>
            <a:r>
              <a:rPr lang="es-ES" altLang="en-US" sz="1800"/>
              <a:t>M</a:t>
            </a:r>
          </a:p>
        </p:txBody>
      </p:sp>
      <p:sp>
        <p:nvSpPr>
          <p:cNvPr id="20505" name="Freeform 25"/>
          <p:cNvSpPr>
            <a:spLocks/>
          </p:cNvSpPr>
          <p:nvPr/>
        </p:nvSpPr>
        <p:spPr bwMode="auto">
          <a:xfrm>
            <a:off x="2339975" y="620713"/>
            <a:ext cx="2879725" cy="5184775"/>
          </a:xfrm>
          <a:custGeom>
            <a:avLst/>
            <a:gdLst>
              <a:gd name="T0" fmla="*/ 0 w 1814"/>
              <a:gd name="T1" fmla="*/ 0 h 3266"/>
              <a:gd name="T2" fmla="*/ 456149075 w 1814"/>
              <a:gd name="T3" fmla="*/ 1370965000 h 3266"/>
              <a:gd name="T4" fmla="*/ 1486892188 w 1814"/>
              <a:gd name="T5" fmla="*/ 2147483646 h 3266"/>
              <a:gd name="T6" fmla="*/ 2147483646 w 1814"/>
              <a:gd name="T7" fmla="*/ 2147483646 h 3266"/>
              <a:gd name="T8" fmla="*/ 2147483646 w 1814"/>
              <a:gd name="T9" fmla="*/ 2147483646 h 3266"/>
              <a:gd name="T10" fmla="*/ 0 60000 65536"/>
              <a:gd name="T11" fmla="*/ 0 60000 65536"/>
              <a:gd name="T12" fmla="*/ 0 60000 65536"/>
              <a:gd name="T13" fmla="*/ 0 60000 65536"/>
              <a:gd name="T14" fmla="*/ 0 60000 65536"/>
              <a:gd name="T15" fmla="*/ 0 w 1814"/>
              <a:gd name="T16" fmla="*/ 0 h 3266"/>
              <a:gd name="T17" fmla="*/ 1814 w 1814"/>
              <a:gd name="T18" fmla="*/ 3266 h 3266"/>
            </a:gdLst>
            <a:ahLst/>
            <a:cxnLst>
              <a:cxn ang="T10">
                <a:pos x="T0" y="T1"/>
              </a:cxn>
              <a:cxn ang="T11">
                <a:pos x="T2" y="T3"/>
              </a:cxn>
              <a:cxn ang="T12">
                <a:pos x="T4" y="T5"/>
              </a:cxn>
              <a:cxn ang="T13">
                <a:pos x="T6" y="T7"/>
              </a:cxn>
              <a:cxn ang="T14">
                <a:pos x="T8" y="T9"/>
              </a:cxn>
            </a:cxnLst>
            <a:rect l="T15" t="T16" r="T17" b="T18"/>
            <a:pathLst>
              <a:path w="1814" h="3266">
                <a:moveTo>
                  <a:pt x="0" y="0"/>
                </a:moveTo>
                <a:cubicBezTo>
                  <a:pt x="41" y="143"/>
                  <a:pt x="83" y="287"/>
                  <a:pt x="181" y="544"/>
                </a:cubicBezTo>
                <a:cubicBezTo>
                  <a:pt x="279" y="801"/>
                  <a:pt x="424" y="1202"/>
                  <a:pt x="590" y="1542"/>
                </a:cubicBezTo>
                <a:cubicBezTo>
                  <a:pt x="756" y="1882"/>
                  <a:pt x="975" y="2298"/>
                  <a:pt x="1179" y="2585"/>
                </a:cubicBezTo>
                <a:cubicBezTo>
                  <a:pt x="1383" y="2872"/>
                  <a:pt x="1598" y="3069"/>
                  <a:pt x="1814" y="3266"/>
                </a:cubicBezTo>
              </a:path>
            </a:pathLst>
          </a:custGeom>
          <a:noFill/>
          <a:ln w="38100">
            <a:solidFill>
              <a:srgbClr val="CC0000"/>
            </a:solidFill>
            <a:round/>
            <a:headEnd/>
            <a:tailEnd/>
          </a:ln>
        </p:spPr>
        <p:txBody>
          <a:bodyPr/>
          <a:lstStyle/>
          <a:p>
            <a:endParaRPr lang="es-ES"/>
          </a:p>
        </p:txBody>
      </p:sp>
      <p:sp>
        <p:nvSpPr>
          <p:cNvPr id="20506" name="Text Box 26"/>
          <p:cNvSpPr txBox="1">
            <a:spLocks noChangeArrowheads="1"/>
          </p:cNvSpPr>
          <p:nvPr/>
        </p:nvSpPr>
        <p:spPr bwMode="auto">
          <a:xfrm>
            <a:off x="5292725" y="5589588"/>
            <a:ext cx="1008063" cy="366712"/>
          </a:xfrm>
          <a:prstGeom prst="rect">
            <a:avLst/>
          </a:prstGeom>
          <a:noFill/>
          <a:ln w="9525">
            <a:noFill/>
            <a:miter lim="800000"/>
            <a:headEnd/>
            <a:tailEnd/>
          </a:ln>
        </p:spPr>
        <p:txBody>
          <a:bodyPr>
            <a:spAutoFit/>
          </a:bodyPr>
          <a:lstStyle/>
          <a:p>
            <a:pPr eaLnBrk="1" hangingPunct="1">
              <a:spcBef>
                <a:spcPct val="50000"/>
              </a:spcBef>
            </a:pPr>
            <a:r>
              <a:rPr lang="es-ES" altLang="en-US" sz="1800"/>
              <a:t>X</a:t>
            </a:r>
            <a:r>
              <a:rPr lang="es-ES" altLang="en-US" sz="1000"/>
              <a:t>c</a:t>
            </a:r>
            <a:r>
              <a:rPr lang="es-ES" altLang="en-US" sz="1800"/>
              <a:t>(p,U</a:t>
            </a:r>
            <a:r>
              <a:rPr lang="es-ES" altLang="en-US" sz="1000"/>
              <a:t>1</a:t>
            </a:r>
            <a:r>
              <a:rPr lang="es-ES" altLang="en-US" sz="1800"/>
              <a:t>)</a:t>
            </a:r>
          </a:p>
        </p:txBody>
      </p:sp>
      <p:sp>
        <p:nvSpPr>
          <p:cNvPr id="20507" name="Line 27"/>
          <p:cNvSpPr>
            <a:spLocks noChangeShapeType="1"/>
          </p:cNvSpPr>
          <p:nvPr/>
        </p:nvSpPr>
        <p:spPr bwMode="auto">
          <a:xfrm>
            <a:off x="4211638" y="4724400"/>
            <a:ext cx="0" cy="1512888"/>
          </a:xfrm>
          <a:prstGeom prst="line">
            <a:avLst/>
          </a:prstGeom>
          <a:noFill/>
          <a:ln w="9525" cap="rnd">
            <a:solidFill>
              <a:schemeClr val="tx1"/>
            </a:solidFill>
            <a:prstDash val="sysDot"/>
            <a:round/>
            <a:headEnd/>
            <a:tailEnd/>
          </a:ln>
        </p:spPr>
        <p:txBody>
          <a:bodyPr/>
          <a:lstStyle/>
          <a:p>
            <a:endParaRPr lang="es-ES"/>
          </a:p>
        </p:txBody>
      </p:sp>
      <p:sp>
        <p:nvSpPr>
          <p:cNvPr id="20508" name="Text Box 28"/>
          <p:cNvSpPr txBox="1">
            <a:spLocks noChangeArrowheads="1"/>
          </p:cNvSpPr>
          <p:nvPr/>
        </p:nvSpPr>
        <p:spPr bwMode="auto">
          <a:xfrm>
            <a:off x="3995738" y="6308725"/>
            <a:ext cx="576262" cy="366713"/>
          </a:xfrm>
          <a:prstGeom prst="rect">
            <a:avLst/>
          </a:prstGeom>
          <a:noFill/>
          <a:ln w="9525">
            <a:noFill/>
            <a:miter lim="800000"/>
            <a:headEnd/>
            <a:tailEnd/>
          </a:ln>
        </p:spPr>
        <p:txBody>
          <a:bodyPr>
            <a:spAutoFit/>
          </a:bodyPr>
          <a:lstStyle/>
          <a:p>
            <a:pPr eaLnBrk="1" hangingPunct="1">
              <a:spcBef>
                <a:spcPct val="50000"/>
              </a:spcBef>
            </a:pPr>
            <a:r>
              <a:rPr lang="es-ES" altLang="en-US" sz="1800"/>
              <a:t>x</a:t>
            </a:r>
            <a:r>
              <a:rPr lang="es-ES" altLang="en-US" sz="900"/>
              <a:t>C</a:t>
            </a:r>
          </a:p>
        </p:txBody>
      </p:sp>
      <p:sp>
        <p:nvSpPr>
          <p:cNvPr id="20509" name="Text Box 29"/>
          <p:cNvSpPr txBox="1">
            <a:spLocks noChangeArrowheads="1"/>
          </p:cNvSpPr>
          <p:nvPr/>
        </p:nvSpPr>
        <p:spPr bwMode="auto">
          <a:xfrm>
            <a:off x="3419475" y="0"/>
            <a:ext cx="5329238" cy="366713"/>
          </a:xfrm>
          <a:prstGeom prst="rect">
            <a:avLst/>
          </a:prstGeom>
          <a:noFill/>
          <a:ln w="9525">
            <a:noFill/>
            <a:miter lim="800000"/>
            <a:headEnd/>
            <a:tailEnd/>
          </a:ln>
        </p:spPr>
        <p:txBody>
          <a:bodyPr>
            <a:spAutoFit/>
          </a:bodyPr>
          <a:lstStyle/>
          <a:p>
            <a:pPr eaLnBrk="1" hangingPunct="1">
              <a:spcBef>
                <a:spcPct val="50000"/>
              </a:spcBef>
            </a:pPr>
            <a:r>
              <a:rPr lang="es-ES" altLang="en-US" sz="1800" dirty="0" err="1" smtClean="0"/>
              <a:t>Change</a:t>
            </a:r>
            <a:r>
              <a:rPr lang="es-ES" altLang="en-US" sz="1800" dirty="0" smtClean="0"/>
              <a:t> in </a:t>
            </a:r>
            <a:r>
              <a:rPr lang="es-ES" altLang="en-US" sz="1800" dirty="0" err="1" smtClean="0"/>
              <a:t>welfare</a:t>
            </a:r>
            <a:r>
              <a:rPr lang="es-ES" altLang="en-US" sz="1800" dirty="0" smtClean="0"/>
              <a:t>: </a:t>
            </a:r>
            <a:r>
              <a:rPr lang="es-ES" altLang="en-US" sz="1800" dirty="0"/>
              <a:t>NBCM</a:t>
            </a:r>
          </a:p>
        </p:txBody>
      </p:sp>
      <p:sp>
        <p:nvSpPr>
          <p:cNvPr id="20510" name="Text Box 30"/>
          <p:cNvSpPr txBox="1">
            <a:spLocks noChangeArrowheads="1"/>
          </p:cNvSpPr>
          <p:nvPr/>
        </p:nvSpPr>
        <p:spPr bwMode="auto">
          <a:xfrm>
            <a:off x="4211638" y="4292600"/>
            <a:ext cx="360362" cy="366713"/>
          </a:xfrm>
          <a:prstGeom prst="rect">
            <a:avLst/>
          </a:prstGeom>
          <a:noFill/>
          <a:ln w="9525">
            <a:noFill/>
            <a:miter lim="800000"/>
            <a:headEnd/>
            <a:tailEnd/>
          </a:ln>
        </p:spPr>
        <p:txBody>
          <a:bodyPr>
            <a:spAutoFit/>
          </a:bodyPr>
          <a:lstStyle/>
          <a:p>
            <a:pPr eaLnBrk="1" hangingPunct="1">
              <a:spcBef>
                <a:spcPct val="50000"/>
              </a:spcBef>
            </a:pPr>
            <a:r>
              <a:rPr lang="es-ES" altLang="en-US" sz="1800"/>
              <a:t>C</a:t>
            </a:r>
          </a:p>
        </p:txBody>
      </p:sp>
      <p:sp>
        <p:nvSpPr>
          <p:cNvPr id="20511" name="Text Box 31"/>
          <p:cNvSpPr txBox="1">
            <a:spLocks noChangeArrowheads="1"/>
          </p:cNvSpPr>
          <p:nvPr/>
        </p:nvSpPr>
        <p:spPr bwMode="auto">
          <a:xfrm>
            <a:off x="3419475" y="333375"/>
            <a:ext cx="5400675" cy="366713"/>
          </a:xfrm>
          <a:prstGeom prst="rect">
            <a:avLst/>
          </a:prstGeom>
          <a:noFill/>
          <a:ln w="9525">
            <a:noFill/>
            <a:miter lim="800000"/>
            <a:headEnd/>
            <a:tailEnd/>
          </a:ln>
        </p:spPr>
        <p:txBody>
          <a:bodyPr>
            <a:spAutoFit/>
          </a:bodyPr>
          <a:lstStyle/>
          <a:p>
            <a:pPr eaLnBrk="1" hangingPunct="1">
              <a:spcBef>
                <a:spcPct val="50000"/>
              </a:spcBef>
            </a:pPr>
            <a:r>
              <a:rPr lang="es-ES" altLang="en-US" sz="1800" dirty="0" err="1" smtClean="0"/>
              <a:t>Tax</a:t>
            </a:r>
            <a:r>
              <a:rPr lang="es-ES" altLang="en-US" sz="1800" dirty="0" smtClean="0"/>
              <a:t> </a:t>
            </a:r>
            <a:r>
              <a:rPr lang="es-ES" altLang="en-US" sz="1800" dirty="0" err="1" smtClean="0"/>
              <a:t>revenue</a:t>
            </a:r>
            <a:r>
              <a:rPr lang="es-ES" altLang="en-US" sz="1800" dirty="0" smtClean="0"/>
              <a:t>: </a:t>
            </a:r>
            <a:r>
              <a:rPr lang="es-ES" altLang="en-US" sz="1800" dirty="0"/>
              <a:t>NBPM</a:t>
            </a:r>
          </a:p>
        </p:txBody>
      </p:sp>
      <p:sp>
        <p:nvSpPr>
          <p:cNvPr id="20512" name="Text Box 32"/>
          <p:cNvSpPr txBox="1">
            <a:spLocks noChangeArrowheads="1"/>
          </p:cNvSpPr>
          <p:nvPr/>
        </p:nvSpPr>
        <p:spPr bwMode="auto">
          <a:xfrm>
            <a:off x="3419475" y="620713"/>
            <a:ext cx="4608513" cy="366712"/>
          </a:xfrm>
          <a:prstGeom prst="rect">
            <a:avLst/>
          </a:prstGeom>
          <a:noFill/>
          <a:ln w="9525">
            <a:noFill/>
            <a:miter lim="800000"/>
            <a:headEnd/>
            <a:tailEnd/>
          </a:ln>
        </p:spPr>
        <p:txBody>
          <a:bodyPr>
            <a:spAutoFit/>
          </a:bodyPr>
          <a:lstStyle/>
          <a:p>
            <a:pPr eaLnBrk="1" hangingPunct="1">
              <a:spcBef>
                <a:spcPct val="50000"/>
              </a:spcBef>
            </a:pPr>
            <a:r>
              <a:rPr lang="es-ES" altLang="en-US" sz="1800" dirty="0" err="1" smtClean="0"/>
              <a:t>Excess</a:t>
            </a:r>
            <a:r>
              <a:rPr lang="es-ES" altLang="en-US" sz="1800" dirty="0" smtClean="0"/>
              <a:t> </a:t>
            </a:r>
            <a:r>
              <a:rPr lang="es-ES" altLang="en-US" sz="1800" dirty="0" err="1" smtClean="0"/>
              <a:t>burden</a:t>
            </a:r>
            <a:r>
              <a:rPr lang="es-ES" altLang="en-US" sz="1800" dirty="0" smtClean="0"/>
              <a:t> : </a:t>
            </a:r>
            <a:r>
              <a:rPr lang="es-ES" altLang="en-US" sz="1800" dirty="0"/>
              <a:t>BCP</a:t>
            </a:r>
          </a:p>
        </p:txBody>
      </p:sp>
      <p:sp>
        <p:nvSpPr>
          <p:cNvPr id="20525" name="Freeform 45"/>
          <p:cNvSpPr>
            <a:spLocks/>
          </p:cNvSpPr>
          <p:nvPr/>
        </p:nvSpPr>
        <p:spPr bwMode="auto">
          <a:xfrm>
            <a:off x="2627313" y="1484313"/>
            <a:ext cx="1584325" cy="3240087"/>
          </a:xfrm>
          <a:custGeom>
            <a:avLst/>
            <a:gdLst>
              <a:gd name="T0" fmla="*/ 0 w 998"/>
              <a:gd name="T1" fmla="*/ 0 h 2041"/>
              <a:gd name="T2" fmla="*/ 0 w 998"/>
              <a:gd name="T3" fmla="*/ 2147483646 h 2041"/>
              <a:gd name="T4" fmla="*/ 2147483646 w 998"/>
              <a:gd name="T5" fmla="*/ 2147483646 h 2041"/>
              <a:gd name="T6" fmla="*/ 2058968450 w 998"/>
              <a:gd name="T7" fmla="*/ 2147483646 h 2041"/>
              <a:gd name="T8" fmla="*/ 1716227200 w 998"/>
              <a:gd name="T9" fmla="*/ 2147483646 h 2041"/>
              <a:gd name="T10" fmla="*/ 1373485950 w 998"/>
              <a:gd name="T11" fmla="*/ 2147483646 h 2041"/>
              <a:gd name="T12" fmla="*/ 1030744700 w 998"/>
              <a:gd name="T13" fmla="*/ 2147483646 h 2041"/>
              <a:gd name="T14" fmla="*/ 685482500 w 998"/>
              <a:gd name="T15" fmla="*/ 1716225348 h 2041"/>
              <a:gd name="T16" fmla="*/ 342741250 w 998"/>
              <a:gd name="T17" fmla="*/ 914815784 h 2041"/>
              <a:gd name="T18" fmla="*/ 133569075 w 998"/>
              <a:gd name="T19" fmla="*/ 473789302 h 2041"/>
              <a:gd name="T20" fmla="*/ 0 w 998"/>
              <a:gd name="T21" fmla="*/ 0 h 204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98"/>
              <a:gd name="T34" fmla="*/ 0 h 2041"/>
              <a:gd name="T35" fmla="*/ 998 w 998"/>
              <a:gd name="T36" fmla="*/ 2041 h 204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98" h="2041">
                <a:moveTo>
                  <a:pt x="0" y="0"/>
                </a:moveTo>
                <a:lnTo>
                  <a:pt x="0" y="2041"/>
                </a:lnTo>
                <a:lnTo>
                  <a:pt x="998" y="2041"/>
                </a:lnTo>
                <a:lnTo>
                  <a:pt x="817" y="1769"/>
                </a:lnTo>
                <a:lnTo>
                  <a:pt x="681" y="1543"/>
                </a:lnTo>
                <a:lnTo>
                  <a:pt x="545" y="1270"/>
                </a:lnTo>
                <a:lnTo>
                  <a:pt x="409" y="998"/>
                </a:lnTo>
                <a:lnTo>
                  <a:pt x="272" y="681"/>
                </a:lnTo>
                <a:lnTo>
                  <a:pt x="136" y="363"/>
                </a:lnTo>
                <a:lnTo>
                  <a:pt x="53" y="188"/>
                </a:lnTo>
                <a:lnTo>
                  <a:pt x="0" y="0"/>
                </a:lnTo>
                <a:close/>
              </a:path>
            </a:pathLst>
          </a:custGeom>
          <a:solidFill>
            <a:srgbClr val="A4FAA8"/>
          </a:solidFill>
          <a:ln w="9525">
            <a:solidFill>
              <a:schemeClr val="tx1"/>
            </a:solidFill>
            <a:round/>
            <a:headEnd/>
            <a:tailEnd/>
          </a:ln>
        </p:spPr>
        <p:txBody>
          <a:bodyPr/>
          <a:lstStyle/>
          <a:p>
            <a:endParaRPr lang="es-ES"/>
          </a:p>
        </p:txBody>
      </p:sp>
      <p:sp>
        <p:nvSpPr>
          <p:cNvPr id="20526" name="Text Box 46"/>
          <p:cNvSpPr txBox="1">
            <a:spLocks noChangeArrowheads="1"/>
          </p:cNvSpPr>
          <p:nvPr/>
        </p:nvSpPr>
        <p:spPr bwMode="auto">
          <a:xfrm>
            <a:off x="2916238" y="3429000"/>
            <a:ext cx="503237" cy="366713"/>
          </a:xfrm>
          <a:prstGeom prst="rect">
            <a:avLst/>
          </a:prstGeom>
          <a:noFill/>
          <a:ln w="9525">
            <a:noFill/>
            <a:miter lim="800000"/>
            <a:headEnd/>
            <a:tailEnd/>
          </a:ln>
        </p:spPr>
        <p:txBody>
          <a:bodyPr>
            <a:spAutoFit/>
          </a:bodyPr>
          <a:lstStyle/>
          <a:p>
            <a:pPr eaLnBrk="1" hangingPunct="1">
              <a:spcBef>
                <a:spcPct val="50000"/>
              </a:spcBef>
            </a:pPr>
            <a:r>
              <a:rPr lang="es-ES" altLang="en-US" sz="1800">
                <a:solidFill>
                  <a:srgbClr val="CC0000"/>
                </a:solidFill>
              </a:rPr>
              <a:t>E</a:t>
            </a:r>
            <a:r>
              <a:rPr lang="es-ES" altLang="en-US" sz="1200">
                <a:solidFill>
                  <a:srgbClr val="CC0000"/>
                </a:solidFill>
              </a:rPr>
              <a:t>g</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0505"/>
                                        </p:tgtEl>
                                        <p:attrNameLst>
                                          <p:attrName>style.visibility</p:attrName>
                                        </p:attrNameLst>
                                      </p:cBhvr>
                                      <p:to>
                                        <p:strVal val="visible"/>
                                      </p:to>
                                    </p:set>
                                    <p:animEffect transition="in" filter="wipe(up)">
                                      <p:cBhvr>
                                        <p:cTn id="7" dur="3000"/>
                                        <p:tgtEl>
                                          <p:spTgt spid="20505"/>
                                        </p:tgtEl>
                                      </p:cBhvr>
                                    </p:animEffect>
                                  </p:childTnLst>
                                  <p:subTnLst>
                                    <p:audio>
                                      <p:cMediaNode>
                                        <p:cTn display="0" masterRel="sameClick">
                                          <p:stCondLst>
                                            <p:cond evt="begin" delay="0">
                                              <p:tn val="5"/>
                                            </p:cond>
                                          </p:stCondLst>
                                          <p:endCondLst>
                                            <p:cond evt="onStopAudio" delay="0">
                                              <p:tgtEl>
                                                <p:sldTgt/>
                                              </p:tgtEl>
                                            </p:cond>
                                          </p:endCondLst>
                                        </p:cTn>
                                        <p:tgtEl>
                                          <p:sndTgt r:embed="rId3" name="push.wav"/>
                                        </p:tgtEl>
                                      </p:cMediaNode>
                                    </p:audio>
                                  </p:sub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0506"/>
                                        </p:tgtEl>
                                        <p:attrNameLst>
                                          <p:attrName>style.visibility</p:attrName>
                                        </p:attrNameLst>
                                      </p:cBhvr>
                                      <p:to>
                                        <p:strVal val="visible"/>
                                      </p:to>
                                    </p:set>
                                    <p:animEffect transition="in" filter="dissolve">
                                      <p:cBhvr>
                                        <p:cTn id="12" dur="500"/>
                                        <p:tgtEl>
                                          <p:spTgt spid="2050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0507"/>
                                        </p:tgtEl>
                                        <p:attrNameLst>
                                          <p:attrName>style.visibility</p:attrName>
                                        </p:attrNameLst>
                                      </p:cBhvr>
                                      <p:to>
                                        <p:strVal val="visible"/>
                                      </p:to>
                                    </p:set>
                                    <p:animEffect transition="in" filter="dissolve">
                                      <p:cBhvr>
                                        <p:cTn id="17" dur="500"/>
                                        <p:tgtEl>
                                          <p:spTgt spid="20507"/>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20508"/>
                                        </p:tgtEl>
                                        <p:attrNameLst>
                                          <p:attrName>style.visibility</p:attrName>
                                        </p:attrNameLst>
                                      </p:cBhvr>
                                      <p:to>
                                        <p:strVal val="visible"/>
                                      </p:to>
                                    </p:set>
                                    <p:animEffect transition="in" filter="dissolve">
                                      <p:cBhvr>
                                        <p:cTn id="20" dur="500"/>
                                        <p:tgtEl>
                                          <p:spTgt spid="20508"/>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20510"/>
                                        </p:tgtEl>
                                        <p:attrNameLst>
                                          <p:attrName>style.visibility</p:attrName>
                                        </p:attrNameLst>
                                      </p:cBhvr>
                                      <p:to>
                                        <p:strVal val="visible"/>
                                      </p:to>
                                    </p:set>
                                    <p:animEffect transition="in" filter="dissolve">
                                      <p:cBhvr>
                                        <p:cTn id="25" dur="500"/>
                                        <p:tgtEl>
                                          <p:spTgt spid="20510"/>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20509"/>
                                        </p:tgtEl>
                                        <p:attrNameLst>
                                          <p:attrName>style.visibility</p:attrName>
                                        </p:attrNameLst>
                                      </p:cBhvr>
                                      <p:to>
                                        <p:strVal val="visible"/>
                                      </p:to>
                                    </p:set>
                                    <p:animEffect transition="in" filter="dissolve">
                                      <p:cBhvr>
                                        <p:cTn id="30" dur="500"/>
                                        <p:tgtEl>
                                          <p:spTgt spid="20509"/>
                                        </p:tgtEl>
                                      </p:cBhvr>
                                    </p:animEffect>
                                  </p:childTnLst>
                                  <p:subTnLst>
                                    <p:audio>
                                      <p:cMediaNode>
                                        <p:cTn display="0" masterRel="sameClick">
                                          <p:stCondLst>
                                            <p:cond evt="begin" delay="0">
                                              <p:tn val="28"/>
                                            </p:cond>
                                          </p:stCondLst>
                                          <p:endCondLst>
                                            <p:cond evt="onStopAudio" delay="0">
                                              <p:tgtEl>
                                                <p:sldTgt/>
                                              </p:tgtEl>
                                            </p:cond>
                                          </p:endCondLst>
                                        </p:cTn>
                                        <p:tgtEl>
                                          <p:sndTgt r:embed="rId4" name="cashreg.wav"/>
                                        </p:tgtEl>
                                      </p:cMediaNode>
                                    </p:audio>
                                  </p:subTnLst>
                                </p:cTn>
                              </p:par>
                            </p:childTnLst>
                          </p:cTn>
                        </p:par>
                      </p:childTnLst>
                    </p:cTn>
                  </p:par>
                  <p:par>
                    <p:cTn id="31" fill="hold" nodeType="clickPar">
                      <p:stCondLst>
                        <p:cond delay="indefinite"/>
                      </p:stCondLst>
                      <p:childTnLst>
                        <p:par>
                          <p:cTn id="32" fill="hold" nodeType="withGroup">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20511"/>
                                        </p:tgtEl>
                                        <p:attrNameLst>
                                          <p:attrName>style.visibility</p:attrName>
                                        </p:attrNameLst>
                                      </p:cBhvr>
                                      <p:to>
                                        <p:strVal val="visible"/>
                                      </p:to>
                                    </p:set>
                                    <p:animEffect transition="in" filter="dissolve">
                                      <p:cBhvr>
                                        <p:cTn id="35" dur="500"/>
                                        <p:tgtEl>
                                          <p:spTgt spid="20511"/>
                                        </p:tgtEl>
                                      </p:cBhvr>
                                    </p:animEffect>
                                  </p:childTnLst>
                                  <p:subTnLst>
                                    <p:audio>
                                      <p:cMediaNode>
                                        <p:cTn display="0" masterRel="sameClick">
                                          <p:stCondLst>
                                            <p:cond evt="begin" delay="0">
                                              <p:tn val="33"/>
                                            </p:cond>
                                          </p:stCondLst>
                                          <p:endCondLst>
                                            <p:cond evt="onStopAudio" delay="0">
                                              <p:tgtEl>
                                                <p:sldTgt/>
                                              </p:tgtEl>
                                            </p:cond>
                                          </p:endCondLst>
                                        </p:cTn>
                                        <p:tgtEl>
                                          <p:sndTgt r:embed="rId4" name="cashreg.wav"/>
                                        </p:tgtEl>
                                      </p:cMediaNode>
                                    </p:audio>
                                  </p:subTnLst>
                                </p:cTn>
                              </p:par>
                            </p:childTnLst>
                          </p:cTn>
                        </p:par>
                      </p:childTnLst>
                    </p:cTn>
                  </p:par>
                  <p:par>
                    <p:cTn id="36" fill="hold" nodeType="clickPar">
                      <p:stCondLst>
                        <p:cond delay="indefinite"/>
                      </p:stCondLst>
                      <p:childTnLst>
                        <p:par>
                          <p:cTn id="37" fill="hold" nodeType="withGroup">
                            <p:stCondLst>
                              <p:cond delay="0"/>
                            </p:stCondLst>
                            <p:childTnLst>
                              <p:par>
                                <p:cTn id="38" presetID="9" presetClass="entr" presetSubtype="0" fill="hold" grpId="0" nodeType="clickEffect">
                                  <p:stCondLst>
                                    <p:cond delay="0"/>
                                  </p:stCondLst>
                                  <p:childTnLst>
                                    <p:set>
                                      <p:cBhvr>
                                        <p:cTn id="39" dur="1" fill="hold">
                                          <p:stCondLst>
                                            <p:cond delay="0"/>
                                          </p:stCondLst>
                                        </p:cTn>
                                        <p:tgtEl>
                                          <p:spTgt spid="20512"/>
                                        </p:tgtEl>
                                        <p:attrNameLst>
                                          <p:attrName>style.visibility</p:attrName>
                                        </p:attrNameLst>
                                      </p:cBhvr>
                                      <p:to>
                                        <p:strVal val="visible"/>
                                      </p:to>
                                    </p:set>
                                    <p:animEffect transition="in" filter="dissolve">
                                      <p:cBhvr>
                                        <p:cTn id="40" dur="500"/>
                                        <p:tgtEl>
                                          <p:spTgt spid="20512"/>
                                        </p:tgtEl>
                                      </p:cBhvr>
                                    </p:animEffect>
                                  </p:childTnLst>
                                  <p:subTnLst>
                                    <p:audio>
                                      <p:cMediaNode>
                                        <p:cTn display="0" masterRel="sameClick">
                                          <p:stCondLst>
                                            <p:cond evt="begin" delay="0">
                                              <p:tn val="38"/>
                                            </p:cond>
                                          </p:stCondLst>
                                          <p:endCondLst>
                                            <p:cond evt="onStopAudio" delay="0">
                                              <p:tgtEl>
                                                <p:sldTgt/>
                                              </p:tgtEl>
                                            </p:cond>
                                          </p:endCondLst>
                                        </p:cTn>
                                        <p:tgtEl>
                                          <p:sndTgt r:embed="rId4" name="cashreg.wav"/>
                                        </p:tgtEl>
                                      </p:cMediaNode>
                                    </p:audio>
                                  </p:subTnLst>
                                </p:cTn>
                              </p:par>
                            </p:childTnLst>
                          </p:cTn>
                        </p:par>
                      </p:childTnLst>
                    </p:cTn>
                  </p:par>
                  <p:par>
                    <p:cTn id="41" fill="hold" nodeType="clickPar">
                      <p:stCondLst>
                        <p:cond delay="indefinite"/>
                      </p:stCondLst>
                      <p:childTnLst>
                        <p:par>
                          <p:cTn id="42" fill="hold" nodeType="withGroup">
                            <p:stCondLst>
                              <p:cond delay="0"/>
                            </p:stCondLst>
                            <p:childTnLst>
                              <p:par>
                                <p:cTn id="43" presetID="26" presetClass="entr" presetSubtype="0" fill="hold" grpId="0" nodeType="clickEffect">
                                  <p:stCondLst>
                                    <p:cond delay="0"/>
                                  </p:stCondLst>
                                  <p:childTnLst>
                                    <p:set>
                                      <p:cBhvr>
                                        <p:cTn id="44" dur="1" fill="hold">
                                          <p:stCondLst>
                                            <p:cond delay="0"/>
                                          </p:stCondLst>
                                        </p:cTn>
                                        <p:tgtEl>
                                          <p:spTgt spid="20525"/>
                                        </p:tgtEl>
                                        <p:attrNameLst>
                                          <p:attrName>style.visibility</p:attrName>
                                        </p:attrNameLst>
                                      </p:cBhvr>
                                      <p:to>
                                        <p:strVal val="visible"/>
                                      </p:to>
                                    </p:set>
                                    <p:animEffect transition="in" filter="wipe(down)">
                                      <p:cBhvr>
                                        <p:cTn id="45" dur="580">
                                          <p:stCondLst>
                                            <p:cond delay="0"/>
                                          </p:stCondLst>
                                        </p:cTn>
                                        <p:tgtEl>
                                          <p:spTgt spid="20525"/>
                                        </p:tgtEl>
                                      </p:cBhvr>
                                    </p:animEffect>
                                    <p:anim calcmode="lin" valueType="num">
                                      <p:cBhvr>
                                        <p:cTn id="46" dur="1822" tmFilter="0,0; 0.14,0.36; 0.43,0.73; 0.71,0.91; 1.0,1.0">
                                          <p:stCondLst>
                                            <p:cond delay="0"/>
                                          </p:stCondLst>
                                        </p:cTn>
                                        <p:tgtEl>
                                          <p:spTgt spid="20525"/>
                                        </p:tgtEl>
                                        <p:attrNameLst>
                                          <p:attrName>ppt_x</p:attrName>
                                        </p:attrNameLst>
                                      </p:cBhvr>
                                      <p:tavLst>
                                        <p:tav tm="0">
                                          <p:val>
                                            <p:strVal val="#ppt_x-0.25"/>
                                          </p:val>
                                        </p:tav>
                                        <p:tav tm="100000">
                                          <p:val>
                                            <p:strVal val="#ppt_x"/>
                                          </p:val>
                                        </p:tav>
                                      </p:tavLst>
                                    </p:anim>
                                    <p:anim calcmode="lin" valueType="num">
                                      <p:cBhvr>
                                        <p:cTn id="47" dur="664" tmFilter="0.0,0.0; 0.25,0.07; 0.50,0.2; 0.75,0.467; 1.0,1.0">
                                          <p:stCondLst>
                                            <p:cond delay="0"/>
                                          </p:stCondLst>
                                        </p:cTn>
                                        <p:tgtEl>
                                          <p:spTgt spid="20525"/>
                                        </p:tgtEl>
                                        <p:attrNameLst>
                                          <p:attrName>ppt_y</p:attrName>
                                        </p:attrNameLst>
                                      </p:cBhvr>
                                      <p:tavLst>
                                        <p:tav tm="0" fmla="#ppt_y-sin(pi*$)/3">
                                          <p:val>
                                            <p:fltVal val="0.5"/>
                                          </p:val>
                                        </p:tav>
                                        <p:tav tm="100000">
                                          <p:val>
                                            <p:fltVal val="1"/>
                                          </p:val>
                                        </p:tav>
                                      </p:tavLst>
                                    </p:anim>
                                    <p:anim calcmode="lin" valueType="num">
                                      <p:cBhvr>
                                        <p:cTn id="48" dur="664" tmFilter="0, 0; 0.125,0.2665; 0.25,0.4; 0.375,0.465; 0.5,0.5;  0.625,0.535; 0.75,0.6; 0.875,0.7335; 1,1">
                                          <p:stCondLst>
                                            <p:cond delay="664"/>
                                          </p:stCondLst>
                                        </p:cTn>
                                        <p:tgtEl>
                                          <p:spTgt spid="20525"/>
                                        </p:tgtEl>
                                        <p:attrNameLst>
                                          <p:attrName>ppt_y</p:attrName>
                                        </p:attrNameLst>
                                      </p:cBhvr>
                                      <p:tavLst>
                                        <p:tav tm="0" fmla="#ppt_y-sin(pi*$)/9">
                                          <p:val>
                                            <p:fltVal val="0"/>
                                          </p:val>
                                        </p:tav>
                                        <p:tav tm="100000">
                                          <p:val>
                                            <p:fltVal val="1"/>
                                          </p:val>
                                        </p:tav>
                                      </p:tavLst>
                                    </p:anim>
                                    <p:anim calcmode="lin" valueType="num">
                                      <p:cBhvr>
                                        <p:cTn id="49" dur="332" tmFilter="0, 0; 0.125,0.2665; 0.25,0.4; 0.375,0.465; 0.5,0.5;  0.625,0.535; 0.75,0.6; 0.875,0.7335; 1,1">
                                          <p:stCondLst>
                                            <p:cond delay="1324"/>
                                          </p:stCondLst>
                                        </p:cTn>
                                        <p:tgtEl>
                                          <p:spTgt spid="20525"/>
                                        </p:tgtEl>
                                        <p:attrNameLst>
                                          <p:attrName>ppt_y</p:attrName>
                                        </p:attrNameLst>
                                      </p:cBhvr>
                                      <p:tavLst>
                                        <p:tav tm="0" fmla="#ppt_y-sin(pi*$)/27">
                                          <p:val>
                                            <p:fltVal val="0"/>
                                          </p:val>
                                        </p:tav>
                                        <p:tav tm="100000">
                                          <p:val>
                                            <p:fltVal val="1"/>
                                          </p:val>
                                        </p:tav>
                                      </p:tavLst>
                                    </p:anim>
                                    <p:anim calcmode="lin" valueType="num">
                                      <p:cBhvr>
                                        <p:cTn id="50" dur="164" tmFilter="0, 0; 0.125,0.2665; 0.25,0.4; 0.375,0.465; 0.5,0.5;  0.625,0.535; 0.75,0.6; 0.875,0.7335; 1,1">
                                          <p:stCondLst>
                                            <p:cond delay="1656"/>
                                          </p:stCondLst>
                                        </p:cTn>
                                        <p:tgtEl>
                                          <p:spTgt spid="20525"/>
                                        </p:tgtEl>
                                        <p:attrNameLst>
                                          <p:attrName>ppt_y</p:attrName>
                                        </p:attrNameLst>
                                      </p:cBhvr>
                                      <p:tavLst>
                                        <p:tav tm="0" fmla="#ppt_y-sin(pi*$)/81">
                                          <p:val>
                                            <p:fltVal val="0"/>
                                          </p:val>
                                        </p:tav>
                                        <p:tav tm="100000">
                                          <p:val>
                                            <p:fltVal val="1"/>
                                          </p:val>
                                        </p:tav>
                                      </p:tavLst>
                                    </p:anim>
                                    <p:animScale>
                                      <p:cBhvr>
                                        <p:cTn id="51" dur="26">
                                          <p:stCondLst>
                                            <p:cond delay="650"/>
                                          </p:stCondLst>
                                        </p:cTn>
                                        <p:tgtEl>
                                          <p:spTgt spid="20525"/>
                                        </p:tgtEl>
                                      </p:cBhvr>
                                      <p:to x="100000" y="60000"/>
                                    </p:animScale>
                                    <p:animScale>
                                      <p:cBhvr>
                                        <p:cTn id="52" dur="166" decel="50000">
                                          <p:stCondLst>
                                            <p:cond delay="676"/>
                                          </p:stCondLst>
                                        </p:cTn>
                                        <p:tgtEl>
                                          <p:spTgt spid="20525"/>
                                        </p:tgtEl>
                                      </p:cBhvr>
                                      <p:to x="100000" y="100000"/>
                                    </p:animScale>
                                    <p:animScale>
                                      <p:cBhvr>
                                        <p:cTn id="53" dur="26">
                                          <p:stCondLst>
                                            <p:cond delay="1312"/>
                                          </p:stCondLst>
                                        </p:cTn>
                                        <p:tgtEl>
                                          <p:spTgt spid="20525"/>
                                        </p:tgtEl>
                                      </p:cBhvr>
                                      <p:to x="100000" y="80000"/>
                                    </p:animScale>
                                    <p:animScale>
                                      <p:cBhvr>
                                        <p:cTn id="54" dur="166" decel="50000">
                                          <p:stCondLst>
                                            <p:cond delay="1338"/>
                                          </p:stCondLst>
                                        </p:cTn>
                                        <p:tgtEl>
                                          <p:spTgt spid="20525"/>
                                        </p:tgtEl>
                                      </p:cBhvr>
                                      <p:to x="100000" y="100000"/>
                                    </p:animScale>
                                    <p:animScale>
                                      <p:cBhvr>
                                        <p:cTn id="55" dur="26">
                                          <p:stCondLst>
                                            <p:cond delay="1642"/>
                                          </p:stCondLst>
                                        </p:cTn>
                                        <p:tgtEl>
                                          <p:spTgt spid="20525"/>
                                        </p:tgtEl>
                                      </p:cBhvr>
                                      <p:to x="100000" y="90000"/>
                                    </p:animScale>
                                    <p:animScale>
                                      <p:cBhvr>
                                        <p:cTn id="56" dur="166" decel="50000">
                                          <p:stCondLst>
                                            <p:cond delay="1668"/>
                                          </p:stCondLst>
                                        </p:cTn>
                                        <p:tgtEl>
                                          <p:spTgt spid="20525"/>
                                        </p:tgtEl>
                                      </p:cBhvr>
                                      <p:to x="100000" y="100000"/>
                                    </p:animScale>
                                    <p:animScale>
                                      <p:cBhvr>
                                        <p:cTn id="57" dur="26">
                                          <p:stCondLst>
                                            <p:cond delay="1808"/>
                                          </p:stCondLst>
                                        </p:cTn>
                                        <p:tgtEl>
                                          <p:spTgt spid="20525"/>
                                        </p:tgtEl>
                                      </p:cBhvr>
                                      <p:to x="100000" y="95000"/>
                                    </p:animScale>
                                    <p:animScale>
                                      <p:cBhvr>
                                        <p:cTn id="58" dur="166" decel="50000">
                                          <p:stCondLst>
                                            <p:cond delay="1834"/>
                                          </p:stCondLst>
                                        </p:cTn>
                                        <p:tgtEl>
                                          <p:spTgt spid="20525"/>
                                        </p:tgtEl>
                                      </p:cBhvr>
                                      <p:to x="100000" y="100000"/>
                                    </p:animScale>
                                  </p:childTnLst>
                                  <p:subTnLst>
                                    <p:audio>
                                      <p:cMediaNode>
                                        <p:cTn display="0" masterRel="sameClick">
                                          <p:stCondLst>
                                            <p:cond evt="begin" delay="0">
                                              <p:tn val="43"/>
                                            </p:cond>
                                          </p:stCondLst>
                                          <p:endCondLst>
                                            <p:cond evt="onStopAudio" delay="0">
                                              <p:tgtEl>
                                                <p:sldTgt/>
                                              </p:tgtEl>
                                            </p:cond>
                                          </p:endCondLst>
                                        </p:cTn>
                                        <p:tgtEl>
                                          <p:sndTgt r:embed="rId5" name="drumroll.wav"/>
                                        </p:tgtEl>
                                      </p:cMediaNode>
                                    </p:audio>
                                  </p:subTnLst>
                                </p:cTn>
                              </p:par>
                            </p:childTnLst>
                          </p:cTn>
                        </p:par>
                      </p:childTnLst>
                    </p:cTn>
                  </p:par>
                  <p:par>
                    <p:cTn id="59" fill="hold" nodeType="clickPar">
                      <p:stCondLst>
                        <p:cond delay="indefinite"/>
                      </p:stCondLst>
                      <p:childTnLst>
                        <p:par>
                          <p:cTn id="60" fill="hold" nodeType="withGroup">
                            <p:stCondLst>
                              <p:cond delay="0"/>
                            </p:stCondLst>
                            <p:childTnLst>
                              <p:par>
                                <p:cTn id="61" presetID="26" presetClass="entr" presetSubtype="0" fill="hold" grpId="0" nodeType="clickEffect">
                                  <p:stCondLst>
                                    <p:cond delay="0"/>
                                  </p:stCondLst>
                                  <p:childTnLst>
                                    <p:set>
                                      <p:cBhvr>
                                        <p:cTn id="62" dur="1" fill="hold">
                                          <p:stCondLst>
                                            <p:cond delay="0"/>
                                          </p:stCondLst>
                                        </p:cTn>
                                        <p:tgtEl>
                                          <p:spTgt spid="20526"/>
                                        </p:tgtEl>
                                        <p:attrNameLst>
                                          <p:attrName>style.visibility</p:attrName>
                                        </p:attrNameLst>
                                      </p:cBhvr>
                                      <p:to>
                                        <p:strVal val="visible"/>
                                      </p:to>
                                    </p:set>
                                    <p:animEffect transition="in" filter="wipe(down)">
                                      <p:cBhvr>
                                        <p:cTn id="63" dur="580">
                                          <p:stCondLst>
                                            <p:cond delay="0"/>
                                          </p:stCondLst>
                                        </p:cTn>
                                        <p:tgtEl>
                                          <p:spTgt spid="20526"/>
                                        </p:tgtEl>
                                      </p:cBhvr>
                                    </p:animEffect>
                                    <p:anim calcmode="lin" valueType="num">
                                      <p:cBhvr>
                                        <p:cTn id="64" dur="1822" tmFilter="0,0; 0.14,0.36; 0.43,0.73; 0.71,0.91; 1.0,1.0">
                                          <p:stCondLst>
                                            <p:cond delay="0"/>
                                          </p:stCondLst>
                                        </p:cTn>
                                        <p:tgtEl>
                                          <p:spTgt spid="20526"/>
                                        </p:tgtEl>
                                        <p:attrNameLst>
                                          <p:attrName>ppt_x</p:attrName>
                                        </p:attrNameLst>
                                      </p:cBhvr>
                                      <p:tavLst>
                                        <p:tav tm="0">
                                          <p:val>
                                            <p:strVal val="#ppt_x-0.25"/>
                                          </p:val>
                                        </p:tav>
                                        <p:tav tm="100000">
                                          <p:val>
                                            <p:strVal val="#ppt_x"/>
                                          </p:val>
                                        </p:tav>
                                      </p:tavLst>
                                    </p:anim>
                                    <p:anim calcmode="lin" valueType="num">
                                      <p:cBhvr>
                                        <p:cTn id="65" dur="664" tmFilter="0.0,0.0; 0.25,0.07; 0.50,0.2; 0.75,0.467; 1.0,1.0">
                                          <p:stCondLst>
                                            <p:cond delay="0"/>
                                          </p:stCondLst>
                                        </p:cTn>
                                        <p:tgtEl>
                                          <p:spTgt spid="20526"/>
                                        </p:tgtEl>
                                        <p:attrNameLst>
                                          <p:attrName>ppt_y</p:attrName>
                                        </p:attrNameLst>
                                      </p:cBhvr>
                                      <p:tavLst>
                                        <p:tav tm="0" fmla="#ppt_y-sin(pi*$)/3">
                                          <p:val>
                                            <p:fltVal val="0.5"/>
                                          </p:val>
                                        </p:tav>
                                        <p:tav tm="100000">
                                          <p:val>
                                            <p:fltVal val="1"/>
                                          </p:val>
                                        </p:tav>
                                      </p:tavLst>
                                    </p:anim>
                                    <p:anim calcmode="lin" valueType="num">
                                      <p:cBhvr>
                                        <p:cTn id="66" dur="664" tmFilter="0, 0; 0.125,0.2665; 0.25,0.4; 0.375,0.465; 0.5,0.5;  0.625,0.535; 0.75,0.6; 0.875,0.7335; 1,1">
                                          <p:stCondLst>
                                            <p:cond delay="664"/>
                                          </p:stCondLst>
                                        </p:cTn>
                                        <p:tgtEl>
                                          <p:spTgt spid="20526"/>
                                        </p:tgtEl>
                                        <p:attrNameLst>
                                          <p:attrName>ppt_y</p:attrName>
                                        </p:attrNameLst>
                                      </p:cBhvr>
                                      <p:tavLst>
                                        <p:tav tm="0" fmla="#ppt_y-sin(pi*$)/9">
                                          <p:val>
                                            <p:fltVal val="0"/>
                                          </p:val>
                                        </p:tav>
                                        <p:tav tm="100000">
                                          <p:val>
                                            <p:fltVal val="1"/>
                                          </p:val>
                                        </p:tav>
                                      </p:tavLst>
                                    </p:anim>
                                    <p:anim calcmode="lin" valueType="num">
                                      <p:cBhvr>
                                        <p:cTn id="67" dur="332" tmFilter="0, 0; 0.125,0.2665; 0.25,0.4; 0.375,0.465; 0.5,0.5;  0.625,0.535; 0.75,0.6; 0.875,0.7335; 1,1">
                                          <p:stCondLst>
                                            <p:cond delay="1324"/>
                                          </p:stCondLst>
                                        </p:cTn>
                                        <p:tgtEl>
                                          <p:spTgt spid="20526"/>
                                        </p:tgtEl>
                                        <p:attrNameLst>
                                          <p:attrName>ppt_y</p:attrName>
                                        </p:attrNameLst>
                                      </p:cBhvr>
                                      <p:tavLst>
                                        <p:tav tm="0" fmla="#ppt_y-sin(pi*$)/27">
                                          <p:val>
                                            <p:fltVal val="0"/>
                                          </p:val>
                                        </p:tav>
                                        <p:tav tm="100000">
                                          <p:val>
                                            <p:fltVal val="1"/>
                                          </p:val>
                                        </p:tav>
                                      </p:tavLst>
                                    </p:anim>
                                    <p:anim calcmode="lin" valueType="num">
                                      <p:cBhvr>
                                        <p:cTn id="68" dur="164" tmFilter="0, 0; 0.125,0.2665; 0.25,0.4; 0.375,0.465; 0.5,0.5;  0.625,0.535; 0.75,0.6; 0.875,0.7335; 1,1">
                                          <p:stCondLst>
                                            <p:cond delay="1656"/>
                                          </p:stCondLst>
                                        </p:cTn>
                                        <p:tgtEl>
                                          <p:spTgt spid="20526"/>
                                        </p:tgtEl>
                                        <p:attrNameLst>
                                          <p:attrName>ppt_y</p:attrName>
                                        </p:attrNameLst>
                                      </p:cBhvr>
                                      <p:tavLst>
                                        <p:tav tm="0" fmla="#ppt_y-sin(pi*$)/81">
                                          <p:val>
                                            <p:fltVal val="0"/>
                                          </p:val>
                                        </p:tav>
                                        <p:tav tm="100000">
                                          <p:val>
                                            <p:fltVal val="1"/>
                                          </p:val>
                                        </p:tav>
                                      </p:tavLst>
                                    </p:anim>
                                    <p:animScale>
                                      <p:cBhvr>
                                        <p:cTn id="69" dur="26">
                                          <p:stCondLst>
                                            <p:cond delay="650"/>
                                          </p:stCondLst>
                                        </p:cTn>
                                        <p:tgtEl>
                                          <p:spTgt spid="20526"/>
                                        </p:tgtEl>
                                      </p:cBhvr>
                                      <p:to x="100000" y="60000"/>
                                    </p:animScale>
                                    <p:animScale>
                                      <p:cBhvr>
                                        <p:cTn id="70" dur="166" decel="50000">
                                          <p:stCondLst>
                                            <p:cond delay="676"/>
                                          </p:stCondLst>
                                        </p:cTn>
                                        <p:tgtEl>
                                          <p:spTgt spid="20526"/>
                                        </p:tgtEl>
                                      </p:cBhvr>
                                      <p:to x="100000" y="100000"/>
                                    </p:animScale>
                                    <p:animScale>
                                      <p:cBhvr>
                                        <p:cTn id="71" dur="26">
                                          <p:stCondLst>
                                            <p:cond delay="1312"/>
                                          </p:stCondLst>
                                        </p:cTn>
                                        <p:tgtEl>
                                          <p:spTgt spid="20526"/>
                                        </p:tgtEl>
                                      </p:cBhvr>
                                      <p:to x="100000" y="80000"/>
                                    </p:animScale>
                                    <p:animScale>
                                      <p:cBhvr>
                                        <p:cTn id="72" dur="166" decel="50000">
                                          <p:stCondLst>
                                            <p:cond delay="1338"/>
                                          </p:stCondLst>
                                        </p:cTn>
                                        <p:tgtEl>
                                          <p:spTgt spid="20526"/>
                                        </p:tgtEl>
                                      </p:cBhvr>
                                      <p:to x="100000" y="100000"/>
                                    </p:animScale>
                                    <p:animScale>
                                      <p:cBhvr>
                                        <p:cTn id="73" dur="26">
                                          <p:stCondLst>
                                            <p:cond delay="1642"/>
                                          </p:stCondLst>
                                        </p:cTn>
                                        <p:tgtEl>
                                          <p:spTgt spid="20526"/>
                                        </p:tgtEl>
                                      </p:cBhvr>
                                      <p:to x="100000" y="90000"/>
                                    </p:animScale>
                                    <p:animScale>
                                      <p:cBhvr>
                                        <p:cTn id="74" dur="166" decel="50000">
                                          <p:stCondLst>
                                            <p:cond delay="1668"/>
                                          </p:stCondLst>
                                        </p:cTn>
                                        <p:tgtEl>
                                          <p:spTgt spid="20526"/>
                                        </p:tgtEl>
                                      </p:cBhvr>
                                      <p:to x="100000" y="100000"/>
                                    </p:animScale>
                                    <p:animScale>
                                      <p:cBhvr>
                                        <p:cTn id="75" dur="26">
                                          <p:stCondLst>
                                            <p:cond delay="1808"/>
                                          </p:stCondLst>
                                        </p:cTn>
                                        <p:tgtEl>
                                          <p:spTgt spid="20526"/>
                                        </p:tgtEl>
                                      </p:cBhvr>
                                      <p:to x="100000" y="95000"/>
                                    </p:animScale>
                                    <p:animScale>
                                      <p:cBhvr>
                                        <p:cTn id="76" dur="166" decel="50000">
                                          <p:stCondLst>
                                            <p:cond delay="1834"/>
                                          </p:stCondLst>
                                        </p:cTn>
                                        <p:tgtEl>
                                          <p:spTgt spid="20526"/>
                                        </p:tgtEl>
                                      </p:cBhvr>
                                      <p:to x="100000" y="100000"/>
                                    </p:animScale>
                                  </p:childTnLst>
                                  <p:subTnLst>
                                    <p:audio>
                                      <p:cMediaNode>
                                        <p:cTn display="0" masterRel="sameClick">
                                          <p:stCondLst>
                                            <p:cond evt="begin" delay="0">
                                              <p:tn val="61"/>
                                            </p:cond>
                                          </p:stCondLst>
                                          <p:endCondLst>
                                            <p:cond evt="onStopAudio" delay="0">
                                              <p:tgtEl>
                                                <p:sldTgt/>
                                              </p:tgtEl>
                                            </p:cond>
                                          </p:endCondLst>
                                        </p:cTn>
                                        <p:tgtEl>
                                          <p:sndTgt r:embed="rId6" name="click.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5" grpId="0" animBg="1"/>
      <p:bldP spid="20506" grpId="0"/>
      <p:bldP spid="20507" grpId="0" animBg="1"/>
      <p:bldP spid="20508" grpId="0"/>
      <p:bldP spid="20509" grpId="0"/>
      <p:bldP spid="20510" grpId="0"/>
      <p:bldP spid="20511" grpId="0"/>
      <p:bldP spid="20512" grpId="0"/>
      <p:bldP spid="20525" grpId="0" animBg="1"/>
      <p:bldP spid="2052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Text Box 4"/>
          <p:cNvSpPr txBox="1">
            <a:spLocks noChangeArrowheads="1"/>
          </p:cNvSpPr>
          <p:nvPr/>
        </p:nvSpPr>
        <p:spPr bwMode="auto">
          <a:xfrm>
            <a:off x="395288" y="836613"/>
            <a:ext cx="8280400" cy="2308324"/>
          </a:xfrm>
          <a:prstGeom prst="rect">
            <a:avLst/>
          </a:prstGeom>
          <a:noFill/>
          <a:ln w="9525">
            <a:noFill/>
            <a:miter lim="800000"/>
            <a:headEnd/>
            <a:tailEnd/>
          </a:ln>
        </p:spPr>
        <p:txBody>
          <a:bodyPr>
            <a:spAutoFit/>
          </a:bodyPr>
          <a:lstStyle/>
          <a:p>
            <a:pPr eaLnBrk="1" hangingPunct="1">
              <a:spcBef>
                <a:spcPct val="50000"/>
              </a:spcBef>
              <a:buFontTx/>
              <a:buChar char="•"/>
            </a:pPr>
            <a:r>
              <a:rPr lang="es-ES" altLang="en-US" dirty="0" smtClean="0"/>
              <a:t>In </a:t>
            </a:r>
            <a:r>
              <a:rPr lang="es-ES" altLang="en-US" dirty="0" err="1" smtClean="0">
                <a:solidFill>
                  <a:srgbClr val="FF0000"/>
                </a:solidFill>
              </a:rPr>
              <a:t>empirical</a:t>
            </a:r>
            <a:r>
              <a:rPr lang="es-ES" altLang="en-US" dirty="0" smtClean="0">
                <a:solidFill>
                  <a:srgbClr val="FF0000"/>
                </a:solidFill>
              </a:rPr>
              <a:t> </a:t>
            </a:r>
            <a:r>
              <a:rPr lang="es-ES" altLang="en-US" dirty="0" err="1" smtClean="0">
                <a:solidFill>
                  <a:srgbClr val="FF0000"/>
                </a:solidFill>
              </a:rPr>
              <a:t>work</a:t>
            </a:r>
            <a:r>
              <a:rPr lang="es-ES" altLang="en-US" dirty="0" smtClean="0"/>
              <a:t>: </a:t>
            </a:r>
            <a:r>
              <a:rPr lang="es-ES" altLang="en-US" dirty="0" err="1" smtClean="0"/>
              <a:t>we</a:t>
            </a:r>
            <a:r>
              <a:rPr lang="es-ES" altLang="en-US" dirty="0" smtClean="0"/>
              <a:t> </a:t>
            </a:r>
            <a:r>
              <a:rPr lang="es-ES" altLang="en-US" dirty="0" err="1" smtClean="0"/>
              <a:t>take</a:t>
            </a:r>
            <a:r>
              <a:rPr lang="es-ES" altLang="en-US" dirty="0" smtClean="0"/>
              <a:t> </a:t>
            </a:r>
            <a:r>
              <a:rPr lang="es-ES" altLang="en-US" dirty="0" err="1" smtClean="0"/>
              <a:t>the</a:t>
            </a:r>
            <a:r>
              <a:rPr lang="es-ES" altLang="en-US" dirty="0" smtClean="0"/>
              <a:t> regular </a:t>
            </a:r>
            <a:r>
              <a:rPr lang="es-ES" altLang="en-US" dirty="0" err="1" smtClean="0"/>
              <a:t>demand</a:t>
            </a:r>
            <a:r>
              <a:rPr lang="es-ES" altLang="en-US" dirty="0" smtClean="0"/>
              <a:t> </a:t>
            </a:r>
            <a:r>
              <a:rPr lang="es-ES" altLang="en-US" dirty="0" err="1" smtClean="0"/>
              <a:t>functions</a:t>
            </a:r>
            <a:r>
              <a:rPr lang="es-ES" altLang="en-US" dirty="0" smtClean="0"/>
              <a:t> as </a:t>
            </a:r>
            <a:r>
              <a:rPr lang="es-ES" altLang="en-US" dirty="0" err="1" smtClean="0"/>
              <a:t>an</a:t>
            </a:r>
            <a:r>
              <a:rPr lang="es-ES" altLang="en-US" dirty="0" smtClean="0"/>
              <a:t> </a:t>
            </a:r>
            <a:r>
              <a:rPr lang="es-ES" altLang="en-US" dirty="0" err="1" smtClean="0"/>
              <a:t>approximation</a:t>
            </a:r>
            <a:r>
              <a:rPr lang="es-ES" altLang="en-US" dirty="0" smtClean="0"/>
              <a:t> </a:t>
            </a:r>
            <a:r>
              <a:rPr lang="es-ES" altLang="en-US" dirty="0" err="1" smtClean="0"/>
              <a:t>to</a:t>
            </a:r>
            <a:r>
              <a:rPr lang="es-ES" altLang="en-US" dirty="0" smtClean="0"/>
              <a:t> </a:t>
            </a:r>
            <a:r>
              <a:rPr lang="es-ES" altLang="en-US" dirty="0" err="1" smtClean="0"/>
              <a:t>the</a:t>
            </a:r>
            <a:r>
              <a:rPr lang="es-ES" altLang="en-US" dirty="0" smtClean="0"/>
              <a:t> </a:t>
            </a:r>
            <a:r>
              <a:rPr lang="es-ES" altLang="en-US" dirty="0" err="1" smtClean="0"/>
              <a:t>compensated</a:t>
            </a:r>
            <a:r>
              <a:rPr lang="es-ES" altLang="en-US" dirty="0" smtClean="0"/>
              <a:t> </a:t>
            </a:r>
            <a:r>
              <a:rPr lang="es-ES" altLang="en-US" dirty="0" err="1" smtClean="0"/>
              <a:t>demand</a:t>
            </a:r>
            <a:r>
              <a:rPr lang="es-ES" altLang="en-US" dirty="0" smtClean="0"/>
              <a:t> </a:t>
            </a:r>
            <a:r>
              <a:rPr lang="es-ES" altLang="en-US" dirty="0" err="1" smtClean="0"/>
              <a:t>function</a:t>
            </a:r>
            <a:r>
              <a:rPr lang="es-ES" altLang="en-US" dirty="0" smtClean="0"/>
              <a:t>. </a:t>
            </a:r>
            <a:endParaRPr lang="es-ES" altLang="en-US" dirty="0"/>
          </a:p>
          <a:p>
            <a:pPr eaLnBrk="1" hangingPunct="1">
              <a:spcBef>
                <a:spcPct val="50000"/>
              </a:spcBef>
              <a:buFontTx/>
              <a:buChar char="•"/>
            </a:pPr>
            <a:r>
              <a:rPr lang="es-ES" altLang="en-US" dirty="0" smtClean="0"/>
              <a:t> </a:t>
            </a:r>
            <a:r>
              <a:rPr lang="es-ES" altLang="en-US" dirty="0" err="1" smtClean="0"/>
              <a:t>This</a:t>
            </a:r>
            <a:r>
              <a:rPr lang="es-ES" altLang="en-US" dirty="0" smtClean="0"/>
              <a:t> </a:t>
            </a:r>
            <a:r>
              <a:rPr lang="es-ES" altLang="en-US" dirty="0" err="1" smtClean="0"/>
              <a:t>approximation</a:t>
            </a:r>
            <a:r>
              <a:rPr lang="es-ES" altLang="en-US" dirty="0" smtClean="0"/>
              <a:t> </a:t>
            </a:r>
            <a:r>
              <a:rPr lang="es-ES" altLang="en-US" dirty="0" err="1" smtClean="0"/>
              <a:t>is</a:t>
            </a:r>
            <a:r>
              <a:rPr lang="es-ES" altLang="en-US" dirty="0" smtClean="0"/>
              <a:t> a </a:t>
            </a:r>
            <a:r>
              <a:rPr lang="es-ES" altLang="en-US" dirty="0" err="1" smtClean="0"/>
              <a:t>good</a:t>
            </a:r>
            <a:r>
              <a:rPr lang="es-ES" altLang="en-US" dirty="0" smtClean="0"/>
              <a:t> </a:t>
            </a:r>
            <a:r>
              <a:rPr lang="es-ES" altLang="en-US" dirty="0" err="1" smtClean="0"/>
              <a:t>one</a:t>
            </a:r>
            <a:r>
              <a:rPr lang="es-ES" altLang="en-US" dirty="0" smtClean="0"/>
              <a:t> </a:t>
            </a:r>
            <a:r>
              <a:rPr lang="es-ES" altLang="en-US" dirty="0" err="1" smtClean="0"/>
              <a:t>if</a:t>
            </a:r>
            <a:r>
              <a:rPr lang="es-ES" altLang="en-US" dirty="0" smtClean="0"/>
              <a:t> : </a:t>
            </a:r>
            <a:r>
              <a:rPr lang="es-ES" altLang="en-US" dirty="0" err="1" smtClean="0"/>
              <a:t>small</a:t>
            </a:r>
            <a:r>
              <a:rPr lang="es-ES" altLang="en-US" dirty="0" smtClean="0"/>
              <a:t> </a:t>
            </a:r>
            <a:r>
              <a:rPr lang="es-ES" altLang="en-US" dirty="0" err="1" smtClean="0">
                <a:solidFill>
                  <a:srgbClr val="FF0000"/>
                </a:solidFill>
              </a:rPr>
              <a:t>income</a:t>
            </a:r>
            <a:r>
              <a:rPr lang="es-ES" altLang="en-US" dirty="0" smtClean="0">
                <a:solidFill>
                  <a:srgbClr val="FF0000"/>
                </a:solidFill>
              </a:rPr>
              <a:t> </a:t>
            </a:r>
            <a:r>
              <a:rPr lang="es-ES" altLang="en-US" dirty="0" err="1" smtClean="0">
                <a:solidFill>
                  <a:srgbClr val="FF0000"/>
                </a:solidFill>
              </a:rPr>
              <a:t>effect</a:t>
            </a:r>
            <a:r>
              <a:rPr lang="es-ES" altLang="en-US" dirty="0" smtClean="0">
                <a:solidFill>
                  <a:srgbClr val="FF0000"/>
                </a:solidFill>
              </a:rPr>
              <a:t>-</a:t>
            </a:r>
            <a:r>
              <a:rPr lang="es-ES" altLang="en-US" dirty="0" smtClean="0"/>
              <a:t>&gt; </a:t>
            </a:r>
            <a:r>
              <a:rPr lang="es-ES" altLang="en-US" dirty="0" err="1" smtClean="0"/>
              <a:t>small</a:t>
            </a:r>
            <a:r>
              <a:rPr lang="es-ES" altLang="en-US" dirty="0" smtClean="0"/>
              <a:t> </a:t>
            </a:r>
            <a:r>
              <a:rPr lang="es-ES" altLang="en-US" dirty="0" err="1" smtClean="0"/>
              <a:t>difference</a:t>
            </a:r>
            <a:r>
              <a:rPr lang="es-ES" altLang="en-US" dirty="0" smtClean="0"/>
              <a:t> </a:t>
            </a:r>
            <a:r>
              <a:rPr lang="es-ES" altLang="en-US" dirty="0" err="1" smtClean="0"/>
              <a:t>between</a:t>
            </a:r>
            <a:r>
              <a:rPr lang="es-ES" altLang="en-US" dirty="0" smtClean="0"/>
              <a:t> X</a:t>
            </a:r>
            <a:r>
              <a:rPr lang="es-ES" altLang="en-US" sz="1200" dirty="0" smtClean="0"/>
              <a:t>A</a:t>
            </a:r>
            <a:r>
              <a:rPr lang="es-ES" altLang="en-US" dirty="0" smtClean="0"/>
              <a:t> and X</a:t>
            </a:r>
            <a:r>
              <a:rPr lang="es-ES" altLang="en-US" sz="1200" dirty="0" smtClean="0"/>
              <a:t>C</a:t>
            </a:r>
            <a:r>
              <a:rPr lang="es-ES" altLang="en-US" dirty="0" smtClean="0"/>
              <a:t>.</a:t>
            </a:r>
            <a:endParaRPr lang="es-ES" altLang="en-US" dirty="0"/>
          </a:p>
          <a:p>
            <a:pPr eaLnBrk="1" hangingPunct="1">
              <a:spcBef>
                <a:spcPct val="50000"/>
              </a:spcBef>
            </a:pPr>
            <a:endParaRPr lang="es-ES" alt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1508">
                                            <p:txEl>
                                              <p:pRg st="0" end="0"/>
                                            </p:txEl>
                                          </p:spTgt>
                                        </p:tgtEl>
                                        <p:attrNameLst>
                                          <p:attrName>style.visibility</p:attrName>
                                        </p:attrNameLst>
                                      </p:cBhvr>
                                      <p:to>
                                        <p:strVal val="visible"/>
                                      </p:to>
                                    </p:set>
                                    <p:animEffect transition="in" filter="dissolve">
                                      <p:cBhvr>
                                        <p:cTn id="7" dur="500"/>
                                        <p:tgtEl>
                                          <p:spTgt spid="2150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1508">
                                            <p:txEl>
                                              <p:pRg st="1" end="1"/>
                                            </p:txEl>
                                          </p:spTgt>
                                        </p:tgtEl>
                                        <p:attrNameLst>
                                          <p:attrName>style.visibility</p:attrName>
                                        </p:attrNameLst>
                                      </p:cBhvr>
                                      <p:to>
                                        <p:strVal val="visible"/>
                                      </p:to>
                                    </p:set>
                                    <p:animEffect transition="in" filter="dissolve">
                                      <p:cBhvr>
                                        <p:cTn id="12" dur="500"/>
                                        <p:tgtEl>
                                          <p:spTgt spid="2150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8"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Text Box 4"/>
          <p:cNvSpPr txBox="1">
            <a:spLocks noChangeArrowheads="1"/>
          </p:cNvSpPr>
          <p:nvPr/>
        </p:nvSpPr>
        <p:spPr bwMode="auto">
          <a:xfrm>
            <a:off x="611188" y="260350"/>
            <a:ext cx="8208962" cy="2492990"/>
          </a:xfrm>
          <a:prstGeom prst="rect">
            <a:avLst/>
          </a:prstGeom>
          <a:noFill/>
          <a:ln w="9525">
            <a:noFill/>
            <a:miter lim="800000"/>
            <a:headEnd/>
            <a:tailEnd/>
          </a:ln>
        </p:spPr>
        <p:txBody>
          <a:bodyPr>
            <a:spAutoFit/>
          </a:bodyPr>
          <a:lstStyle/>
          <a:p>
            <a:pPr eaLnBrk="1" hangingPunct="1">
              <a:spcBef>
                <a:spcPct val="50000"/>
              </a:spcBef>
            </a:pPr>
            <a:r>
              <a:rPr lang="es-ES" altLang="en-US" dirty="0" err="1" smtClean="0"/>
              <a:t>Method</a:t>
            </a:r>
            <a:r>
              <a:rPr lang="es-ES" altLang="en-US" dirty="0" smtClean="0"/>
              <a:t> </a:t>
            </a:r>
            <a:r>
              <a:rPr lang="es-ES" altLang="en-US" dirty="0" err="1" smtClean="0"/>
              <a:t>often</a:t>
            </a:r>
            <a:r>
              <a:rPr lang="es-ES" altLang="en-US" dirty="0" smtClean="0"/>
              <a:t> </a:t>
            </a:r>
            <a:r>
              <a:rPr lang="es-ES" altLang="en-US" dirty="0" err="1" smtClean="0"/>
              <a:t>used</a:t>
            </a:r>
            <a:r>
              <a:rPr lang="es-ES" altLang="en-US" dirty="0" smtClean="0"/>
              <a:t> in </a:t>
            </a:r>
            <a:r>
              <a:rPr lang="es-ES" altLang="en-US" dirty="0" err="1" smtClean="0"/>
              <a:t>empirical</a:t>
            </a:r>
            <a:r>
              <a:rPr lang="es-ES" altLang="en-US" dirty="0" smtClean="0"/>
              <a:t> </a:t>
            </a:r>
            <a:r>
              <a:rPr lang="es-ES" altLang="en-US" dirty="0" err="1" smtClean="0"/>
              <a:t>work</a:t>
            </a:r>
            <a:r>
              <a:rPr lang="es-ES" altLang="en-US" dirty="0" smtClean="0"/>
              <a:t>:</a:t>
            </a:r>
            <a:endParaRPr lang="es-ES" altLang="en-US" dirty="0"/>
          </a:p>
          <a:p>
            <a:pPr eaLnBrk="1" hangingPunct="1">
              <a:spcBef>
                <a:spcPct val="50000"/>
              </a:spcBef>
              <a:buFontTx/>
              <a:buChar char="•"/>
            </a:pPr>
            <a:r>
              <a:rPr lang="es-ES" altLang="en-US" dirty="0" err="1" smtClean="0"/>
              <a:t>Assume</a:t>
            </a:r>
            <a:r>
              <a:rPr lang="es-ES" altLang="en-US" dirty="0" smtClean="0"/>
              <a:t> </a:t>
            </a:r>
            <a:r>
              <a:rPr lang="es-ES" altLang="en-US" dirty="0" err="1" smtClean="0"/>
              <a:t>that</a:t>
            </a:r>
            <a:r>
              <a:rPr lang="es-ES" altLang="en-US" dirty="0" smtClean="0"/>
              <a:t> </a:t>
            </a:r>
            <a:r>
              <a:rPr lang="es-ES" altLang="en-US" dirty="0" err="1" smtClean="0"/>
              <a:t>the</a:t>
            </a:r>
            <a:r>
              <a:rPr lang="es-ES" altLang="en-US" dirty="0" smtClean="0"/>
              <a:t> </a:t>
            </a:r>
            <a:r>
              <a:rPr lang="es-ES" altLang="en-US" dirty="0" err="1" smtClean="0"/>
              <a:t>segment</a:t>
            </a:r>
            <a:r>
              <a:rPr lang="es-ES" altLang="en-US" dirty="0" smtClean="0"/>
              <a:t> </a:t>
            </a:r>
            <a:r>
              <a:rPr lang="es-ES" altLang="en-US" dirty="0"/>
              <a:t>BC </a:t>
            </a:r>
            <a:r>
              <a:rPr lang="es-ES" altLang="en-US" dirty="0" smtClean="0"/>
              <a:t>in </a:t>
            </a:r>
            <a:r>
              <a:rPr lang="es-ES" altLang="en-US" dirty="0" err="1" smtClean="0"/>
              <a:t>the</a:t>
            </a:r>
            <a:r>
              <a:rPr lang="es-ES" altLang="en-US" dirty="0" smtClean="0"/>
              <a:t> </a:t>
            </a:r>
            <a:r>
              <a:rPr lang="es-ES" altLang="en-US" dirty="0" err="1" smtClean="0"/>
              <a:t>compensated</a:t>
            </a:r>
            <a:r>
              <a:rPr lang="es-ES" altLang="en-US" dirty="0" smtClean="0"/>
              <a:t> </a:t>
            </a:r>
            <a:r>
              <a:rPr lang="es-ES" altLang="en-US" dirty="0" err="1" smtClean="0"/>
              <a:t>demand</a:t>
            </a:r>
            <a:r>
              <a:rPr lang="es-ES" altLang="en-US" dirty="0" smtClean="0"/>
              <a:t> </a:t>
            </a:r>
            <a:r>
              <a:rPr lang="es-ES" altLang="en-US" dirty="0" err="1" smtClean="0"/>
              <a:t>function</a:t>
            </a:r>
            <a:r>
              <a:rPr lang="es-ES" altLang="en-US" dirty="0" smtClean="0"/>
              <a:t> </a:t>
            </a:r>
            <a:r>
              <a:rPr lang="es-ES" altLang="en-US" dirty="0" err="1" smtClean="0"/>
              <a:t>is</a:t>
            </a:r>
            <a:r>
              <a:rPr lang="es-ES" altLang="en-US" dirty="0" smtClean="0"/>
              <a:t> linear. </a:t>
            </a:r>
            <a:endParaRPr lang="es-ES" altLang="en-US" dirty="0"/>
          </a:p>
          <a:p>
            <a:pPr eaLnBrk="1" hangingPunct="1">
              <a:spcBef>
                <a:spcPct val="50000"/>
              </a:spcBef>
              <a:buFontTx/>
              <a:buChar char="•"/>
            </a:pPr>
            <a:r>
              <a:rPr lang="es-ES" altLang="en-US" dirty="0" err="1" smtClean="0"/>
              <a:t>Deadweight</a:t>
            </a:r>
            <a:r>
              <a:rPr lang="es-ES" altLang="en-US" dirty="0" smtClean="0"/>
              <a:t> </a:t>
            </a:r>
            <a:r>
              <a:rPr lang="es-ES" altLang="en-US" dirty="0" err="1" smtClean="0"/>
              <a:t>loss</a:t>
            </a:r>
            <a:r>
              <a:rPr lang="es-ES" altLang="en-US" dirty="0" smtClean="0"/>
              <a:t>: </a:t>
            </a:r>
            <a:r>
              <a:rPr lang="es-ES" altLang="en-US" dirty="0" err="1" smtClean="0"/>
              <a:t>the</a:t>
            </a:r>
            <a:r>
              <a:rPr lang="es-ES" altLang="en-US" dirty="0" smtClean="0"/>
              <a:t> </a:t>
            </a:r>
            <a:r>
              <a:rPr lang="es-ES" altLang="en-US" dirty="0" err="1" smtClean="0"/>
              <a:t>triangle</a:t>
            </a:r>
            <a:r>
              <a:rPr lang="es-ES" altLang="en-US" dirty="0" smtClean="0"/>
              <a:t> of </a:t>
            </a:r>
            <a:r>
              <a:rPr lang="es-ES" altLang="en-US" dirty="0" err="1" smtClean="0"/>
              <a:t>area</a:t>
            </a:r>
            <a:endParaRPr lang="es-ES" altLang="en-US" dirty="0"/>
          </a:p>
          <a:p>
            <a:pPr eaLnBrk="1" hangingPunct="1">
              <a:spcBef>
                <a:spcPct val="50000"/>
              </a:spcBef>
              <a:buFontTx/>
              <a:buChar char="•"/>
            </a:pPr>
            <a:endParaRPr lang="es-ES" altLang="en-US" dirty="0"/>
          </a:p>
        </p:txBody>
      </p:sp>
      <p:graphicFrame>
        <p:nvGraphicFramePr>
          <p:cNvPr id="22533" name="Object 5"/>
          <p:cNvGraphicFramePr>
            <a:graphicFrameLocks noChangeAspect="1"/>
          </p:cNvGraphicFramePr>
          <p:nvPr/>
        </p:nvGraphicFramePr>
        <p:xfrm>
          <a:off x="2987675" y="2636838"/>
          <a:ext cx="2736850" cy="773112"/>
        </p:xfrm>
        <a:graphic>
          <a:graphicData uri="http://schemas.openxmlformats.org/presentationml/2006/ole">
            <p:oleObj spid="_x0000_s23555" name="Ecuación" r:id="rId4" imgW="1574800" imgH="393700" progId="Equation.3">
              <p:embed/>
            </p:oleObj>
          </a:graphicData>
        </a:graphic>
      </p:graphicFrame>
      <p:sp>
        <p:nvSpPr>
          <p:cNvPr id="22534" name="Text Box 6"/>
          <p:cNvSpPr txBox="1">
            <a:spLocks noChangeArrowheads="1"/>
          </p:cNvSpPr>
          <p:nvPr/>
        </p:nvSpPr>
        <p:spPr bwMode="auto">
          <a:xfrm>
            <a:off x="611188" y="3500438"/>
            <a:ext cx="7200900" cy="457200"/>
          </a:xfrm>
          <a:prstGeom prst="rect">
            <a:avLst/>
          </a:prstGeom>
          <a:noFill/>
          <a:ln w="9525">
            <a:noFill/>
            <a:miter lim="800000"/>
            <a:headEnd/>
            <a:tailEnd/>
          </a:ln>
        </p:spPr>
        <p:txBody>
          <a:bodyPr>
            <a:spAutoFit/>
          </a:bodyPr>
          <a:lstStyle/>
          <a:p>
            <a:pPr eaLnBrk="1" hangingPunct="1">
              <a:spcBef>
                <a:spcPct val="50000"/>
              </a:spcBef>
              <a:buFontTx/>
              <a:buChar char="•"/>
            </a:pPr>
            <a:r>
              <a:rPr lang="es-ES" altLang="en-US" dirty="0" err="1" smtClean="0"/>
              <a:t>We</a:t>
            </a:r>
            <a:r>
              <a:rPr lang="es-ES" altLang="en-US" dirty="0" smtClean="0"/>
              <a:t> can </a:t>
            </a:r>
            <a:r>
              <a:rPr lang="es-ES" altLang="en-US" dirty="0" err="1" smtClean="0"/>
              <a:t>write</a:t>
            </a:r>
            <a:r>
              <a:rPr lang="es-ES" altLang="en-US" dirty="0" smtClean="0"/>
              <a:t> </a:t>
            </a:r>
            <a:r>
              <a:rPr lang="es-ES" altLang="en-US" dirty="0" err="1" smtClean="0"/>
              <a:t>it</a:t>
            </a:r>
            <a:r>
              <a:rPr lang="es-ES" altLang="en-US" dirty="0" smtClean="0"/>
              <a:t> as:</a:t>
            </a:r>
            <a:endParaRPr lang="es-ES" altLang="en-US" dirty="0"/>
          </a:p>
        </p:txBody>
      </p:sp>
      <p:graphicFrame>
        <p:nvGraphicFramePr>
          <p:cNvPr id="22535" name="Object 7"/>
          <p:cNvGraphicFramePr>
            <a:graphicFrameLocks noChangeAspect="1"/>
          </p:cNvGraphicFramePr>
          <p:nvPr/>
        </p:nvGraphicFramePr>
        <p:xfrm>
          <a:off x="3563938" y="3933825"/>
          <a:ext cx="1439862" cy="811213"/>
        </p:xfrm>
        <a:graphic>
          <a:graphicData uri="http://schemas.openxmlformats.org/presentationml/2006/ole">
            <p:oleObj spid="_x0000_s23557" name="Ecuación" r:id="rId5" imgW="698197" imgH="393529" progId="Equation.3">
              <p:embed/>
            </p:oleObj>
          </a:graphicData>
        </a:graphic>
      </p:graphicFrame>
      <p:sp>
        <p:nvSpPr>
          <p:cNvPr id="22536" name="Text Box 8"/>
          <p:cNvSpPr txBox="1">
            <a:spLocks noChangeArrowheads="1"/>
          </p:cNvSpPr>
          <p:nvPr/>
        </p:nvSpPr>
        <p:spPr bwMode="auto">
          <a:xfrm>
            <a:off x="395288" y="4724400"/>
            <a:ext cx="8064500" cy="461665"/>
          </a:xfrm>
          <a:prstGeom prst="rect">
            <a:avLst/>
          </a:prstGeom>
          <a:noFill/>
          <a:ln w="9525">
            <a:noFill/>
            <a:miter lim="800000"/>
            <a:headEnd/>
            <a:tailEnd/>
          </a:ln>
        </p:spPr>
        <p:txBody>
          <a:bodyPr>
            <a:spAutoFit/>
          </a:bodyPr>
          <a:lstStyle/>
          <a:p>
            <a:pPr eaLnBrk="1" hangingPunct="1">
              <a:spcBef>
                <a:spcPct val="50000"/>
              </a:spcBef>
              <a:buFontTx/>
              <a:buChar char="•"/>
            </a:pPr>
            <a:r>
              <a:rPr lang="es-ES" altLang="en-US" dirty="0" err="1" smtClean="0"/>
              <a:t>The</a:t>
            </a:r>
            <a:r>
              <a:rPr lang="es-ES" altLang="en-US" dirty="0" smtClean="0"/>
              <a:t> </a:t>
            </a:r>
            <a:r>
              <a:rPr lang="es-ES" altLang="en-US" dirty="0" err="1" smtClean="0"/>
              <a:t>price</a:t>
            </a:r>
            <a:r>
              <a:rPr lang="es-ES" altLang="en-US" dirty="0" smtClean="0"/>
              <a:t> </a:t>
            </a:r>
            <a:r>
              <a:rPr lang="es-ES" altLang="en-US" dirty="0" err="1" smtClean="0"/>
              <a:t>elasticity</a:t>
            </a:r>
            <a:r>
              <a:rPr lang="es-ES" altLang="en-US" dirty="0" smtClean="0"/>
              <a:t> of </a:t>
            </a:r>
            <a:r>
              <a:rPr lang="es-ES" altLang="en-US" dirty="0" err="1" smtClean="0"/>
              <a:t>the</a:t>
            </a:r>
            <a:r>
              <a:rPr lang="es-ES" altLang="en-US" dirty="0" smtClean="0"/>
              <a:t> </a:t>
            </a:r>
            <a:r>
              <a:rPr lang="es-ES" altLang="en-US" dirty="0" err="1" smtClean="0"/>
              <a:t>compensated</a:t>
            </a:r>
            <a:r>
              <a:rPr lang="es-ES" altLang="en-US" dirty="0" smtClean="0"/>
              <a:t> </a:t>
            </a:r>
            <a:r>
              <a:rPr lang="es-ES" altLang="en-US" dirty="0" err="1" smtClean="0"/>
              <a:t>demand</a:t>
            </a:r>
            <a:r>
              <a:rPr lang="es-ES" altLang="en-US" dirty="0" smtClean="0"/>
              <a:t> at C </a:t>
            </a:r>
            <a:r>
              <a:rPr lang="es-ES" altLang="en-US" dirty="0" err="1" smtClean="0"/>
              <a:t>is</a:t>
            </a:r>
            <a:endParaRPr lang="es-ES" altLang="en-US" dirty="0"/>
          </a:p>
        </p:txBody>
      </p:sp>
      <p:graphicFrame>
        <p:nvGraphicFramePr>
          <p:cNvPr id="22537" name="Object 9"/>
          <p:cNvGraphicFramePr>
            <a:graphicFrameLocks noChangeAspect="1"/>
          </p:cNvGraphicFramePr>
          <p:nvPr/>
        </p:nvGraphicFramePr>
        <p:xfrm>
          <a:off x="2843213" y="5084763"/>
          <a:ext cx="2447925" cy="1644650"/>
        </p:xfrm>
        <a:graphic>
          <a:graphicData uri="http://schemas.openxmlformats.org/presentationml/2006/ole">
            <p:oleObj spid="_x0000_s23559" name="Ecuación" r:id="rId6" imgW="622030" imgH="850531"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2532">
                                            <p:txEl>
                                              <p:pRg st="0" end="0"/>
                                            </p:txEl>
                                          </p:spTgt>
                                        </p:tgtEl>
                                        <p:attrNameLst>
                                          <p:attrName>style.visibility</p:attrName>
                                        </p:attrNameLst>
                                      </p:cBhvr>
                                      <p:to>
                                        <p:strVal val="visible"/>
                                      </p:to>
                                    </p:set>
                                    <p:animEffect transition="in" filter="dissolve">
                                      <p:cBhvr>
                                        <p:cTn id="7" dur="500"/>
                                        <p:tgtEl>
                                          <p:spTgt spid="2253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2532">
                                            <p:txEl>
                                              <p:pRg st="1" end="1"/>
                                            </p:txEl>
                                          </p:spTgt>
                                        </p:tgtEl>
                                        <p:attrNameLst>
                                          <p:attrName>style.visibility</p:attrName>
                                        </p:attrNameLst>
                                      </p:cBhvr>
                                      <p:to>
                                        <p:strVal val="visible"/>
                                      </p:to>
                                    </p:set>
                                    <p:animEffect transition="in" filter="dissolve">
                                      <p:cBhvr>
                                        <p:cTn id="12" dur="500"/>
                                        <p:tgtEl>
                                          <p:spTgt spid="22532">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2532">
                                            <p:txEl>
                                              <p:pRg st="2" end="2"/>
                                            </p:txEl>
                                          </p:spTgt>
                                        </p:tgtEl>
                                        <p:attrNameLst>
                                          <p:attrName>style.visibility</p:attrName>
                                        </p:attrNameLst>
                                      </p:cBhvr>
                                      <p:to>
                                        <p:strVal val="visible"/>
                                      </p:to>
                                    </p:set>
                                    <p:animEffect transition="in" filter="dissolve">
                                      <p:cBhvr>
                                        <p:cTn id="17" dur="500"/>
                                        <p:tgtEl>
                                          <p:spTgt spid="22532">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22533"/>
                                        </p:tgtEl>
                                        <p:attrNameLst>
                                          <p:attrName>style.visibility</p:attrName>
                                        </p:attrNameLst>
                                      </p:cBhvr>
                                      <p:to>
                                        <p:strVal val="visible"/>
                                      </p:to>
                                    </p:set>
                                    <p:animEffect transition="in" filter="dissolve">
                                      <p:cBhvr>
                                        <p:cTn id="22" dur="500"/>
                                        <p:tgtEl>
                                          <p:spTgt spid="2253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2534"/>
                                        </p:tgtEl>
                                        <p:attrNameLst>
                                          <p:attrName>style.visibility</p:attrName>
                                        </p:attrNameLst>
                                      </p:cBhvr>
                                      <p:to>
                                        <p:strVal val="visible"/>
                                      </p:to>
                                    </p:set>
                                    <p:animEffect transition="in" filter="dissolve">
                                      <p:cBhvr>
                                        <p:cTn id="27" dur="500"/>
                                        <p:tgtEl>
                                          <p:spTgt spid="22534"/>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22535"/>
                                        </p:tgtEl>
                                        <p:attrNameLst>
                                          <p:attrName>style.visibility</p:attrName>
                                        </p:attrNameLst>
                                      </p:cBhvr>
                                      <p:to>
                                        <p:strVal val="visible"/>
                                      </p:to>
                                    </p:set>
                                    <p:animEffect transition="in" filter="dissolve">
                                      <p:cBhvr>
                                        <p:cTn id="32" dur="500"/>
                                        <p:tgtEl>
                                          <p:spTgt spid="22535"/>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2536"/>
                                        </p:tgtEl>
                                        <p:attrNameLst>
                                          <p:attrName>style.visibility</p:attrName>
                                        </p:attrNameLst>
                                      </p:cBhvr>
                                      <p:to>
                                        <p:strVal val="visible"/>
                                      </p:to>
                                    </p:set>
                                    <p:animEffect transition="in" filter="dissolve">
                                      <p:cBhvr>
                                        <p:cTn id="37" dur="500"/>
                                        <p:tgtEl>
                                          <p:spTgt spid="22536"/>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nodeType="clickEffect">
                                  <p:stCondLst>
                                    <p:cond delay="0"/>
                                  </p:stCondLst>
                                  <p:childTnLst>
                                    <p:set>
                                      <p:cBhvr>
                                        <p:cTn id="41" dur="1" fill="hold">
                                          <p:stCondLst>
                                            <p:cond delay="0"/>
                                          </p:stCondLst>
                                        </p:cTn>
                                        <p:tgtEl>
                                          <p:spTgt spid="22537"/>
                                        </p:tgtEl>
                                        <p:attrNameLst>
                                          <p:attrName>style.visibility</p:attrName>
                                        </p:attrNameLst>
                                      </p:cBhvr>
                                      <p:to>
                                        <p:strVal val="visible"/>
                                      </p:to>
                                    </p:set>
                                    <p:animEffect transition="in" filter="dissolve">
                                      <p:cBhvr>
                                        <p:cTn id="42" dur="500"/>
                                        <p:tgtEl>
                                          <p:spTgt spid="225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2" grpId="0" build="p"/>
      <p:bldP spid="22534" grpId="0"/>
      <p:bldP spid="2253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Text Box 4"/>
          <p:cNvSpPr txBox="1">
            <a:spLocks noChangeArrowheads="1"/>
          </p:cNvSpPr>
          <p:nvPr/>
        </p:nvSpPr>
        <p:spPr bwMode="auto">
          <a:xfrm>
            <a:off x="611188" y="404813"/>
            <a:ext cx="7632700" cy="457200"/>
          </a:xfrm>
          <a:prstGeom prst="rect">
            <a:avLst/>
          </a:prstGeom>
          <a:noFill/>
          <a:ln w="9525">
            <a:noFill/>
            <a:miter lim="800000"/>
            <a:headEnd/>
            <a:tailEnd/>
          </a:ln>
        </p:spPr>
        <p:txBody>
          <a:bodyPr>
            <a:spAutoFit/>
          </a:bodyPr>
          <a:lstStyle/>
          <a:p>
            <a:pPr eaLnBrk="1" hangingPunct="1">
              <a:spcBef>
                <a:spcPct val="50000"/>
              </a:spcBef>
            </a:pPr>
            <a:r>
              <a:rPr lang="es-ES" altLang="en-US" dirty="0" smtClean="0"/>
              <a:t>So </a:t>
            </a:r>
            <a:r>
              <a:rPr lang="es-ES" altLang="en-US" dirty="0" err="1" smtClean="0"/>
              <a:t>that</a:t>
            </a:r>
            <a:r>
              <a:rPr lang="es-ES" altLang="en-US" dirty="0" smtClean="0"/>
              <a:t>:</a:t>
            </a:r>
            <a:endParaRPr lang="es-ES" altLang="en-US" dirty="0"/>
          </a:p>
        </p:txBody>
      </p:sp>
      <p:graphicFrame>
        <p:nvGraphicFramePr>
          <p:cNvPr id="23557" name="Object 5"/>
          <p:cNvGraphicFramePr>
            <a:graphicFrameLocks noChangeAspect="1"/>
          </p:cNvGraphicFramePr>
          <p:nvPr/>
        </p:nvGraphicFramePr>
        <p:xfrm>
          <a:off x="1536700" y="1196975"/>
          <a:ext cx="4633913" cy="963613"/>
        </p:xfrm>
        <a:graphic>
          <a:graphicData uri="http://schemas.openxmlformats.org/presentationml/2006/ole">
            <p:oleObj spid="_x0000_s25603" name="Ecuación" r:id="rId4" imgW="1892300" imgH="393700" progId="Equation.3">
              <p:embed/>
            </p:oleObj>
          </a:graphicData>
        </a:graphic>
      </p:graphicFrame>
      <p:sp>
        <p:nvSpPr>
          <p:cNvPr id="23558" name="Text Box 6"/>
          <p:cNvSpPr txBox="1">
            <a:spLocks noChangeArrowheads="1"/>
          </p:cNvSpPr>
          <p:nvPr/>
        </p:nvSpPr>
        <p:spPr bwMode="auto">
          <a:xfrm>
            <a:off x="684213" y="2708275"/>
            <a:ext cx="7848600" cy="2123658"/>
          </a:xfrm>
          <a:prstGeom prst="rect">
            <a:avLst/>
          </a:prstGeom>
          <a:noFill/>
          <a:ln w="9525">
            <a:noFill/>
            <a:miter lim="800000"/>
            <a:headEnd/>
            <a:tailEnd/>
          </a:ln>
        </p:spPr>
        <p:txBody>
          <a:bodyPr>
            <a:spAutoFit/>
          </a:bodyPr>
          <a:lstStyle/>
          <a:p>
            <a:pPr eaLnBrk="1" hangingPunct="1">
              <a:spcBef>
                <a:spcPct val="50000"/>
              </a:spcBef>
            </a:pPr>
            <a:r>
              <a:rPr lang="es-ES" altLang="en-US" dirty="0" err="1" smtClean="0"/>
              <a:t>Then</a:t>
            </a:r>
            <a:r>
              <a:rPr lang="es-ES" altLang="en-US" dirty="0" smtClean="0"/>
              <a:t> </a:t>
            </a:r>
            <a:r>
              <a:rPr lang="es-ES" altLang="en-US" dirty="0" err="1" smtClean="0"/>
              <a:t>deadweight</a:t>
            </a:r>
            <a:r>
              <a:rPr lang="es-ES" altLang="en-US" dirty="0" smtClean="0"/>
              <a:t> </a:t>
            </a:r>
            <a:r>
              <a:rPr lang="es-ES" altLang="en-US" dirty="0" err="1" smtClean="0"/>
              <a:t>loss</a:t>
            </a:r>
            <a:r>
              <a:rPr lang="es-ES" altLang="en-US" dirty="0" smtClean="0"/>
              <a:t> </a:t>
            </a:r>
            <a:r>
              <a:rPr lang="es-ES" altLang="en-US" dirty="0" err="1" smtClean="0"/>
              <a:t>is</a:t>
            </a:r>
            <a:r>
              <a:rPr lang="es-ES" altLang="en-US" dirty="0" smtClean="0"/>
              <a:t> </a:t>
            </a:r>
            <a:r>
              <a:rPr lang="es-ES" altLang="en-US" dirty="0" err="1" smtClean="0"/>
              <a:t>higher</a:t>
            </a:r>
            <a:r>
              <a:rPr lang="es-ES" altLang="en-US" dirty="0" smtClean="0"/>
              <a:t> </a:t>
            </a:r>
            <a:r>
              <a:rPr lang="es-ES" altLang="en-US" dirty="0" err="1" smtClean="0"/>
              <a:t>when</a:t>
            </a:r>
            <a:r>
              <a:rPr lang="es-ES" altLang="en-US" dirty="0" smtClean="0"/>
              <a:t>:</a:t>
            </a:r>
            <a:endParaRPr lang="es-ES" altLang="en-US" dirty="0"/>
          </a:p>
          <a:p>
            <a:pPr eaLnBrk="1" hangingPunct="1">
              <a:spcBef>
                <a:spcPct val="50000"/>
              </a:spcBef>
              <a:buFontTx/>
              <a:buChar char="•"/>
            </a:pPr>
            <a:r>
              <a:rPr lang="es-ES" altLang="en-US" dirty="0" err="1" smtClean="0"/>
              <a:t>The</a:t>
            </a:r>
            <a:r>
              <a:rPr lang="es-ES" altLang="en-US" dirty="0" smtClean="0"/>
              <a:t> </a:t>
            </a:r>
            <a:r>
              <a:rPr lang="es-ES" altLang="en-US" dirty="0" err="1" smtClean="0"/>
              <a:t>higher</a:t>
            </a:r>
            <a:r>
              <a:rPr lang="es-ES" altLang="en-US" dirty="0" smtClean="0"/>
              <a:t> </a:t>
            </a:r>
            <a:r>
              <a:rPr lang="es-ES" altLang="en-US" dirty="0" err="1" smtClean="0"/>
              <a:t>the</a:t>
            </a:r>
            <a:r>
              <a:rPr lang="es-ES" altLang="en-US" dirty="0" smtClean="0"/>
              <a:t> “</a:t>
            </a:r>
            <a:r>
              <a:rPr lang="es-ES" altLang="en-US" dirty="0" err="1" smtClean="0"/>
              <a:t>compensated</a:t>
            </a:r>
            <a:r>
              <a:rPr lang="es-ES" altLang="en-US" dirty="0" smtClean="0"/>
              <a:t>” </a:t>
            </a:r>
            <a:r>
              <a:rPr lang="es-ES" altLang="en-US" dirty="0" err="1" smtClean="0"/>
              <a:t>price</a:t>
            </a:r>
            <a:r>
              <a:rPr lang="es-ES" altLang="en-US" dirty="0" smtClean="0"/>
              <a:t>-</a:t>
            </a:r>
            <a:r>
              <a:rPr lang="es-ES" altLang="en-US" dirty="0" err="1" smtClean="0"/>
              <a:t>elasticity</a:t>
            </a:r>
            <a:endParaRPr lang="es-ES" altLang="en-US" dirty="0"/>
          </a:p>
          <a:p>
            <a:pPr eaLnBrk="1" hangingPunct="1">
              <a:spcBef>
                <a:spcPct val="50000"/>
              </a:spcBef>
              <a:buFontTx/>
              <a:buChar char="•"/>
            </a:pPr>
            <a:r>
              <a:rPr lang="es-ES" altLang="en-US" dirty="0" smtClean="0"/>
              <a:t> </a:t>
            </a:r>
            <a:r>
              <a:rPr lang="es-ES" altLang="en-US" dirty="0" err="1" smtClean="0"/>
              <a:t>The</a:t>
            </a:r>
            <a:r>
              <a:rPr lang="es-ES" altLang="en-US" dirty="0" smtClean="0"/>
              <a:t> </a:t>
            </a:r>
            <a:r>
              <a:rPr lang="es-ES" altLang="en-US" dirty="0" err="1" smtClean="0"/>
              <a:t>higher</a:t>
            </a:r>
            <a:r>
              <a:rPr lang="es-ES" altLang="en-US" dirty="0" smtClean="0"/>
              <a:t> </a:t>
            </a:r>
            <a:r>
              <a:rPr lang="es-ES" altLang="en-US" dirty="0" err="1" smtClean="0"/>
              <a:t>the</a:t>
            </a:r>
            <a:r>
              <a:rPr lang="es-ES" altLang="en-US" dirty="0" smtClean="0"/>
              <a:t> </a:t>
            </a:r>
            <a:r>
              <a:rPr lang="es-ES" altLang="en-US" dirty="0" err="1" smtClean="0"/>
              <a:t>before-tax</a:t>
            </a:r>
            <a:r>
              <a:rPr lang="es-ES" altLang="en-US" dirty="0" smtClean="0"/>
              <a:t> </a:t>
            </a:r>
            <a:r>
              <a:rPr lang="es-ES" altLang="en-US" dirty="0" err="1" smtClean="0"/>
              <a:t>expenditure</a:t>
            </a:r>
            <a:r>
              <a:rPr lang="es-ES" altLang="en-US" dirty="0" smtClean="0"/>
              <a:t> in X</a:t>
            </a:r>
            <a:endParaRPr lang="es-ES" altLang="en-US" dirty="0"/>
          </a:p>
          <a:p>
            <a:pPr eaLnBrk="1" hangingPunct="1">
              <a:spcBef>
                <a:spcPct val="50000"/>
              </a:spcBef>
              <a:buFontTx/>
              <a:buChar char="•"/>
            </a:pPr>
            <a:r>
              <a:rPr lang="es-ES" altLang="en-US" dirty="0" err="1" smtClean="0"/>
              <a:t>The</a:t>
            </a:r>
            <a:r>
              <a:rPr lang="es-ES" altLang="en-US" dirty="0" smtClean="0"/>
              <a:t> </a:t>
            </a:r>
            <a:r>
              <a:rPr lang="es-ES" altLang="en-US" dirty="0" err="1" smtClean="0"/>
              <a:t>higher</a:t>
            </a:r>
            <a:r>
              <a:rPr lang="es-ES" altLang="en-US" dirty="0" smtClean="0"/>
              <a:t> </a:t>
            </a:r>
            <a:r>
              <a:rPr lang="es-ES" altLang="en-US" dirty="0" err="1" smtClean="0"/>
              <a:t>the</a:t>
            </a:r>
            <a:r>
              <a:rPr lang="es-ES" altLang="en-US" dirty="0" smtClean="0"/>
              <a:t> </a:t>
            </a:r>
            <a:r>
              <a:rPr lang="es-ES" altLang="en-US" dirty="0" err="1" smtClean="0"/>
              <a:t>tax</a:t>
            </a:r>
            <a:r>
              <a:rPr lang="es-ES" altLang="en-US" dirty="0" smtClean="0"/>
              <a:t> </a:t>
            </a:r>
            <a:r>
              <a:rPr lang="es-ES" altLang="en-US" dirty="0" err="1" smtClean="0"/>
              <a:t>rate</a:t>
            </a:r>
            <a:r>
              <a:rPr lang="es-ES" altLang="en-US" dirty="0" smtClean="0"/>
              <a:t> (</a:t>
            </a:r>
            <a:r>
              <a:rPr lang="es-ES" altLang="en-US" dirty="0" err="1" smtClean="0"/>
              <a:t>notice</a:t>
            </a:r>
            <a:r>
              <a:rPr lang="es-ES" altLang="en-US" dirty="0" smtClean="0"/>
              <a:t> </a:t>
            </a:r>
            <a:r>
              <a:rPr lang="es-ES" altLang="en-US" dirty="0" err="1" smtClean="0"/>
              <a:t>that</a:t>
            </a:r>
            <a:r>
              <a:rPr lang="es-ES" altLang="en-US" dirty="0" smtClean="0"/>
              <a:t> </a:t>
            </a:r>
            <a:r>
              <a:rPr lang="es-ES" altLang="en-US" dirty="0" err="1" smtClean="0"/>
              <a:t>we</a:t>
            </a:r>
            <a:r>
              <a:rPr lang="es-ES" altLang="en-US" dirty="0" smtClean="0"/>
              <a:t> </a:t>
            </a:r>
            <a:r>
              <a:rPr lang="es-ES" altLang="en-US" dirty="0" err="1" smtClean="0"/>
              <a:t>have</a:t>
            </a:r>
            <a:r>
              <a:rPr lang="es-ES" altLang="en-US" dirty="0" smtClean="0"/>
              <a:t> t </a:t>
            </a:r>
            <a:r>
              <a:rPr lang="es-ES" altLang="en-US" dirty="0" err="1" smtClean="0"/>
              <a:t>square</a:t>
            </a:r>
            <a:r>
              <a:rPr lang="es-ES" altLang="en-US" dirty="0" smtClean="0"/>
              <a:t>)</a:t>
            </a:r>
            <a:endParaRPr lang="es-ES" alt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3556"/>
                                        </p:tgtEl>
                                        <p:attrNameLst>
                                          <p:attrName>style.visibility</p:attrName>
                                        </p:attrNameLst>
                                      </p:cBhvr>
                                      <p:to>
                                        <p:strVal val="visible"/>
                                      </p:to>
                                    </p:set>
                                    <p:animEffect transition="in" filter="dissolve">
                                      <p:cBhvr>
                                        <p:cTn id="7" dur="500"/>
                                        <p:tgtEl>
                                          <p:spTgt spid="2355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23557"/>
                                        </p:tgtEl>
                                        <p:attrNameLst>
                                          <p:attrName>style.visibility</p:attrName>
                                        </p:attrNameLst>
                                      </p:cBhvr>
                                      <p:to>
                                        <p:strVal val="visible"/>
                                      </p:to>
                                    </p:set>
                                    <p:animEffect transition="in" filter="dissolve">
                                      <p:cBhvr>
                                        <p:cTn id="12" dur="500"/>
                                        <p:tgtEl>
                                          <p:spTgt spid="2355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3558">
                                            <p:txEl>
                                              <p:pRg st="0" end="0"/>
                                            </p:txEl>
                                          </p:spTgt>
                                        </p:tgtEl>
                                        <p:attrNameLst>
                                          <p:attrName>style.visibility</p:attrName>
                                        </p:attrNameLst>
                                      </p:cBhvr>
                                      <p:to>
                                        <p:strVal val="visible"/>
                                      </p:to>
                                    </p:set>
                                    <p:animEffect transition="in" filter="dissolve">
                                      <p:cBhvr>
                                        <p:cTn id="17" dur="500"/>
                                        <p:tgtEl>
                                          <p:spTgt spid="23558">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3558">
                                            <p:txEl>
                                              <p:pRg st="1" end="1"/>
                                            </p:txEl>
                                          </p:spTgt>
                                        </p:tgtEl>
                                        <p:attrNameLst>
                                          <p:attrName>style.visibility</p:attrName>
                                        </p:attrNameLst>
                                      </p:cBhvr>
                                      <p:to>
                                        <p:strVal val="visible"/>
                                      </p:to>
                                    </p:set>
                                    <p:animEffect transition="in" filter="dissolve">
                                      <p:cBhvr>
                                        <p:cTn id="22" dur="500"/>
                                        <p:tgtEl>
                                          <p:spTgt spid="23558">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3558">
                                            <p:txEl>
                                              <p:pRg st="2" end="2"/>
                                            </p:txEl>
                                          </p:spTgt>
                                        </p:tgtEl>
                                        <p:attrNameLst>
                                          <p:attrName>style.visibility</p:attrName>
                                        </p:attrNameLst>
                                      </p:cBhvr>
                                      <p:to>
                                        <p:strVal val="visible"/>
                                      </p:to>
                                    </p:set>
                                    <p:animEffect transition="in" filter="dissolve">
                                      <p:cBhvr>
                                        <p:cTn id="27" dur="500"/>
                                        <p:tgtEl>
                                          <p:spTgt spid="23558">
                                            <p:txEl>
                                              <p:pRg st="2" end="2"/>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3558">
                                            <p:txEl>
                                              <p:pRg st="3" end="3"/>
                                            </p:txEl>
                                          </p:spTgt>
                                        </p:tgtEl>
                                        <p:attrNameLst>
                                          <p:attrName>style.visibility</p:attrName>
                                        </p:attrNameLst>
                                      </p:cBhvr>
                                      <p:to>
                                        <p:strVal val="visible"/>
                                      </p:to>
                                    </p:set>
                                    <p:animEffect transition="in" filter="dissolve">
                                      <p:cBhvr>
                                        <p:cTn id="32" dur="500"/>
                                        <p:tgtEl>
                                          <p:spTgt spid="2355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6" grpId="0"/>
      <p:bldP spid="23558"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Freeform 2"/>
          <p:cNvSpPr>
            <a:spLocks/>
          </p:cNvSpPr>
          <p:nvPr/>
        </p:nvSpPr>
        <p:spPr bwMode="auto">
          <a:xfrm>
            <a:off x="2362200" y="3124200"/>
            <a:ext cx="304800" cy="914400"/>
          </a:xfrm>
          <a:custGeom>
            <a:avLst/>
            <a:gdLst/>
            <a:ahLst/>
            <a:cxnLst>
              <a:cxn ang="0">
                <a:pos x="0" y="0"/>
              </a:cxn>
              <a:cxn ang="0">
                <a:pos x="0" y="576"/>
              </a:cxn>
              <a:cxn ang="0">
                <a:pos x="192" y="384"/>
              </a:cxn>
              <a:cxn ang="0">
                <a:pos x="0" y="0"/>
              </a:cxn>
            </a:cxnLst>
            <a:rect l="0" t="0" r="r" b="b"/>
            <a:pathLst>
              <a:path w="192" h="576">
                <a:moveTo>
                  <a:pt x="0" y="0"/>
                </a:moveTo>
                <a:lnTo>
                  <a:pt x="0" y="576"/>
                </a:lnTo>
                <a:lnTo>
                  <a:pt x="192" y="384"/>
                </a:lnTo>
                <a:lnTo>
                  <a:pt x="0" y="0"/>
                </a:lnTo>
                <a:close/>
              </a:path>
            </a:pathLst>
          </a:custGeom>
          <a:solidFill>
            <a:srgbClr val="FFFF99">
              <a:alpha val="50000"/>
            </a:srgbClr>
          </a:solidFill>
          <a:ln w="9525">
            <a:solidFill>
              <a:schemeClr val="tx1"/>
            </a:solidFill>
            <a:round/>
            <a:headEnd/>
            <a:tailEnd/>
          </a:ln>
          <a:effectLst/>
        </p:spPr>
        <p:txBody>
          <a:bodyPr/>
          <a:lstStyle/>
          <a:p>
            <a:endParaRPr lang="es-ES"/>
          </a:p>
        </p:txBody>
      </p:sp>
      <p:sp>
        <p:nvSpPr>
          <p:cNvPr id="157699" name="Rectangle 3"/>
          <p:cNvSpPr>
            <a:spLocks noChangeArrowheads="1"/>
          </p:cNvSpPr>
          <p:nvPr/>
        </p:nvSpPr>
        <p:spPr bwMode="auto">
          <a:xfrm>
            <a:off x="914400" y="3733800"/>
            <a:ext cx="1752600" cy="1766888"/>
          </a:xfrm>
          <a:prstGeom prst="rect">
            <a:avLst/>
          </a:prstGeom>
          <a:noFill/>
          <a:ln w="12700">
            <a:solidFill>
              <a:schemeClr val="tx1"/>
            </a:solidFill>
            <a:prstDash val="dash"/>
            <a:miter lim="800000"/>
            <a:headEnd/>
            <a:tailEnd/>
          </a:ln>
          <a:effectLst/>
        </p:spPr>
        <p:txBody>
          <a:bodyPr wrap="none" anchor="ctr"/>
          <a:lstStyle/>
          <a:p>
            <a:endParaRPr lang="es-ES"/>
          </a:p>
        </p:txBody>
      </p:sp>
      <p:sp>
        <p:nvSpPr>
          <p:cNvPr id="157700" name="Freeform 4"/>
          <p:cNvSpPr>
            <a:spLocks/>
          </p:cNvSpPr>
          <p:nvPr/>
        </p:nvSpPr>
        <p:spPr bwMode="auto">
          <a:xfrm>
            <a:off x="6178550" y="3417888"/>
            <a:ext cx="603250" cy="931862"/>
          </a:xfrm>
          <a:custGeom>
            <a:avLst/>
            <a:gdLst/>
            <a:ahLst/>
            <a:cxnLst>
              <a:cxn ang="0">
                <a:pos x="0" y="0"/>
              </a:cxn>
              <a:cxn ang="0">
                <a:pos x="0" y="587"/>
              </a:cxn>
              <a:cxn ang="0">
                <a:pos x="380" y="199"/>
              </a:cxn>
              <a:cxn ang="0">
                <a:pos x="0" y="0"/>
              </a:cxn>
            </a:cxnLst>
            <a:rect l="0" t="0" r="r" b="b"/>
            <a:pathLst>
              <a:path w="380" h="587">
                <a:moveTo>
                  <a:pt x="0" y="0"/>
                </a:moveTo>
                <a:cubicBezTo>
                  <a:pt x="3" y="224"/>
                  <a:pt x="0" y="378"/>
                  <a:pt x="0" y="587"/>
                </a:cubicBezTo>
                <a:lnTo>
                  <a:pt x="380" y="199"/>
                </a:lnTo>
                <a:lnTo>
                  <a:pt x="0" y="0"/>
                </a:lnTo>
                <a:close/>
              </a:path>
            </a:pathLst>
          </a:custGeom>
          <a:solidFill>
            <a:srgbClr val="FFFF99">
              <a:alpha val="50000"/>
            </a:srgbClr>
          </a:solidFill>
          <a:ln w="9525">
            <a:solidFill>
              <a:schemeClr val="tx1"/>
            </a:solidFill>
            <a:round/>
            <a:headEnd/>
            <a:tailEnd/>
          </a:ln>
          <a:effectLst/>
        </p:spPr>
        <p:txBody>
          <a:bodyPr/>
          <a:lstStyle/>
          <a:p>
            <a:endParaRPr lang="es-ES"/>
          </a:p>
        </p:txBody>
      </p:sp>
      <p:sp>
        <p:nvSpPr>
          <p:cNvPr id="157701" name="Line 5"/>
          <p:cNvSpPr>
            <a:spLocks noChangeShapeType="1"/>
          </p:cNvSpPr>
          <p:nvPr/>
        </p:nvSpPr>
        <p:spPr bwMode="auto">
          <a:xfrm>
            <a:off x="914400" y="1538288"/>
            <a:ext cx="0" cy="3962400"/>
          </a:xfrm>
          <a:prstGeom prst="line">
            <a:avLst/>
          </a:prstGeom>
          <a:noFill/>
          <a:ln w="28575">
            <a:solidFill>
              <a:schemeClr val="tx1"/>
            </a:solidFill>
            <a:round/>
            <a:headEnd/>
            <a:tailEnd/>
          </a:ln>
          <a:effectLst/>
        </p:spPr>
        <p:txBody>
          <a:bodyPr/>
          <a:lstStyle/>
          <a:p>
            <a:endParaRPr lang="es-ES"/>
          </a:p>
        </p:txBody>
      </p:sp>
      <p:sp>
        <p:nvSpPr>
          <p:cNvPr id="157702" name="Line 6"/>
          <p:cNvSpPr>
            <a:spLocks noChangeShapeType="1"/>
          </p:cNvSpPr>
          <p:nvPr/>
        </p:nvSpPr>
        <p:spPr bwMode="auto">
          <a:xfrm flipV="1">
            <a:off x="914400" y="5486400"/>
            <a:ext cx="3276600" cy="0"/>
          </a:xfrm>
          <a:prstGeom prst="line">
            <a:avLst/>
          </a:prstGeom>
          <a:noFill/>
          <a:ln w="28575">
            <a:solidFill>
              <a:schemeClr val="tx1"/>
            </a:solidFill>
            <a:round/>
            <a:headEnd/>
            <a:tailEnd/>
          </a:ln>
          <a:effectLst/>
        </p:spPr>
        <p:txBody>
          <a:bodyPr/>
          <a:lstStyle/>
          <a:p>
            <a:endParaRPr lang="es-ES"/>
          </a:p>
        </p:txBody>
      </p:sp>
      <p:sp>
        <p:nvSpPr>
          <p:cNvPr id="157703" name="Text Box 7"/>
          <p:cNvSpPr txBox="1">
            <a:spLocks noChangeArrowheads="1"/>
          </p:cNvSpPr>
          <p:nvPr/>
        </p:nvSpPr>
        <p:spPr bwMode="auto">
          <a:xfrm>
            <a:off x="533400" y="1462088"/>
            <a:ext cx="336550" cy="366712"/>
          </a:xfrm>
          <a:prstGeom prst="rect">
            <a:avLst/>
          </a:prstGeom>
          <a:noFill/>
          <a:ln w="9525">
            <a:noFill/>
            <a:miter lim="800000"/>
            <a:headEnd/>
            <a:tailEnd/>
          </a:ln>
          <a:effectLst/>
        </p:spPr>
        <p:txBody>
          <a:bodyPr wrap="none">
            <a:spAutoFit/>
          </a:bodyPr>
          <a:lstStyle/>
          <a:p>
            <a:pPr algn="l"/>
            <a:r>
              <a:rPr lang="en-US" i="1">
                <a:latin typeface="Arial" pitchFamily="34" charset="0"/>
              </a:rPr>
              <a:t>P</a:t>
            </a:r>
          </a:p>
        </p:txBody>
      </p:sp>
      <p:sp>
        <p:nvSpPr>
          <p:cNvPr id="157704" name="Text Box 8"/>
          <p:cNvSpPr txBox="1">
            <a:spLocks noChangeArrowheads="1"/>
          </p:cNvSpPr>
          <p:nvPr/>
        </p:nvSpPr>
        <p:spPr bwMode="auto">
          <a:xfrm>
            <a:off x="3962400" y="5514975"/>
            <a:ext cx="361950" cy="366713"/>
          </a:xfrm>
          <a:prstGeom prst="rect">
            <a:avLst/>
          </a:prstGeom>
          <a:noFill/>
          <a:ln w="9525">
            <a:noFill/>
            <a:miter lim="800000"/>
            <a:headEnd/>
            <a:tailEnd/>
          </a:ln>
          <a:effectLst/>
        </p:spPr>
        <p:txBody>
          <a:bodyPr wrap="none">
            <a:spAutoFit/>
          </a:bodyPr>
          <a:lstStyle/>
          <a:p>
            <a:pPr algn="l"/>
            <a:r>
              <a:rPr lang="en-US" i="1">
                <a:latin typeface="Arial" pitchFamily="34" charset="0"/>
              </a:rPr>
              <a:t>Q</a:t>
            </a:r>
          </a:p>
        </p:txBody>
      </p:sp>
      <p:sp>
        <p:nvSpPr>
          <p:cNvPr id="157705" name="Line 9"/>
          <p:cNvSpPr>
            <a:spLocks noChangeShapeType="1"/>
          </p:cNvSpPr>
          <p:nvPr/>
        </p:nvSpPr>
        <p:spPr bwMode="auto">
          <a:xfrm flipV="1">
            <a:off x="1066800" y="2362200"/>
            <a:ext cx="2971800" cy="2986088"/>
          </a:xfrm>
          <a:prstGeom prst="line">
            <a:avLst/>
          </a:prstGeom>
          <a:noFill/>
          <a:ln w="38100">
            <a:solidFill>
              <a:srgbClr val="0000FF"/>
            </a:solidFill>
            <a:round/>
            <a:headEnd/>
            <a:tailEnd/>
          </a:ln>
          <a:effectLst/>
        </p:spPr>
        <p:txBody>
          <a:bodyPr/>
          <a:lstStyle/>
          <a:p>
            <a:endParaRPr lang="es-ES"/>
          </a:p>
        </p:txBody>
      </p:sp>
      <p:sp>
        <p:nvSpPr>
          <p:cNvPr id="157706" name="Line 10"/>
          <p:cNvSpPr>
            <a:spLocks noChangeShapeType="1"/>
          </p:cNvSpPr>
          <p:nvPr/>
        </p:nvSpPr>
        <p:spPr bwMode="auto">
          <a:xfrm>
            <a:off x="1676400" y="1752600"/>
            <a:ext cx="1828800" cy="3581400"/>
          </a:xfrm>
          <a:prstGeom prst="line">
            <a:avLst/>
          </a:prstGeom>
          <a:noFill/>
          <a:ln w="38100">
            <a:solidFill>
              <a:srgbClr val="0000FF"/>
            </a:solidFill>
            <a:round/>
            <a:headEnd/>
            <a:tailEnd/>
          </a:ln>
          <a:effectLst/>
        </p:spPr>
        <p:txBody>
          <a:bodyPr/>
          <a:lstStyle/>
          <a:p>
            <a:endParaRPr lang="es-ES"/>
          </a:p>
        </p:txBody>
      </p:sp>
      <p:sp>
        <p:nvSpPr>
          <p:cNvPr id="157707" name="Rectangle 11"/>
          <p:cNvSpPr>
            <a:spLocks noChangeArrowheads="1"/>
          </p:cNvSpPr>
          <p:nvPr/>
        </p:nvSpPr>
        <p:spPr bwMode="auto">
          <a:xfrm>
            <a:off x="914400" y="3124200"/>
            <a:ext cx="1447800" cy="2376488"/>
          </a:xfrm>
          <a:prstGeom prst="rect">
            <a:avLst/>
          </a:prstGeom>
          <a:noFill/>
          <a:ln w="12700">
            <a:solidFill>
              <a:schemeClr val="tx1"/>
            </a:solidFill>
            <a:prstDash val="dash"/>
            <a:miter lim="800000"/>
            <a:headEnd/>
            <a:tailEnd/>
          </a:ln>
          <a:effectLst/>
        </p:spPr>
        <p:txBody>
          <a:bodyPr wrap="none" anchor="ctr"/>
          <a:lstStyle/>
          <a:p>
            <a:endParaRPr lang="es-ES"/>
          </a:p>
        </p:txBody>
      </p:sp>
      <p:sp>
        <p:nvSpPr>
          <p:cNvPr id="157708" name="Text Box 12"/>
          <p:cNvSpPr txBox="1">
            <a:spLocks noChangeArrowheads="1"/>
          </p:cNvSpPr>
          <p:nvPr/>
        </p:nvSpPr>
        <p:spPr bwMode="auto">
          <a:xfrm>
            <a:off x="304800" y="2971800"/>
            <a:ext cx="490538" cy="366713"/>
          </a:xfrm>
          <a:prstGeom prst="rect">
            <a:avLst/>
          </a:prstGeom>
          <a:noFill/>
          <a:ln w="9525">
            <a:noFill/>
            <a:miter lim="800000"/>
            <a:headEnd/>
            <a:tailEnd/>
          </a:ln>
          <a:effectLst/>
        </p:spPr>
        <p:txBody>
          <a:bodyPr>
            <a:spAutoFit/>
          </a:bodyPr>
          <a:lstStyle/>
          <a:p>
            <a:pPr algn="l"/>
            <a:r>
              <a:rPr lang="en-US" i="1">
                <a:latin typeface="Arial" pitchFamily="34" charset="0"/>
              </a:rPr>
              <a:t>P</a:t>
            </a:r>
            <a:r>
              <a:rPr lang="en-US" baseline="-25000">
                <a:latin typeface="Arial" pitchFamily="34" charset="0"/>
              </a:rPr>
              <a:t>2</a:t>
            </a:r>
          </a:p>
        </p:txBody>
      </p:sp>
      <p:sp>
        <p:nvSpPr>
          <p:cNvPr id="157709" name="Text Box 13"/>
          <p:cNvSpPr txBox="1">
            <a:spLocks noChangeArrowheads="1"/>
          </p:cNvSpPr>
          <p:nvPr/>
        </p:nvSpPr>
        <p:spPr bwMode="auto">
          <a:xfrm>
            <a:off x="304800" y="3581400"/>
            <a:ext cx="490538" cy="366713"/>
          </a:xfrm>
          <a:prstGeom prst="rect">
            <a:avLst/>
          </a:prstGeom>
          <a:noFill/>
          <a:ln w="9525">
            <a:noFill/>
            <a:miter lim="800000"/>
            <a:headEnd/>
            <a:tailEnd/>
          </a:ln>
          <a:effectLst/>
        </p:spPr>
        <p:txBody>
          <a:bodyPr>
            <a:spAutoFit/>
          </a:bodyPr>
          <a:lstStyle/>
          <a:p>
            <a:pPr algn="l"/>
            <a:r>
              <a:rPr lang="en-US" i="1">
                <a:latin typeface="Arial" pitchFamily="34" charset="0"/>
              </a:rPr>
              <a:t>P</a:t>
            </a:r>
            <a:r>
              <a:rPr lang="en-US" baseline="-25000">
                <a:latin typeface="Arial" pitchFamily="34" charset="0"/>
              </a:rPr>
              <a:t>1</a:t>
            </a:r>
          </a:p>
        </p:txBody>
      </p:sp>
      <p:sp>
        <p:nvSpPr>
          <p:cNvPr id="157710" name="Line 14"/>
          <p:cNvSpPr>
            <a:spLocks noChangeShapeType="1"/>
          </p:cNvSpPr>
          <p:nvPr/>
        </p:nvSpPr>
        <p:spPr bwMode="auto">
          <a:xfrm flipH="1" flipV="1">
            <a:off x="762000" y="3124200"/>
            <a:ext cx="152400" cy="0"/>
          </a:xfrm>
          <a:prstGeom prst="line">
            <a:avLst/>
          </a:prstGeom>
          <a:noFill/>
          <a:ln w="19050">
            <a:solidFill>
              <a:schemeClr val="tx1"/>
            </a:solidFill>
            <a:round/>
            <a:headEnd/>
            <a:tailEnd/>
          </a:ln>
          <a:effectLst/>
        </p:spPr>
        <p:txBody>
          <a:bodyPr/>
          <a:lstStyle/>
          <a:p>
            <a:endParaRPr lang="es-ES"/>
          </a:p>
        </p:txBody>
      </p:sp>
      <p:sp>
        <p:nvSpPr>
          <p:cNvPr id="157711" name="Line 15"/>
          <p:cNvSpPr>
            <a:spLocks noChangeShapeType="1"/>
          </p:cNvSpPr>
          <p:nvPr/>
        </p:nvSpPr>
        <p:spPr bwMode="auto">
          <a:xfrm flipH="1">
            <a:off x="762000" y="3733800"/>
            <a:ext cx="152400" cy="0"/>
          </a:xfrm>
          <a:prstGeom prst="line">
            <a:avLst/>
          </a:prstGeom>
          <a:noFill/>
          <a:ln w="19050">
            <a:solidFill>
              <a:schemeClr val="tx1"/>
            </a:solidFill>
            <a:round/>
            <a:headEnd/>
            <a:tailEnd/>
          </a:ln>
          <a:effectLst/>
        </p:spPr>
        <p:txBody>
          <a:bodyPr/>
          <a:lstStyle/>
          <a:p>
            <a:endParaRPr lang="es-ES"/>
          </a:p>
        </p:txBody>
      </p:sp>
      <p:sp>
        <p:nvSpPr>
          <p:cNvPr id="157712" name="Line 16"/>
          <p:cNvSpPr>
            <a:spLocks noChangeShapeType="1"/>
          </p:cNvSpPr>
          <p:nvPr/>
        </p:nvSpPr>
        <p:spPr bwMode="auto">
          <a:xfrm>
            <a:off x="2667000" y="5500688"/>
            <a:ext cx="0" cy="152400"/>
          </a:xfrm>
          <a:prstGeom prst="line">
            <a:avLst/>
          </a:prstGeom>
          <a:noFill/>
          <a:ln w="19050">
            <a:solidFill>
              <a:schemeClr val="tx1"/>
            </a:solidFill>
            <a:round/>
            <a:headEnd/>
            <a:tailEnd/>
          </a:ln>
          <a:effectLst/>
        </p:spPr>
        <p:txBody>
          <a:bodyPr/>
          <a:lstStyle/>
          <a:p>
            <a:endParaRPr lang="es-ES"/>
          </a:p>
        </p:txBody>
      </p:sp>
      <p:sp>
        <p:nvSpPr>
          <p:cNvPr id="157713" name="Line 17"/>
          <p:cNvSpPr>
            <a:spLocks noChangeShapeType="1"/>
          </p:cNvSpPr>
          <p:nvPr/>
        </p:nvSpPr>
        <p:spPr bwMode="auto">
          <a:xfrm>
            <a:off x="2362200" y="5500688"/>
            <a:ext cx="0" cy="152400"/>
          </a:xfrm>
          <a:prstGeom prst="line">
            <a:avLst/>
          </a:prstGeom>
          <a:noFill/>
          <a:ln w="19050">
            <a:solidFill>
              <a:schemeClr val="tx1"/>
            </a:solidFill>
            <a:round/>
            <a:headEnd/>
            <a:tailEnd/>
          </a:ln>
          <a:effectLst/>
        </p:spPr>
        <p:txBody>
          <a:bodyPr/>
          <a:lstStyle/>
          <a:p>
            <a:endParaRPr lang="es-ES"/>
          </a:p>
        </p:txBody>
      </p:sp>
      <p:sp>
        <p:nvSpPr>
          <p:cNvPr id="157714" name="Text Box 18"/>
          <p:cNvSpPr txBox="1">
            <a:spLocks noChangeArrowheads="1"/>
          </p:cNvSpPr>
          <p:nvPr/>
        </p:nvSpPr>
        <p:spPr bwMode="auto">
          <a:xfrm>
            <a:off x="2514600" y="5653088"/>
            <a:ext cx="533400" cy="366712"/>
          </a:xfrm>
          <a:prstGeom prst="rect">
            <a:avLst/>
          </a:prstGeom>
          <a:noFill/>
          <a:ln w="9525">
            <a:noFill/>
            <a:miter lim="800000"/>
            <a:headEnd/>
            <a:tailEnd/>
          </a:ln>
          <a:effectLst/>
        </p:spPr>
        <p:txBody>
          <a:bodyPr>
            <a:spAutoFit/>
          </a:bodyPr>
          <a:lstStyle/>
          <a:p>
            <a:pPr algn="l"/>
            <a:r>
              <a:rPr lang="en-US" i="1">
                <a:latin typeface="Arial" pitchFamily="34" charset="0"/>
              </a:rPr>
              <a:t>Q</a:t>
            </a:r>
            <a:r>
              <a:rPr lang="en-US" baseline="-25000">
                <a:latin typeface="Arial" pitchFamily="34" charset="0"/>
              </a:rPr>
              <a:t>1</a:t>
            </a:r>
          </a:p>
        </p:txBody>
      </p:sp>
      <p:sp>
        <p:nvSpPr>
          <p:cNvPr id="157715" name="Text Box 19"/>
          <p:cNvSpPr txBox="1">
            <a:spLocks noChangeArrowheads="1"/>
          </p:cNvSpPr>
          <p:nvPr/>
        </p:nvSpPr>
        <p:spPr bwMode="auto">
          <a:xfrm>
            <a:off x="2209800" y="5653088"/>
            <a:ext cx="533400" cy="366712"/>
          </a:xfrm>
          <a:prstGeom prst="rect">
            <a:avLst/>
          </a:prstGeom>
          <a:noFill/>
          <a:ln w="9525">
            <a:noFill/>
            <a:miter lim="800000"/>
            <a:headEnd/>
            <a:tailEnd/>
          </a:ln>
          <a:effectLst/>
        </p:spPr>
        <p:txBody>
          <a:bodyPr>
            <a:spAutoFit/>
          </a:bodyPr>
          <a:lstStyle/>
          <a:p>
            <a:pPr algn="l"/>
            <a:r>
              <a:rPr lang="en-US" i="1">
                <a:latin typeface="Arial" pitchFamily="34" charset="0"/>
              </a:rPr>
              <a:t>Q</a:t>
            </a:r>
            <a:r>
              <a:rPr lang="en-US" baseline="-25000">
                <a:latin typeface="Arial" pitchFamily="34" charset="0"/>
              </a:rPr>
              <a:t>2</a:t>
            </a:r>
          </a:p>
        </p:txBody>
      </p:sp>
      <p:sp>
        <p:nvSpPr>
          <p:cNvPr id="157716" name="Text Box 20"/>
          <p:cNvSpPr txBox="1">
            <a:spLocks noChangeArrowheads="1"/>
          </p:cNvSpPr>
          <p:nvPr/>
        </p:nvSpPr>
        <p:spPr bwMode="auto">
          <a:xfrm>
            <a:off x="3429000" y="5124450"/>
            <a:ext cx="433388" cy="366713"/>
          </a:xfrm>
          <a:prstGeom prst="rect">
            <a:avLst/>
          </a:prstGeom>
          <a:noFill/>
          <a:ln w="9525">
            <a:noFill/>
            <a:miter lim="800000"/>
            <a:headEnd/>
            <a:tailEnd/>
          </a:ln>
          <a:effectLst/>
        </p:spPr>
        <p:txBody>
          <a:bodyPr wrap="none">
            <a:spAutoFit/>
          </a:bodyPr>
          <a:lstStyle/>
          <a:p>
            <a:pPr algn="l"/>
            <a:r>
              <a:rPr lang="en-US" i="1">
                <a:latin typeface="Arial" pitchFamily="34" charset="0"/>
              </a:rPr>
              <a:t>D</a:t>
            </a:r>
            <a:r>
              <a:rPr lang="en-US" baseline="-25000">
                <a:latin typeface="Arial" pitchFamily="34" charset="0"/>
              </a:rPr>
              <a:t>1</a:t>
            </a:r>
          </a:p>
        </p:txBody>
      </p:sp>
      <p:sp>
        <p:nvSpPr>
          <p:cNvPr id="157717" name="Text Box 21"/>
          <p:cNvSpPr txBox="1">
            <a:spLocks noChangeArrowheads="1"/>
          </p:cNvSpPr>
          <p:nvPr/>
        </p:nvSpPr>
        <p:spPr bwMode="auto">
          <a:xfrm>
            <a:off x="4006850" y="2224088"/>
            <a:ext cx="420688" cy="366712"/>
          </a:xfrm>
          <a:prstGeom prst="rect">
            <a:avLst/>
          </a:prstGeom>
          <a:noFill/>
          <a:ln w="9525">
            <a:noFill/>
            <a:miter lim="800000"/>
            <a:headEnd/>
            <a:tailEnd/>
          </a:ln>
          <a:effectLst/>
        </p:spPr>
        <p:txBody>
          <a:bodyPr wrap="none">
            <a:spAutoFit/>
          </a:bodyPr>
          <a:lstStyle/>
          <a:p>
            <a:pPr algn="l"/>
            <a:r>
              <a:rPr lang="en-US" i="1">
                <a:latin typeface="Arial" pitchFamily="34" charset="0"/>
              </a:rPr>
              <a:t>S</a:t>
            </a:r>
            <a:r>
              <a:rPr lang="en-US" baseline="-25000">
                <a:latin typeface="Arial" pitchFamily="34" charset="0"/>
              </a:rPr>
              <a:t>1</a:t>
            </a:r>
          </a:p>
        </p:txBody>
      </p:sp>
      <p:sp>
        <p:nvSpPr>
          <p:cNvPr id="157718" name="Text Box 22"/>
          <p:cNvSpPr txBox="1">
            <a:spLocks noChangeArrowheads="1"/>
          </p:cNvSpPr>
          <p:nvPr/>
        </p:nvSpPr>
        <p:spPr bwMode="auto">
          <a:xfrm>
            <a:off x="3160713" y="2071688"/>
            <a:ext cx="420687" cy="366712"/>
          </a:xfrm>
          <a:prstGeom prst="rect">
            <a:avLst/>
          </a:prstGeom>
          <a:noFill/>
          <a:ln w="9525">
            <a:noFill/>
            <a:miter lim="800000"/>
            <a:headEnd/>
            <a:tailEnd/>
          </a:ln>
          <a:effectLst/>
        </p:spPr>
        <p:txBody>
          <a:bodyPr wrap="none">
            <a:spAutoFit/>
          </a:bodyPr>
          <a:lstStyle/>
          <a:p>
            <a:pPr algn="l"/>
            <a:r>
              <a:rPr lang="en-US" i="1">
                <a:latin typeface="Arial" pitchFamily="34" charset="0"/>
              </a:rPr>
              <a:t>S</a:t>
            </a:r>
            <a:r>
              <a:rPr lang="en-US" baseline="-25000">
                <a:latin typeface="Arial" pitchFamily="34" charset="0"/>
              </a:rPr>
              <a:t>2</a:t>
            </a:r>
          </a:p>
        </p:txBody>
      </p:sp>
      <p:sp>
        <p:nvSpPr>
          <p:cNvPr id="157719" name="Line 23"/>
          <p:cNvSpPr>
            <a:spLocks noChangeShapeType="1"/>
          </p:cNvSpPr>
          <p:nvPr/>
        </p:nvSpPr>
        <p:spPr bwMode="auto">
          <a:xfrm flipV="1">
            <a:off x="1066800" y="2286000"/>
            <a:ext cx="2133600" cy="2147888"/>
          </a:xfrm>
          <a:prstGeom prst="line">
            <a:avLst/>
          </a:prstGeom>
          <a:noFill/>
          <a:ln w="38100">
            <a:solidFill>
              <a:srgbClr val="FF0000"/>
            </a:solidFill>
            <a:round/>
            <a:headEnd/>
            <a:tailEnd/>
          </a:ln>
          <a:effectLst/>
        </p:spPr>
        <p:txBody>
          <a:bodyPr/>
          <a:lstStyle/>
          <a:p>
            <a:endParaRPr lang="es-ES"/>
          </a:p>
        </p:txBody>
      </p:sp>
      <p:sp>
        <p:nvSpPr>
          <p:cNvPr id="157720" name="Text Box 24"/>
          <p:cNvSpPr txBox="1">
            <a:spLocks noChangeArrowheads="1"/>
          </p:cNvSpPr>
          <p:nvPr/>
        </p:nvSpPr>
        <p:spPr bwMode="auto">
          <a:xfrm>
            <a:off x="2235200" y="2714625"/>
            <a:ext cx="336550" cy="366713"/>
          </a:xfrm>
          <a:prstGeom prst="rect">
            <a:avLst/>
          </a:prstGeom>
          <a:noFill/>
          <a:ln w="9525">
            <a:noFill/>
            <a:miter lim="800000"/>
            <a:headEnd/>
            <a:tailEnd/>
          </a:ln>
          <a:effectLst/>
        </p:spPr>
        <p:txBody>
          <a:bodyPr wrap="none">
            <a:spAutoFit/>
          </a:bodyPr>
          <a:lstStyle/>
          <a:p>
            <a:pPr algn="l"/>
            <a:r>
              <a:rPr lang="en-US" i="1">
                <a:latin typeface="Arial" pitchFamily="34" charset="0"/>
              </a:rPr>
              <a:t>B</a:t>
            </a:r>
          </a:p>
        </p:txBody>
      </p:sp>
      <p:sp>
        <p:nvSpPr>
          <p:cNvPr id="157721" name="Text Box 25"/>
          <p:cNvSpPr txBox="1">
            <a:spLocks noChangeArrowheads="1"/>
          </p:cNvSpPr>
          <p:nvPr/>
        </p:nvSpPr>
        <p:spPr bwMode="auto">
          <a:xfrm>
            <a:off x="2667000" y="3595688"/>
            <a:ext cx="336550" cy="366712"/>
          </a:xfrm>
          <a:prstGeom prst="rect">
            <a:avLst/>
          </a:prstGeom>
          <a:noFill/>
          <a:ln w="9525">
            <a:noFill/>
            <a:miter lim="800000"/>
            <a:headEnd/>
            <a:tailEnd/>
          </a:ln>
          <a:effectLst/>
        </p:spPr>
        <p:txBody>
          <a:bodyPr wrap="none">
            <a:spAutoFit/>
          </a:bodyPr>
          <a:lstStyle/>
          <a:p>
            <a:pPr algn="l"/>
            <a:r>
              <a:rPr lang="en-US" i="1">
                <a:latin typeface="Arial" pitchFamily="34" charset="0"/>
              </a:rPr>
              <a:t>A</a:t>
            </a:r>
          </a:p>
        </p:txBody>
      </p:sp>
      <p:sp>
        <p:nvSpPr>
          <p:cNvPr id="157722" name="Text Box 26"/>
          <p:cNvSpPr txBox="1">
            <a:spLocks noChangeArrowheads="1"/>
          </p:cNvSpPr>
          <p:nvPr/>
        </p:nvSpPr>
        <p:spPr bwMode="auto">
          <a:xfrm>
            <a:off x="2286000" y="3976688"/>
            <a:ext cx="349250" cy="366712"/>
          </a:xfrm>
          <a:prstGeom prst="rect">
            <a:avLst/>
          </a:prstGeom>
          <a:noFill/>
          <a:ln w="9525">
            <a:noFill/>
            <a:miter lim="800000"/>
            <a:headEnd/>
            <a:tailEnd/>
          </a:ln>
          <a:effectLst/>
        </p:spPr>
        <p:txBody>
          <a:bodyPr wrap="none">
            <a:spAutoFit/>
          </a:bodyPr>
          <a:lstStyle/>
          <a:p>
            <a:pPr algn="l"/>
            <a:r>
              <a:rPr lang="en-US" i="1">
                <a:latin typeface="Arial" pitchFamily="34" charset="0"/>
              </a:rPr>
              <a:t>C</a:t>
            </a:r>
          </a:p>
        </p:txBody>
      </p:sp>
      <p:sp>
        <p:nvSpPr>
          <p:cNvPr id="157723" name="Line 27"/>
          <p:cNvSpPr>
            <a:spLocks noChangeShapeType="1"/>
          </p:cNvSpPr>
          <p:nvPr/>
        </p:nvSpPr>
        <p:spPr bwMode="auto">
          <a:xfrm flipV="1">
            <a:off x="2438400" y="3276600"/>
            <a:ext cx="1066800" cy="381000"/>
          </a:xfrm>
          <a:prstGeom prst="line">
            <a:avLst/>
          </a:prstGeom>
          <a:noFill/>
          <a:ln w="9525">
            <a:solidFill>
              <a:schemeClr val="tx1"/>
            </a:solidFill>
            <a:round/>
            <a:headEnd type="triangle" w="med" len="med"/>
            <a:tailEnd/>
          </a:ln>
          <a:effectLst/>
        </p:spPr>
        <p:txBody>
          <a:bodyPr/>
          <a:lstStyle/>
          <a:p>
            <a:endParaRPr lang="es-ES"/>
          </a:p>
        </p:txBody>
      </p:sp>
      <p:sp>
        <p:nvSpPr>
          <p:cNvPr id="157724" name="Text Box 28"/>
          <p:cNvSpPr txBox="1">
            <a:spLocks noChangeArrowheads="1"/>
          </p:cNvSpPr>
          <p:nvPr/>
        </p:nvSpPr>
        <p:spPr bwMode="auto">
          <a:xfrm>
            <a:off x="3429000" y="3124200"/>
            <a:ext cx="692150" cy="366713"/>
          </a:xfrm>
          <a:prstGeom prst="rect">
            <a:avLst/>
          </a:prstGeom>
          <a:noFill/>
          <a:ln w="9525">
            <a:noFill/>
            <a:miter lim="800000"/>
            <a:headEnd/>
            <a:tailEnd/>
          </a:ln>
          <a:effectLst/>
        </p:spPr>
        <p:txBody>
          <a:bodyPr wrap="none">
            <a:spAutoFit/>
          </a:bodyPr>
          <a:lstStyle/>
          <a:p>
            <a:pPr algn="l"/>
            <a:r>
              <a:rPr lang="en-US">
                <a:latin typeface="Arial" pitchFamily="34" charset="0"/>
              </a:rPr>
              <a:t>DWL</a:t>
            </a:r>
          </a:p>
        </p:txBody>
      </p:sp>
      <p:sp>
        <p:nvSpPr>
          <p:cNvPr id="157725" name="Line 29"/>
          <p:cNvSpPr>
            <a:spLocks noChangeShapeType="1"/>
          </p:cNvSpPr>
          <p:nvPr/>
        </p:nvSpPr>
        <p:spPr bwMode="auto">
          <a:xfrm>
            <a:off x="5029200" y="1524000"/>
            <a:ext cx="0" cy="3962400"/>
          </a:xfrm>
          <a:prstGeom prst="line">
            <a:avLst/>
          </a:prstGeom>
          <a:noFill/>
          <a:ln w="28575">
            <a:solidFill>
              <a:schemeClr val="tx1"/>
            </a:solidFill>
            <a:round/>
            <a:headEnd/>
            <a:tailEnd/>
          </a:ln>
          <a:effectLst/>
        </p:spPr>
        <p:txBody>
          <a:bodyPr/>
          <a:lstStyle/>
          <a:p>
            <a:endParaRPr lang="es-ES"/>
          </a:p>
        </p:txBody>
      </p:sp>
      <p:sp>
        <p:nvSpPr>
          <p:cNvPr id="157726" name="Line 30"/>
          <p:cNvSpPr>
            <a:spLocks noChangeShapeType="1"/>
          </p:cNvSpPr>
          <p:nvPr/>
        </p:nvSpPr>
        <p:spPr bwMode="auto">
          <a:xfrm flipV="1">
            <a:off x="5029200" y="5486400"/>
            <a:ext cx="3276600" cy="0"/>
          </a:xfrm>
          <a:prstGeom prst="line">
            <a:avLst/>
          </a:prstGeom>
          <a:noFill/>
          <a:ln w="28575">
            <a:solidFill>
              <a:schemeClr val="tx1"/>
            </a:solidFill>
            <a:round/>
            <a:headEnd/>
            <a:tailEnd/>
          </a:ln>
          <a:effectLst/>
        </p:spPr>
        <p:txBody>
          <a:bodyPr/>
          <a:lstStyle/>
          <a:p>
            <a:endParaRPr lang="es-ES"/>
          </a:p>
        </p:txBody>
      </p:sp>
      <p:sp>
        <p:nvSpPr>
          <p:cNvPr id="157727" name="Text Box 31"/>
          <p:cNvSpPr txBox="1">
            <a:spLocks noChangeArrowheads="1"/>
          </p:cNvSpPr>
          <p:nvPr/>
        </p:nvSpPr>
        <p:spPr bwMode="auto">
          <a:xfrm>
            <a:off x="4648200" y="1447800"/>
            <a:ext cx="336550" cy="366713"/>
          </a:xfrm>
          <a:prstGeom prst="rect">
            <a:avLst/>
          </a:prstGeom>
          <a:noFill/>
          <a:ln w="9525">
            <a:noFill/>
            <a:miter lim="800000"/>
            <a:headEnd/>
            <a:tailEnd/>
          </a:ln>
          <a:effectLst/>
        </p:spPr>
        <p:txBody>
          <a:bodyPr wrap="none">
            <a:spAutoFit/>
          </a:bodyPr>
          <a:lstStyle/>
          <a:p>
            <a:pPr algn="l"/>
            <a:r>
              <a:rPr lang="en-US">
                <a:latin typeface="Arial" pitchFamily="34" charset="0"/>
              </a:rPr>
              <a:t>P</a:t>
            </a:r>
          </a:p>
        </p:txBody>
      </p:sp>
      <p:sp>
        <p:nvSpPr>
          <p:cNvPr id="157728" name="Text Box 32"/>
          <p:cNvSpPr txBox="1">
            <a:spLocks noChangeArrowheads="1"/>
          </p:cNvSpPr>
          <p:nvPr/>
        </p:nvSpPr>
        <p:spPr bwMode="auto">
          <a:xfrm>
            <a:off x="8077200" y="5500688"/>
            <a:ext cx="361950" cy="366712"/>
          </a:xfrm>
          <a:prstGeom prst="rect">
            <a:avLst/>
          </a:prstGeom>
          <a:noFill/>
          <a:ln w="9525">
            <a:noFill/>
            <a:miter lim="800000"/>
            <a:headEnd/>
            <a:tailEnd/>
          </a:ln>
          <a:effectLst/>
        </p:spPr>
        <p:txBody>
          <a:bodyPr wrap="none">
            <a:spAutoFit/>
          </a:bodyPr>
          <a:lstStyle/>
          <a:p>
            <a:pPr algn="l"/>
            <a:r>
              <a:rPr lang="en-US" i="1">
                <a:latin typeface="Arial" pitchFamily="34" charset="0"/>
              </a:rPr>
              <a:t>Q</a:t>
            </a:r>
          </a:p>
        </p:txBody>
      </p:sp>
      <p:sp>
        <p:nvSpPr>
          <p:cNvPr id="157729" name="Line 33"/>
          <p:cNvSpPr>
            <a:spLocks noChangeShapeType="1"/>
          </p:cNvSpPr>
          <p:nvPr/>
        </p:nvSpPr>
        <p:spPr bwMode="auto">
          <a:xfrm flipV="1">
            <a:off x="5181600" y="2347913"/>
            <a:ext cx="2971800" cy="2986087"/>
          </a:xfrm>
          <a:prstGeom prst="line">
            <a:avLst/>
          </a:prstGeom>
          <a:noFill/>
          <a:ln w="38100">
            <a:solidFill>
              <a:srgbClr val="0000FF"/>
            </a:solidFill>
            <a:round/>
            <a:headEnd/>
            <a:tailEnd/>
          </a:ln>
          <a:effectLst/>
        </p:spPr>
        <p:txBody>
          <a:bodyPr/>
          <a:lstStyle/>
          <a:p>
            <a:endParaRPr lang="es-ES"/>
          </a:p>
        </p:txBody>
      </p:sp>
      <p:sp>
        <p:nvSpPr>
          <p:cNvPr id="157730" name="Line 34"/>
          <p:cNvSpPr>
            <a:spLocks noChangeShapeType="1"/>
          </p:cNvSpPr>
          <p:nvPr/>
        </p:nvSpPr>
        <p:spPr bwMode="auto">
          <a:xfrm>
            <a:off x="5257800" y="2971800"/>
            <a:ext cx="2819400" cy="1371600"/>
          </a:xfrm>
          <a:prstGeom prst="line">
            <a:avLst/>
          </a:prstGeom>
          <a:noFill/>
          <a:ln w="38100">
            <a:solidFill>
              <a:srgbClr val="0000FF"/>
            </a:solidFill>
            <a:round/>
            <a:headEnd/>
            <a:tailEnd/>
          </a:ln>
          <a:effectLst/>
        </p:spPr>
        <p:txBody>
          <a:bodyPr/>
          <a:lstStyle/>
          <a:p>
            <a:endParaRPr lang="es-ES"/>
          </a:p>
        </p:txBody>
      </p:sp>
      <p:sp>
        <p:nvSpPr>
          <p:cNvPr id="157731" name="Text Box 35"/>
          <p:cNvSpPr txBox="1">
            <a:spLocks noChangeArrowheads="1"/>
          </p:cNvSpPr>
          <p:nvPr/>
        </p:nvSpPr>
        <p:spPr bwMode="auto">
          <a:xfrm>
            <a:off x="4419600" y="3276600"/>
            <a:ext cx="490538" cy="366713"/>
          </a:xfrm>
          <a:prstGeom prst="rect">
            <a:avLst/>
          </a:prstGeom>
          <a:noFill/>
          <a:ln w="9525">
            <a:noFill/>
            <a:miter lim="800000"/>
            <a:headEnd/>
            <a:tailEnd/>
          </a:ln>
          <a:effectLst/>
        </p:spPr>
        <p:txBody>
          <a:bodyPr>
            <a:spAutoFit/>
          </a:bodyPr>
          <a:lstStyle/>
          <a:p>
            <a:pPr algn="l"/>
            <a:r>
              <a:rPr lang="en-US" i="1">
                <a:latin typeface="Arial" pitchFamily="34" charset="0"/>
              </a:rPr>
              <a:t>P</a:t>
            </a:r>
            <a:r>
              <a:rPr lang="en-US" baseline="-25000">
                <a:latin typeface="Arial" pitchFamily="34" charset="0"/>
              </a:rPr>
              <a:t>2</a:t>
            </a:r>
          </a:p>
        </p:txBody>
      </p:sp>
      <p:sp>
        <p:nvSpPr>
          <p:cNvPr id="157732" name="Text Box 36"/>
          <p:cNvSpPr txBox="1">
            <a:spLocks noChangeArrowheads="1"/>
          </p:cNvSpPr>
          <p:nvPr/>
        </p:nvSpPr>
        <p:spPr bwMode="auto">
          <a:xfrm>
            <a:off x="4419600" y="3562350"/>
            <a:ext cx="490538" cy="366713"/>
          </a:xfrm>
          <a:prstGeom prst="rect">
            <a:avLst/>
          </a:prstGeom>
          <a:noFill/>
          <a:ln w="9525">
            <a:noFill/>
            <a:miter lim="800000"/>
            <a:headEnd/>
            <a:tailEnd/>
          </a:ln>
          <a:effectLst/>
        </p:spPr>
        <p:txBody>
          <a:bodyPr>
            <a:spAutoFit/>
          </a:bodyPr>
          <a:lstStyle/>
          <a:p>
            <a:pPr algn="l"/>
            <a:r>
              <a:rPr lang="en-US" i="1">
                <a:latin typeface="Arial" pitchFamily="34" charset="0"/>
              </a:rPr>
              <a:t>P</a:t>
            </a:r>
            <a:r>
              <a:rPr lang="en-US" baseline="-25000">
                <a:latin typeface="Arial" pitchFamily="34" charset="0"/>
              </a:rPr>
              <a:t>1</a:t>
            </a:r>
          </a:p>
        </p:txBody>
      </p:sp>
      <p:sp>
        <p:nvSpPr>
          <p:cNvPr id="157733" name="Line 37"/>
          <p:cNvSpPr>
            <a:spLocks noChangeShapeType="1"/>
          </p:cNvSpPr>
          <p:nvPr/>
        </p:nvSpPr>
        <p:spPr bwMode="auto">
          <a:xfrm flipH="1" flipV="1">
            <a:off x="4876800" y="3429000"/>
            <a:ext cx="152400" cy="0"/>
          </a:xfrm>
          <a:prstGeom prst="line">
            <a:avLst/>
          </a:prstGeom>
          <a:noFill/>
          <a:ln w="19050">
            <a:solidFill>
              <a:schemeClr val="tx1"/>
            </a:solidFill>
            <a:round/>
            <a:headEnd/>
            <a:tailEnd/>
          </a:ln>
          <a:effectLst/>
        </p:spPr>
        <p:txBody>
          <a:bodyPr/>
          <a:lstStyle/>
          <a:p>
            <a:endParaRPr lang="es-ES"/>
          </a:p>
        </p:txBody>
      </p:sp>
      <p:sp>
        <p:nvSpPr>
          <p:cNvPr id="157734" name="Line 38"/>
          <p:cNvSpPr>
            <a:spLocks noChangeShapeType="1"/>
          </p:cNvSpPr>
          <p:nvPr/>
        </p:nvSpPr>
        <p:spPr bwMode="auto">
          <a:xfrm flipH="1">
            <a:off x="4876800" y="3714750"/>
            <a:ext cx="152400" cy="0"/>
          </a:xfrm>
          <a:prstGeom prst="line">
            <a:avLst/>
          </a:prstGeom>
          <a:noFill/>
          <a:ln w="19050">
            <a:solidFill>
              <a:schemeClr val="tx1"/>
            </a:solidFill>
            <a:round/>
            <a:headEnd/>
            <a:tailEnd/>
          </a:ln>
          <a:effectLst/>
        </p:spPr>
        <p:txBody>
          <a:bodyPr/>
          <a:lstStyle/>
          <a:p>
            <a:endParaRPr lang="es-ES"/>
          </a:p>
        </p:txBody>
      </p:sp>
      <p:sp>
        <p:nvSpPr>
          <p:cNvPr id="157735" name="Line 39"/>
          <p:cNvSpPr>
            <a:spLocks noChangeShapeType="1"/>
          </p:cNvSpPr>
          <p:nvPr/>
        </p:nvSpPr>
        <p:spPr bwMode="auto">
          <a:xfrm>
            <a:off x="6781800" y="5486400"/>
            <a:ext cx="0" cy="152400"/>
          </a:xfrm>
          <a:prstGeom prst="line">
            <a:avLst/>
          </a:prstGeom>
          <a:noFill/>
          <a:ln w="19050">
            <a:solidFill>
              <a:schemeClr val="tx1"/>
            </a:solidFill>
            <a:round/>
            <a:headEnd/>
            <a:tailEnd/>
          </a:ln>
          <a:effectLst/>
        </p:spPr>
        <p:txBody>
          <a:bodyPr/>
          <a:lstStyle/>
          <a:p>
            <a:endParaRPr lang="es-ES"/>
          </a:p>
        </p:txBody>
      </p:sp>
      <p:sp>
        <p:nvSpPr>
          <p:cNvPr id="157736" name="Line 40"/>
          <p:cNvSpPr>
            <a:spLocks noChangeShapeType="1"/>
          </p:cNvSpPr>
          <p:nvPr/>
        </p:nvSpPr>
        <p:spPr bwMode="auto">
          <a:xfrm>
            <a:off x="6172200" y="5486400"/>
            <a:ext cx="0" cy="152400"/>
          </a:xfrm>
          <a:prstGeom prst="line">
            <a:avLst/>
          </a:prstGeom>
          <a:noFill/>
          <a:ln w="19050">
            <a:solidFill>
              <a:schemeClr val="tx1"/>
            </a:solidFill>
            <a:round/>
            <a:headEnd/>
            <a:tailEnd/>
          </a:ln>
          <a:effectLst/>
        </p:spPr>
        <p:txBody>
          <a:bodyPr/>
          <a:lstStyle/>
          <a:p>
            <a:endParaRPr lang="es-ES"/>
          </a:p>
        </p:txBody>
      </p:sp>
      <p:sp>
        <p:nvSpPr>
          <p:cNvPr id="157737" name="Text Box 41"/>
          <p:cNvSpPr txBox="1">
            <a:spLocks noChangeArrowheads="1"/>
          </p:cNvSpPr>
          <p:nvPr/>
        </p:nvSpPr>
        <p:spPr bwMode="auto">
          <a:xfrm>
            <a:off x="6629400" y="5638800"/>
            <a:ext cx="533400" cy="366713"/>
          </a:xfrm>
          <a:prstGeom prst="rect">
            <a:avLst/>
          </a:prstGeom>
          <a:noFill/>
          <a:ln w="9525">
            <a:noFill/>
            <a:miter lim="800000"/>
            <a:headEnd/>
            <a:tailEnd/>
          </a:ln>
          <a:effectLst/>
        </p:spPr>
        <p:txBody>
          <a:bodyPr>
            <a:spAutoFit/>
          </a:bodyPr>
          <a:lstStyle/>
          <a:p>
            <a:pPr algn="l"/>
            <a:r>
              <a:rPr lang="en-US" i="1">
                <a:latin typeface="Arial" pitchFamily="34" charset="0"/>
              </a:rPr>
              <a:t>Q</a:t>
            </a:r>
            <a:r>
              <a:rPr lang="en-US" baseline="-25000">
                <a:latin typeface="Arial" pitchFamily="34" charset="0"/>
              </a:rPr>
              <a:t>1</a:t>
            </a:r>
          </a:p>
        </p:txBody>
      </p:sp>
      <p:sp>
        <p:nvSpPr>
          <p:cNvPr id="157738" name="Text Box 42"/>
          <p:cNvSpPr txBox="1">
            <a:spLocks noChangeArrowheads="1"/>
          </p:cNvSpPr>
          <p:nvPr/>
        </p:nvSpPr>
        <p:spPr bwMode="auto">
          <a:xfrm>
            <a:off x="6019800" y="5638800"/>
            <a:ext cx="533400" cy="366713"/>
          </a:xfrm>
          <a:prstGeom prst="rect">
            <a:avLst/>
          </a:prstGeom>
          <a:noFill/>
          <a:ln w="9525">
            <a:noFill/>
            <a:miter lim="800000"/>
            <a:headEnd/>
            <a:tailEnd/>
          </a:ln>
          <a:effectLst/>
        </p:spPr>
        <p:txBody>
          <a:bodyPr>
            <a:spAutoFit/>
          </a:bodyPr>
          <a:lstStyle/>
          <a:p>
            <a:pPr algn="l"/>
            <a:r>
              <a:rPr lang="en-US" i="1">
                <a:latin typeface="Arial" pitchFamily="34" charset="0"/>
              </a:rPr>
              <a:t>Q</a:t>
            </a:r>
            <a:r>
              <a:rPr lang="en-US" baseline="-25000">
                <a:latin typeface="Arial" pitchFamily="34" charset="0"/>
              </a:rPr>
              <a:t>2</a:t>
            </a:r>
          </a:p>
        </p:txBody>
      </p:sp>
      <p:sp>
        <p:nvSpPr>
          <p:cNvPr id="157739" name="Text Box 43"/>
          <p:cNvSpPr txBox="1">
            <a:spLocks noChangeArrowheads="1"/>
          </p:cNvSpPr>
          <p:nvPr/>
        </p:nvSpPr>
        <p:spPr bwMode="auto">
          <a:xfrm>
            <a:off x="8001000" y="4205288"/>
            <a:ext cx="433388" cy="366712"/>
          </a:xfrm>
          <a:prstGeom prst="rect">
            <a:avLst/>
          </a:prstGeom>
          <a:noFill/>
          <a:ln w="9525">
            <a:noFill/>
            <a:miter lim="800000"/>
            <a:headEnd/>
            <a:tailEnd/>
          </a:ln>
          <a:effectLst/>
        </p:spPr>
        <p:txBody>
          <a:bodyPr wrap="none">
            <a:spAutoFit/>
          </a:bodyPr>
          <a:lstStyle/>
          <a:p>
            <a:pPr algn="l"/>
            <a:r>
              <a:rPr lang="en-US" i="1">
                <a:latin typeface="Arial" pitchFamily="34" charset="0"/>
              </a:rPr>
              <a:t>D</a:t>
            </a:r>
            <a:r>
              <a:rPr lang="en-US" baseline="-25000">
                <a:latin typeface="Arial" pitchFamily="34" charset="0"/>
              </a:rPr>
              <a:t>1</a:t>
            </a:r>
          </a:p>
        </p:txBody>
      </p:sp>
      <p:sp>
        <p:nvSpPr>
          <p:cNvPr id="157740" name="Text Box 44"/>
          <p:cNvSpPr txBox="1">
            <a:spLocks noChangeArrowheads="1"/>
          </p:cNvSpPr>
          <p:nvPr/>
        </p:nvSpPr>
        <p:spPr bwMode="auto">
          <a:xfrm>
            <a:off x="8121650" y="2209800"/>
            <a:ext cx="420688" cy="366713"/>
          </a:xfrm>
          <a:prstGeom prst="rect">
            <a:avLst/>
          </a:prstGeom>
          <a:noFill/>
          <a:ln w="9525">
            <a:noFill/>
            <a:miter lim="800000"/>
            <a:headEnd/>
            <a:tailEnd/>
          </a:ln>
          <a:effectLst/>
        </p:spPr>
        <p:txBody>
          <a:bodyPr wrap="none">
            <a:spAutoFit/>
          </a:bodyPr>
          <a:lstStyle/>
          <a:p>
            <a:pPr algn="l"/>
            <a:r>
              <a:rPr lang="en-US" i="1">
                <a:latin typeface="Arial" pitchFamily="34" charset="0"/>
              </a:rPr>
              <a:t>S</a:t>
            </a:r>
            <a:r>
              <a:rPr lang="en-US" baseline="-25000">
                <a:latin typeface="Arial" pitchFamily="34" charset="0"/>
              </a:rPr>
              <a:t>1</a:t>
            </a:r>
          </a:p>
        </p:txBody>
      </p:sp>
      <p:sp>
        <p:nvSpPr>
          <p:cNvPr id="157741" name="Text Box 45"/>
          <p:cNvSpPr txBox="1">
            <a:spLocks noChangeArrowheads="1"/>
          </p:cNvSpPr>
          <p:nvPr/>
        </p:nvSpPr>
        <p:spPr bwMode="auto">
          <a:xfrm>
            <a:off x="7275513" y="2057400"/>
            <a:ext cx="420687" cy="366713"/>
          </a:xfrm>
          <a:prstGeom prst="rect">
            <a:avLst/>
          </a:prstGeom>
          <a:noFill/>
          <a:ln w="9525">
            <a:noFill/>
            <a:miter lim="800000"/>
            <a:headEnd/>
            <a:tailEnd/>
          </a:ln>
          <a:effectLst/>
        </p:spPr>
        <p:txBody>
          <a:bodyPr wrap="none">
            <a:spAutoFit/>
          </a:bodyPr>
          <a:lstStyle/>
          <a:p>
            <a:pPr algn="l"/>
            <a:r>
              <a:rPr lang="en-US" i="1">
                <a:latin typeface="Arial" pitchFamily="34" charset="0"/>
              </a:rPr>
              <a:t>S</a:t>
            </a:r>
            <a:r>
              <a:rPr lang="en-US" baseline="-25000">
                <a:latin typeface="Arial" pitchFamily="34" charset="0"/>
              </a:rPr>
              <a:t>2</a:t>
            </a:r>
          </a:p>
        </p:txBody>
      </p:sp>
      <p:sp>
        <p:nvSpPr>
          <p:cNvPr id="157742" name="Line 46"/>
          <p:cNvSpPr>
            <a:spLocks noChangeShapeType="1"/>
          </p:cNvSpPr>
          <p:nvPr/>
        </p:nvSpPr>
        <p:spPr bwMode="auto">
          <a:xfrm flipV="1">
            <a:off x="5181600" y="2271713"/>
            <a:ext cx="2133600" cy="2147887"/>
          </a:xfrm>
          <a:prstGeom prst="line">
            <a:avLst/>
          </a:prstGeom>
          <a:noFill/>
          <a:ln w="38100">
            <a:solidFill>
              <a:srgbClr val="FF0000"/>
            </a:solidFill>
            <a:round/>
            <a:headEnd/>
            <a:tailEnd/>
          </a:ln>
          <a:effectLst/>
        </p:spPr>
        <p:txBody>
          <a:bodyPr/>
          <a:lstStyle/>
          <a:p>
            <a:endParaRPr lang="es-ES"/>
          </a:p>
        </p:txBody>
      </p:sp>
      <p:sp>
        <p:nvSpPr>
          <p:cNvPr id="157743" name="Text Box 47"/>
          <p:cNvSpPr txBox="1">
            <a:spLocks noChangeArrowheads="1"/>
          </p:cNvSpPr>
          <p:nvPr/>
        </p:nvSpPr>
        <p:spPr bwMode="auto">
          <a:xfrm>
            <a:off x="5988050" y="3062288"/>
            <a:ext cx="336550" cy="366712"/>
          </a:xfrm>
          <a:prstGeom prst="rect">
            <a:avLst/>
          </a:prstGeom>
          <a:noFill/>
          <a:ln w="9525">
            <a:noFill/>
            <a:miter lim="800000"/>
            <a:headEnd/>
            <a:tailEnd/>
          </a:ln>
          <a:effectLst/>
        </p:spPr>
        <p:txBody>
          <a:bodyPr wrap="none">
            <a:spAutoFit/>
          </a:bodyPr>
          <a:lstStyle/>
          <a:p>
            <a:pPr algn="l"/>
            <a:r>
              <a:rPr lang="en-US" i="1">
                <a:latin typeface="Arial" pitchFamily="34" charset="0"/>
              </a:rPr>
              <a:t>B</a:t>
            </a:r>
          </a:p>
        </p:txBody>
      </p:sp>
      <p:sp>
        <p:nvSpPr>
          <p:cNvPr id="157744" name="Text Box 48"/>
          <p:cNvSpPr txBox="1">
            <a:spLocks noChangeArrowheads="1"/>
          </p:cNvSpPr>
          <p:nvPr/>
        </p:nvSpPr>
        <p:spPr bwMode="auto">
          <a:xfrm>
            <a:off x="6826250" y="3505200"/>
            <a:ext cx="336550" cy="366713"/>
          </a:xfrm>
          <a:prstGeom prst="rect">
            <a:avLst/>
          </a:prstGeom>
          <a:noFill/>
          <a:ln w="9525">
            <a:noFill/>
            <a:miter lim="800000"/>
            <a:headEnd/>
            <a:tailEnd/>
          </a:ln>
          <a:effectLst/>
        </p:spPr>
        <p:txBody>
          <a:bodyPr wrap="none">
            <a:spAutoFit/>
          </a:bodyPr>
          <a:lstStyle/>
          <a:p>
            <a:pPr algn="l"/>
            <a:r>
              <a:rPr lang="en-US" i="1">
                <a:latin typeface="Arial" pitchFamily="34" charset="0"/>
              </a:rPr>
              <a:t>A</a:t>
            </a:r>
          </a:p>
        </p:txBody>
      </p:sp>
      <p:sp>
        <p:nvSpPr>
          <p:cNvPr id="157745" name="Text Box 49"/>
          <p:cNvSpPr txBox="1">
            <a:spLocks noChangeArrowheads="1"/>
          </p:cNvSpPr>
          <p:nvPr/>
        </p:nvSpPr>
        <p:spPr bwMode="auto">
          <a:xfrm>
            <a:off x="6127750" y="4205288"/>
            <a:ext cx="349250" cy="366712"/>
          </a:xfrm>
          <a:prstGeom prst="rect">
            <a:avLst/>
          </a:prstGeom>
          <a:noFill/>
          <a:ln w="9525">
            <a:noFill/>
            <a:miter lim="800000"/>
            <a:headEnd/>
            <a:tailEnd/>
          </a:ln>
          <a:effectLst/>
        </p:spPr>
        <p:txBody>
          <a:bodyPr wrap="none">
            <a:spAutoFit/>
          </a:bodyPr>
          <a:lstStyle/>
          <a:p>
            <a:pPr algn="l"/>
            <a:r>
              <a:rPr lang="en-US" i="1">
                <a:latin typeface="Arial" pitchFamily="34" charset="0"/>
              </a:rPr>
              <a:t>C</a:t>
            </a:r>
          </a:p>
        </p:txBody>
      </p:sp>
      <p:sp>
        <p:nvSpPr>
          <p:cNvPr id="157746" name="Line 50"/>
          <p:cNvSpPr>
            <a:spLocks noChangeShapeType="1"/>
          </p:cNvSpPr>
          <p:nvPr/>
        </p:nvSpPr>
        <p:spPr bwMode="auto">
          <a:xfrm flipV="1">
            <a:off x="6324600" y="3262313"/>
            <a:ext cx="1295400" cy="395287"/>
          </a:xfrm>
          <a:prstGeom prst="line">
            <a:avLst/>
          </a:prstGeom>
          <a:noFill/>
          <a:ln w="9525">
            <a:solidFill>
              <a:schemeClr val="tx1"/>
            </a:solidFill>
            <a:round/>
            <a:headEnd type="triangle" w="med" len="med"/>
            <a:tailEnd/>
          </a:ln>
          <a:effectLst/>
        </p:spPr>
        <p:txBody>
          <a:bodyPr/>
          <a:lstStyle/>
          <a:p>
            <a:endParaRPr lang="es-ES"/>
          </a:p>
        </p:txBody>
      </p:sp>
      <p:sp>
        <p:nvSpPr>
          <p:cNvPr id="157747" name="Text Box 51"/>
          <p:cNvSpPr txBox="1">
            <a:spLocks noChangeArrowheads="1"/>
          </p:cNvSpPr>
          <p:nvPr/>
        </p:nvSpPr>
        <p:spPr bwMode="auto">
          <a:xfrm>
            <a:off x="7543800" y="3109913"/>
            <a:ext cx="692150" cy="366712"/>
          </a:xfrm>
          <a:prstGeom prst="rect">
            <a:avLst/>
          </a:prstGeom>
          <a:noFill/>
          <a:ln w="9525">
            <a:noFill/>
            <a:miter lim="800000"/>
            <a:headEnd/>
            <a:tailEnd/>
          </a:ln>
          <a:effectLst/>
        </p:spPr>
        <p:txBody>
          <a:bodyPr wrap="none">
            <a:spAutoFit/>
          </a:bodyPr>
          <a:lstStyle/>
          <a:p>
            <a:pPr algn="l"/>
            <a:r>
              <a:rPr lang="en-US">
                <a:latin typeface="Arial" pitchFamily="34" charset="0"/>
              </a:rPr>
              <a:t>DWL</a:t>
            </a:r>
          </a:p>
        </p:txBody>
      </p:sp>
      <p:sp>
        <p:nvSpPr>
          <p:cNvPr id="157748" name="Rectangle 52"/>
          <p:cNvSpPr>
            <a:spLocks noChangeArrowheads="1"/>
          </p:cNvSpPr>
          <p:nvPr/>
        </p:nvSpPr>
        <p:spPr bwMode="auto">
          <a:xfrm>
            <a:off x="5029200" y="3429000"/>
            <a:ext cx="1143000" cy="2057400"/>
          </a:xfrm>
          <a:prstGeom prst="rect">
            <a:avLst/>
          </a:prstGeom>
          <a:noFill/>
          <a:ln w="12700">
            <a:solidFill>
              <a:schemeClr val="tx1"/>
            </a:solidFill>
            <a:prstDash val="dash"/>
            <a:miter lim="800000"/>
            <a:headEnd/>
            <a:tailEnd/>
          </a:ln>
          <a:effectLst/>
        </p:spPr>
        <p:txBody>
          <a:bodyPr wrap="none" anchor="ctr"/>
          <a:lstStyle/>
          <a:p>
            <a:endParaRPr lang="es-ES"/>
          </a:p>
        </p:txBody>
      </p:sp>
      <p:sp>
        <p:nvSpPr>
          <p:cNvPr id="157749" name="Rectangle 53"/>
          <p:cNvSpPr>
            <a:spLocks noChangeArrowheads="1"/>
          </p:cNvSpPr>
          <p:nvPr/>
        </p:nvSpPr>
        <p:spPr bwMode="auto">
          <a:xfrm>
            <a:off x="5029200" y="3719513"/>
            <a:ext cx="1752600" cy="1766887"/>
          </a:xfrm>
          <a:prstGeom prst="rect">
            <a:avLst/>
          </a:prstGeom>
          <a:noFill/>
          <a:ln w="12700">
            <a:solidFill>
              <a:schemeClr val="tx1"/>
            </a:solidFill>
            <a:prstDash val="dash"/>
            <a:miter lim="800000"/>
            <a:headEnd/>
            <a:tailEnd/>
          </a:ln>
          <a:effectLst/>
        </p:spPr>
        <p:txBody>
          <a:bodyPr wrap="none" anchor="ctr"/>
          <a:lstStyle/>
          <a:p>
            <a:endParaRPr lang="es-ES"/>
          </a:p>
        </p:txBody>
      </p:sp>
      <p:sp>
        <p:nvSpPr>
          <p:cNvPr id="157751" name="Text Box 55"/>
          <p:cNvSpPr txBox="1">
            <a:spLocks noChangeArrowheads="1"/>
          </p:cNvSpPr>
          <p:nvPr/>
        </p:nvSpPr>
        <p:spPr bwMode="auto">
          <a:xfrm>
            <a:off x="1979613" y="1304925"/>
            <a:ext cx="2292350" cy="366713"/>
          </a:xfrm>
          <a:prstGeom prst="rect">
            <a:avLst/>
          </a:prstGeom>
          <a:noFill/>
          <a:ln w="9525">
            <a:noFill/>
            <a:miter lim="800000"/>
            <a:headEnd/>
            <a:tailEnd/>
          </a:ln>
          <a:effectLst/>
        </p:spPr>
        <p:txBody>
          <a:bodyPr wrap="none">
            <a:spAutoFit/>
          </a:bodyPr>
          <a:lstStyle/>
          <a:p>
            <a:pPr algn="l"/>
            <a:r>
              <a:rPr lang="en-US">
                <a:latin typeface="Arial" pitchFamily="34" charset="0"/>
              </a:rPr>
              <a:t>(a) Inelastic Demand</a:t>
            </a:r>
          </a:p>
        </p:txBody>
      </p:sp>
      <p:sp>
        <p:nvSpPr>
          <p:cNvPr id="157752" name="Text Box 56"/>
          <p:cNvSpPr txBox="1">
            <a:spLocks noChangeArrowheads="1"/>
          </p:cNvSpPr>
          <p:nvPr/>
        </p:nvSpPr>
        <p:spPr bwMode="auto">
          <a:xfrm>
            <a:off x="6119813" y="1304925"/>
            <a:ext cx="2089150" cy="366713"/>
          </a:xfrm>
          <a:prstGeom prst="rect">
            <a:avLst/>
          </a:prstGeom>
          <a:noFill/>
          <a:ln w="9525">
            <a:noFill/>
            <a:miter lim="800000"/>
            <a:headEnd/>
            <a:tailEnd/>
          </a:ln>
          <a:effectLst/>
        </p:spPr>
        <p:txBody>
          <a:bodyPr wrap="none">
            <a:spAutoFit/>
          </a:bodyPr>
          <a:lstStyle/>
          <a:p>
            <a:pPr algn="l"/>
            <a:r>
              <a:rPr lang="en-US">
                <a:latin typeface="Arial" pitchFamily="34" charset="0"/>
              </a:rPr>
              <a:t>(b) Elastic demand</a:t>
            </a:r>
          </a:p>
        </p:txBody>
      </p:sp>
      <p:sp>
        <p:nvSpPr>
          <p:cNvPr id="157753" name="Line 57"/>
          <p:cNvSpPr>
            <a:spLocks noChangeShapeType="1"/>
          </p:cNvSpPr>
          <p:nvPr/>
        </p:nvSpPr>
        <p:spPr bwMode="auto">
          <a:xfrm flipV="1">
            <a:off x="1403350" y="4184650"/>
            <a:ext cx="0" cy="720725"/>
          </a:xfrm>
          <a:prstGeom prst="line">
            <a:avLst/>
          </a:prstGeom>
          <a:noFill/>
          <a:ln w="38100">
            <a:solidFill>
              <a:schemeClr val="tx1"/>
            </a:solidFill>
            <a:round/>
            <a:headEnd/>
            <a:tailEnd type="triangle" w="med" len="med"/>
          </a:ln>
          <a:effectLst/>
        </p:spPr>
        <p:txBody>
          <a:bodyPr/>
          <a:lstStyle/>
          <a:p>
            <a:endParaRPr lang="es-ES"/>
          </a:p>
        </p:txBody>
      </p:sp>
      <p:sp>
        <p:nvSpPr>
          <p:cNvPr id="157754" name="Line 58"/>
          <p:cNvSpPr>
            <a:spLocks noChangeShapeType="1"/>
          </p:cNvSpPr>
          <p:nvPr/>
        </p:nvSpPr>
        <p:spPr bwMode="auto">
          <a:xfrm flipV="1">
            <a:off x="5435600" y="4221163"/>
            <a:ext cx="0" cy="720725"/>
          </a:xfrm>
          <a:prstGeom prst="line">
            <a:avLst/>
          </a:prstGeom>
          <a:noFill/>
          <a:ln w="38100">
            <a:solidFill>
              <a:schemeClr val="tx1"/>
            </a:solidFill>
            <a:round/>
            <a:headEnd/>
            <a:tailEnd type="triangle" w="med" len="med"/>
          </a:ln>
          <a:effectLst/>
        </p:spPr>
        <p:txBody>
          <a:bodyPr/>
          <a:lstStyle/>
          <a:p>
            <a:endParaRPr lang="es-ES"/>
          </a:p>
        </p:txBody>
      </p:sp>
      <p:sp>
        <p:nvSpPr>
          <p:cNvPr id="157755" name="Text Box 59"/>
          <p:cNvSpPr txBox="1">
            <a:spLocks noChangeArrowheads="1"/>
          </p:cNvSpPr>
          <p:nvPr/>
        </p:nvSpPr>
        <p:spPr bwMode="auto">
          <a:xfrm>
            <a:off x="1403350" y="4113213"/>
            <a:ext cx="479425" cy="517525"/>
          </a:xfrm>
          <a:prstGeom prst="rect">
            <a:avLst/>
          </a:prstGeom>
          <a:noFill/>
          <a:ln w="9525">
            <a:noFill/>
            <a:miter lim="800000"/>
            <a:headEnd/>
            <a:tailEnd/>
          </a:ln>
          <a:effectLst/>
        </p:spPr>
        <p:txBody>
          <a:bodyPr wrap="none">
            <a:spAutoFit/>
          </a:bodyPr>
          <a:lstStyle/>
          <a:p>
            <a:pPr algn="l"/>
            <a:r>
              <a:rPr lang="en-US" sz="1400">
                <a:latin typeface="Arial" pitchFamily="34" charset="0"/>
              </a:rPr>
              <a:t>50</a:t>
            </a:r>
            <a:r>
              <a:rPr lang="en-US" sz="1400">
                <a:latin typeface="Arial" pitchFamily="34" charset="0"/>
                <a:cs typeface="Arial" pitchFamily="34" charset="0"/>
              </a:rPr>
              <a:t>¢</a:t>
            </a:r>
          </a:p>
          <a:p>
            <a:pPr algn="l"/>
            <a:r>
              <a:rPr lang="en-US" sz="1400">
                <a:latin typeface="Arial" pitchFamily="34" charset="0"/>
              </a:rPr>
              <a:t>Tax</a:t>
            </a:r>
          </a:p>
        </p:txBody>
      </p:sp>
      <p:sp>
        <p:nvSpPr>
          <p:cNvPr id="157756" name="Text Box 60"/>
          <p:cNvSpPr txBox="1">
            <a:spLocks noChangeArrowheads="1"/>
          </p:cNvSpPr>
          <p:nvPr/>
        </p:nvSpPr>
        <p:spPr bwMode="auto">
          <a:xfrm>
            <a:off x="5472113" y="4184650"/>
            <a:ext cx="479425" cy="517525"/>
          </a:xfrm>
          <a:prstGeom prst="rect">
            <a:avLst/>
          </a:prstGeom>
          <a:noFill/>
          <a:ln w="9525">
            <a:noFill/>
            <a:miter lim="800000"/>
            <a:headEnd/>
            <a:tailEnd/>
          </a:ln>
          <a:effectLst/>
        </p:spPr>
        <p:txBody>
          <a:bodyPr wrap="none">
            <a:spAutoFit/>
          </a:bodyPr>
          <a:lstStyle/>
          <a:p>
            <a:pPr algn="l"/>
            <a:r>
              <a:rPr lang="en-US" sz="1400">
                <a:latin typeface="Arial" pitchFamily="34" charset="0"/>
              </a:rPr>
              <a:t>50¢</a:t>
            </a:r>
          </a:p>
          <a:p>
            <a:pPr algn="l"/>
            <a:r>
              <a:rPr lang="en-US" sz="1400">
                <a:latin typeface="Arial" pitchFamily="34" charset="0"/>
              </a:rPr>
              <a:t>Tax</a:t>
            </a:r>
          </a:p>
        </p:txBody>
      </p:sp>
      <p:grpSp>
        <p:nvGrpSpPr>
          <p:cNvPr id="2" name="Group 62"/>
          <p:cNvGrpSpPr>
            <a:grpSpLocks/>
          </p:cNvGrpSpPr>
          <p:nvPr/>
        </p:nvGrpSpPr>
        <p:grpSpPr bwMode="auto">
          <a:xfrm>
            <a:off x="533400" y="427038"/>
            <a:ext cx="8077200" cy="376237"/>
            <a:chOff x="336" y="415"/>
            <a:chExt cx="5088" cy="237"/>
          </a:xfrm>
        </p:grpSpPr>
        <p:sp>
          <p:nvSpPr>
            <p:cNvPr id="157759" name="Text Box 63"/>
            <p:cNvSpPr txBox="1">
              <a:spLocks noChangeArrowheads="1"/>
            </p:cNvSpPr>
            <p:nvPr/>
          </p:nvSpPr>
          <p:spPr bwMode="blackWhite">
            <a:xfrm>
              <a:off x="336" y="415"/>
              <a:ext cx="864" cy="237"/>
            </a:xfrm>
            <a:prstGeom prst="rect">
              <a:avLst/>
            </a:prstGeom>
            <a:solidFill>
              <a:srgbClr val="A50021"/>
            </a:solidFill>
            <a:ln w="9525">
              <a:solidFill>
                <a:srgbClr val="A50021"/>
              </a:solidFill>
              <a:miter lim="800000"/>
              <a:headEnd/>
              <a:tailEnd/>
            </a:ln>
            <a:effectLst/>
          </p:spPr>
          <p:txBody>
            <a:bodyPr lIns="0" rIns="0" anchor="ctr">
              <a:spAutoFit/>
            </a:bodyPr>
            <a:lstStyle/>
            <a:p>
              <a:pPr>
                <a:spcBef>
                  <a:spcPct val="50000"/>
                </a:spcBef>
              </a:pPr>
              <a:r>
                <a:rPr lang="en-US" b="1">
                  <a:solidFill>
                    <a:srgbClr val="FFFFFF"/>
                  </a:solidFill>
                  <a:latin typeface="Tahoma" pitchFamily="34" charset="0"/>
                </a:rPr>
                <a:t>Figure 2</a:t>
              </a:r>
            </a:p>
          </p:txBody>
        </p:sp>
        <p:sp>
          <p:nvSpPr>
            <p:cNvPr id="157760" name="Line 64"/>
            <p:cNvSpPr>
              <a:spLocks noChangeShapeType="1"/>
            </p:cNvSpPr>
            <p:nvPr/>
          </p:nvSpPr>
          <p:spPr bwMode="blackWhite">
            <a:xfrm>
              <a:off x="336" y="643"/>
              <a:ext cx="5088" cy="0"/>
            </a:xfrm>
            <a:prstGeom prst="line">
              <a:avLst/>
            </a:prstGeom>
            <a:noFill/>
            <a:ln w="57150">
              <a:solidFill>
                <a:srgbClr val="A50021"/>
              </a:solidFill>
              <a:round/>
              <a:headEnd/>
              <a:tailEnd/>
            </a:ln>
            <a:effectLst/>
          </p:spPr>
          <p:txBody>
            <a:bodyPr wrap="none"/>
            <a:lstStyle/>
            <a:p>
              <a:endParaRPr lang="es-ES"/>
            </a:p>
          </p:txBody>
        </p:sp>
        <p:sp>
          <p:nvSpPr>
            <p:cNvPr id="157761" name="Text Box 65"/>
            <p:cNvSpPr txBox="1">
              <a:spLocks noChangeArrowheads="1"/>
            </p:cNvSpPr>
            <p:nvPr/>
          </p:nvSpPr>
          <p:spPr bwMode="blackWhite">
            <a:xfrm>
              <a:off x="1200" y="435"/>
              <a:ext cx="4176" cy="192"/>
            </a:xfrm>
            <a:prstGeom prst="rect">
              <a:avLst/>
            </a:prstGeom>
            <a:noFill/>
            <a:ln w="9525">
              <a:noFill/>
              <a:miter lim="800000"/>
              <a:headEnd/>
              <a:tailEnd/>
            </a:ln>
            <a:effectLst/>
          </p:spPr>
          <p:txBody>
            <a:bodyPr anchor="b">
              <a:spAutoFit/>
            </a:bodyPr>
            <a:lstStyle/>
            <a:p>
              <a:pPr algn="l">
                <a:spcBef>
                  <a:spcPct val="50000"/>
                </a:spcBef>
              </a:pPr>
              <a:endParaRPr lang="es-ES" sz="1400" b="1">
                <a:solidFill>
                  <a:schemeClr val="hlink"/>
                </a:solidFill>
                <a:latin typeface="Verdana" pitchFamily="34" charset="0"/>
              </a:endParaRPr>
            </a:p>
          </p:txBody>
        </p:sp>
      </p:grpSp>
      <p:sp>
        <p:nvSpPr>
          <p:cNvPr id="157762" name="AutoShape 66"/>
          <p:cNvSpPr>
            <a:spLocks noChangeArrowheads="1"/>
          </p:cNvSpPr>
          <p:nvPr/>
        </p:nvSpPr>
        <p:spPr bwMode="auto">
          <a:xfrm>
            <a:off x="2362200" y="762000"/>
            <a:ext cx="2895600" cy="914400"/>
          </a:xfrm>
          <a:prstGeom prst="wedgeRectCallout">
            <a:avLst>
              <a:gd name="adj1" fmla="val -69625"/>
              <a:gd name="adj2" fmla="val 66843"/>
            </a:avLst>
          </a:prstGeom>
          <a:solidFill>
            <a:srgbClr val="FFFF99"/>
          </a:solidFill>
          <a:ln w="9525">
            <a:solidFill>
              <a:schemeClr val="tx1"/>
            </a:solidFill>
            <a:miter lim="800000"/>
            <a:headEnd/>
            <a:tailEnd/>
          </a:ln>
          <a:effectLst/>
        </p:spPr>
        <p:txBody>
          <a:bodyPr/>
          <a:lstStyle/>
          <a:p>
            <a:pPr eaLnBrk="0" hangingPunct="0"/>
            <a:r>
              <a:rPr lang="en-US">
                <a:latin typeface="Arial" pitchFamily="34" charset="0"/>
                <a:cs typeface="Arial" pitchFamily="34" charset="0"/>
              </a:rPr>
              <a:t>Demand is fairly inelastic, and DWL is small.</a:t>
            </a:r>
          </a:p>
        </p:txBody>
      </p:sp>
      <p:sp>
        <p:nvSpPr>
          <p:cNvPr id="157763" name="AutoShape 67"/>
          <p:cNvSpPr>
            <a:spLocks noChangeArrowheads="1"/>
          </p:cNvSpPr>
          <p:nvPr/>
        </p:nvSpPr>
        <p:spPr bwMode="auto">
          <a:xfrm>
            <a:off x="5181600" y="1752600"/>
            <a:ext cx="1981200" cy="914400"/>
          </a:xfrm>
          <a:prstGeom prst="wedgeRectCallout">
            <a:avLst>
              <a:gd name="adj1" fmla="val -40384"/>
              <a:gd name="adj2" fmla="val 83333"/>
            </a:avLst>
          </a:prstGeom>
          <a:solidFill>
            <a:srgbClr val="FFFF99"/>
          </a:solidFill>
          <a:ln w="9525">
            <a:solidFill>
              <a:schemeClr val="tx1"/>
            </a:solidFill>
            <a:miter lim="800000"/>
            <a:headEnd/>
            <a:tailEnd/>
          </a:ln>
          <a:effectLst/>
        </p:spPr>
        <p:txBody>
          <a:bodyPr/>
          <a:lstStyle/>
          <a:p>
            <a:pPr eaLnBrk="0" hangingPunct="0"/>
            <a:r>
              <a:rPr lang="en-US">
                <a:latin typeface="Arial" pitchFamily="34" charset="0"/>
                <a:cs typeface="Arial" pitchFamily="34" charset="0"/>
              </a:rPr>
              <a:t>Demand is more elastic, and DWL is larger.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57762"/>
                                        </p:tgtEl>
                                        <p:attrNameLst>
                                          <p:attrName>style.visibility</p:attrName>
                                        </p:attrNameLst>
                                      </p:cBhvr>
                                      <p:to>
                                        <p:strVal val="visible"/>
                                      </p:to>
                                    </p:set>
                                    <p:anim calcmode="lin" valueType="num">
                                      <p:cBhvr additive="base">
                                        <p:cTn id="7" dur="500" fill="hold"/>
                                        <p:tgtEl>
                                          <p:spTgt spid="157762"/>
                                        </p:tgtEl>
                                        <p:attrNameLst>
                                          <p:attrName>ppt_x</p:attrName>
                                        </p:attrNameLst>
                                      </p:cBhvr>
                                      <p:tavLst>
                                        <p:tav tm="0">
                                          <p:val>
                                            <p:strVal val="1+#ppt_w/2"/>
                                          </p:val>
                                        </p:tav>
                                        <p:tav tm="100000">
                                          <p:val>
                                            <p:strVal val="#ppt_x"/>
                                          </p:val>
                                        </p:tav>
                                      </p:tavLst>
                                    </p:anim>
                                    <p:anim calcmode="lin" valueType="num">
                                      <p:cBhvr additive="base">
                                        <p:cTn id="8" dur="500" fill="hold"/>
                                        <p:tgtEl>
                                          <p:spTgt spid="15776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0" presetClass="path" presetSubtype="0" accel="50000" decel="50000" fill="hold" grpId="2" nodeType="afterEffect">
                                  <p:stCondLst>
                                    <p:cond delay="0"/>
                                  </p:stCondLst>
                                  <p:childTnLst>
                                    <p:animMotion origin="layout" path="M 0.0 0.0 L 0.18489 0.47129 " pathEditMode="relative" ptsTypes="AA">
                                      <p:cBhvr>
                                        <p:cTn id="11" dur="2000" fill="hold"/>
                                        <p:tgtEl>
                                          <p:spTgt spid="157762"/>
                                        </p:tgtEl>
                                        <p:attrNameLst>
                                          <p:attrName>ppt_x</p:attrName>
                                          <p:attrName>ppt_y</p:attrName>
                                        </p:attrNameLst>
                                      </p:cBhvr>
                                    </p:animMotion>
                                  </p:childTnLst>
                                </p:cTn>
                              </p:par>
                            </p:childTnLst>
                          </p:cTn>
                        </p:par>
                      </p:childTnLst>
                    </p:cTn>
                  </p:par>
                  <p:par>
                    <p:cTn id="12" fill="hold">
                      <p:stCondLst>
                        <p:cond delay="indefinite"/>
                      </p:stCondLst>
                      <p:childTnLst>
                        <p:par>
                          <p:cTn id="13" fill="hold">
                            <p:stCondLst>
                              <p:cond delay="0"/>
                            </p:stCondLst>
                            <p:childTnLst>
                              <p:par>
                                <p:cTn id="14" presetID="2" presetClass="exit" presetSubtype="4" fill="hold" grpId="1" nodeType="clickEffect">
                                  <p:stCondLst>
                                    <p:cond delay="0"/>
                                  </p:stCondLst>
                                  <p:childTnLst>
                                    <p:anim calcmode="lin" valueType="num">
                                      <p:cBhvr additive="base">
                                        <p:cTn id="15" dur="500"/>
                                        <p:tgtEl>
                                          <p:spTgt spid="157762"/>
                                        </p:tgtEl>
                                        <p:attrNameLst>
                                          <p:attrName>ppt_x</p:attrName>
                                        </p:attrNameLst>
                                      </p:cBhvr>
                                      <p:tavLst>
                                        <p:tav tm="0">
                                          <p:val>
                                            <p:strVal val="ppt_x"/>
                                          </p:val>
                                        </p:tav>
                                        <p:tav tm="100000">
                                          <p:val>
                                            <p:strVal val="ppt_x"/>
                                          </p:val>
                                        </p:tav>
                                      </p:tavLst>
                                    </p:anim>
                                    <p:anim calcmode="lin" valueType="num">
                                      <p:cBhvr additive="base">
                                        <p:cTn id="16" dur="500"/>
                                        <p:tgtEl>
                                          <p:spTgt spid="157762"/>
                                        </p:tgtEl>
                                        <p:attrNameLst>
                                          <p:attrName>ppt_y</p:attrName>
                                        </p:attrNameLst>
                                      </p:cBhvr>
                                      <p:tavLst>
                                        <p:tav tm="0">
                                          <p:val>
                                            <p:strVal val="ppt_y"/>
                                          </p:val>
                                        </p:tav>
                                        <p:tav tm="100000">
                                          <p:val>
                                            <p:strVal val="1+ppt_h/2"/>
                                          </p:val>
                                        </p:tav>
                                      </p:tavLst>
                                    </p:anim>
                                    <p:set>
                                      <p:cBhvr>
                                        <p:cTn id="17" dur="1" fill="hold">
                                          <p:stCondLst>
                                            <p:cond delay="499"/>
                                          </p:stCondLst>
                                        </p:cTn>
                                        <p:tgtEl>
                                          <p:spTgt spid="157762"/>
                                        </p:tgtEl>
                                        <p:attrNameLst>
                                          <p:attrName>style.visibility</p:attrName>
                                        </p:attrNameLst>
                                      </p:cBhvr>
                                      <p:to>
                                        <p:strVal val="hidden"/>
                                      </p:to>
                                    </p:set>
                                  </p:childTnLst>
                                </p:cTn>
                              </p:par>
                              <p:par>
                                <p:cTn id="18" presetID="2" presetClass="entr" presetSubtype="2" fill="hold" grpId="0" nodeType="withEffect">
                                  <p:stCondLst>
                                    <p:cond delay="0"/>
                                  </p:stCondLst>
                                  <p:childTnLst>
                                    <p:set>
                                      <p:cBhvr>
                                        <p:cTn id="19" dur="1" fill="hold">
                                          <p:stCondLst>
                                            <p:cond delay="0"/>
                                          </p:stCondLst>
                                        </p:cTn>
                                        <p:tgtEl>
                                          <p:spTgt spid="157763"/>
                                        </p:tgtEl>
                                        <p:attrNameLst>
                                          <p:attrName>style.visibility</p:attrName>
                                        </p:attrNameLst>
                                      </p:cBhvr>
                                      <p:to>
                                        <p:strVal val="visible"/>
                                      </p:to>
                                    </p:set>
                                    <p:anim calcmode="lin" valueType="num">
                                      <p:cBhvr additive="base">
                                        <p:cTn id="20" dur="500" fill="hold"/>
                                        <p:tgtEl>
                                          <p:spTgt spid="157763"/>
                                        </p:tgtEl>
                                        <p:attrNameLst>
                                          <p:attrName>ppt_x</p:attrName>
                                        </p:attrNameLst>
                                      </p:cBhvr>
                                      <p:tavLst>
                                        <p:tav tm="0">
                                          <p:val>
                                            <p:strVal val="1+#ppt_w/2"/>
                                          </p:val>
                                        </p:tav>
                                        <p:tav tm="100000">
                                          <p:val>
                                            <p:strVal val="#ppt_x"/>
                                          </p:val>
                                        </p:tav>
                                      </p:tavLst>
                                    </p:anim>
                                    <p:anim calcmode="lin" valueType="num">
                                      <p:cBhvr additive="base">
                                        <p:cTn id="21" dur="500" fill="hold"/>
                                        <p:tgtEl>
                                          <p:spTgt spid="157763"/>
                                        </p:tgtEl>
                                        <p:attrNameLst>
                                          <p:attrName>ppt_y</p:attrName>
                                        </p:attrNameLst>
                                      </p:cBhvr>
                                      <p:tavLst>
                                        <p:tav tm="0">
                                          <p:val>
                                            <p:strVal val="#ppt_y"/>
                                          </p:val>
                                        </p:tav>
                                        <p:tav tm="100000">
                                          <p:val>
                                            <p:strVal val="#ppt_y"/>
                                          </p:val>
                                        </p:tav>
                                      </p:tavLst>
                                    </p:anim>
                                  </p:childTnLst>
                                </p:cTn>
                              </p:par>
                            </p:childTnLst>
                          </p:cTn>
                        </p:par>
                        <p:par>
                          <p:cTn id="22" fill="hold">
                            <p:stCondLst>
                              <p:cond delay="500"/>
                            </p:stCondLst>
                            <p:childTnLst>
                              <p:par>
                                <p:cTn id="23" presetID="0" presetClass="path" presetSubtype="0" accel="50000" decel="50000" fill="hold" grpId="2" nodeType="afterEffect">
                                  <p:stCondLst>
                                    <p:cond delay="0"/>
                                  </p:stCondLst>
                                  <p:childTnLst>
                                    <p:animMotion origin="layout" path="M 0.0 0.0 L 0.16615 0.11018 " pathEditMode="relative" ptsTypes="AA">
                                      <p:cBhvr>
                                        <p:cTn id="24" dur="2000" fill="hold"/>
                                        <p:tgtEl>
                                          <p:spTgt spid="157763"/>
                                        </p:tgtEl>
                                        <p:attrNameLst>
                                          <p:attrName>ppt_x</p:attrName>
                                          <p:attrName>ppt_y</p:attrName>
                                        </p:attrNameLst>
                                      </p:cBhvr>
                                    </p:animMotion>
                                  </p:childTnLst>
                                </p:cTn>
                              </p:par>
                            </p:childTnLst>
                          </p:cTn>
                        </p:par>
                      </p:childTnLst>
                    </p:cTn>
                  </p:par>
                  <p:par>
                    <p:cTn id="25" fill="hold">
                      <p:stCondLst>
                        <p:cond delay="indefinite"/>
                      </p:stCondLst>
                      <p:childTnLst>
                        <p:par>
                          <p:cTn id="26" fill="hold">
                            <p:stCondLst>
                              <p:cond delay="0"/>
                            </p:stCondLst>
                            <p:childTnLst>
                              <p:par>
                                <p:cTn id="27" presetID="2" presetClass="exit" presetSubtype="4" fill="hold" grpId="1" nodeType="clickEffect">
                                  <p:stCondLst>
                                    <p:cond delay="0"/>
                                  </p:stCondLst>
                                  <p:childTnLst>
                                    <p:anim calcmode="lin" valueType="num">
                                      <p:cBhvr additive="base">
                                        <p:cTn id="28" dur="500"/>
                                        <p:tgtEl>
                                          <p:spTgt spid="157763"/>
                                        </p:tgtEl>
                                        <p:attrNameLst>
                                          <p:attrName>ppt_x</p:attrName>
                                        </p:attrNameLst>
                                      </p:cBhvr>
                                      <p:tavLst>
                                        <p:tav tm="0">
                                          <p:val>
                                            <p:strVal val="ppt_x"/>
                                          </p:val>
                                        </p:tav>
                                        <p:tav tm="100000">
                                          <p:val>
                                            <p:strVal val="ppt_x"/>
                                          </p:val>
                                        </p:tav>
                                      </p:tavLst>
                                    </p:anim>
                                    <p:anim calcmode="lin" valueType="num">
                                      <p:cBhvr additive="base">
                                        <p:cTn id="29" dur="500"/>
                                        <p:tgtEl>
                                          <p:spTgt spid="157763"/>
                                        </p:tgtEl>
                                        <p:attrNameLst>
                                          <p:attrName>ppt_y</p:attrName>
                                        </p:attrNameLst>
                                      </p:cBhvr>
                                      <p:tavLst>
                                        <p:tav tm="0">
                                          <p:val>
                                            <p:strVal val="ppt_y"/>
                                          </p:val>
                                        </p:tav>
                                        <p:tav tm="100000">
                                          <p:val>
                                            <p:strVal val="1+ppt_h/2"/>
                                          </p:val>
                                        </p:tav>
                                      </p:tavLst>
                                    </p:anim>
                                    <p:set>
                                      <p:cBhvr>
                                        <p:cTn id="30" dur="1" fill="hold">
                                          <p:stCondLst>
                                            <p:cond delay="499"/>
                                          </p:stCondLst>
                                        </p:cTn>
                                        <p:tgtEl>
                                          <p:spTgt spid="15776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762" grpId="0" animBg="1"/>
      <p:bldP spid="157762" grpId="1" animBg="1"/>
      <p:bldP spid="157762" grpId="2" animBg="1"/>
      <p:bldP spid="157763" grpId="0" animBg="1"/>
      <p:bldP spid="157763" grpId="1" animBg="1"/>
      <p:bldP spid="157763" grpId="2"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2 CuadroTexto"/>
          <p:cNvSpPr txBox="1">
            <a:spLocks noChangeArrowheads="1"/>
          </p:cNvSpPr>
          <p:nvPr/>
        </p:nvSpPr>
        <p:spPr bwMode="auto">
          <a:xfrm>
            <a:off x="571500" y="500063"/>
            <a:ext cx="8072438" cy="2308324"/>
          </a:xfrm>
          <a:prstGeom prst="rect">
            <a:avLst/>
          </a:prstGeom>
          <a:noFill/>
          <a:ln w="9525">
            <a:noFill/>
            <a:miter lim="800000"/>
            <a:headEnd/>
            <a:tailEnd/>
          </a:ln>
        </p:spPr>
        <p:txBody>
          <a:bodyPr>
            <a:spAutoFit/>
          </a:bodyPr>
          <a:lstStyle/>
          <a:p>
            <a:pPr eaLnBrk="1" hangingPunct="1">
              <a:buFont typeface="Arial" pitchFamily="34" charset="0"/>
              <a:buChar char="•"/>
            </a:pPr>
            <a:r>
              <a:rPr lang="en-US" dirty="0" smtClean="0">
                <a:latin typeface="Garamond" pitchFamily="18" charset="0"/>
              </a:rPr>
              <a:t>This point about DWL rising with the square of the tax rate can be illustrated graphically</a:t>
            </a:r>
          </a:p>
          <a:p>
            <a:pPr eaLnBrk="1" hangingPunct="1">
              <a:buFont typeface="Arial" pitchFamily="34" charset="0"/>
              <a:buChar char="•"/>
            </a:pPr>
            <a:r>
              <a:rPr lang="en-US" b="1" i="1" dirty="0" smtClean="0">
                <a:latin typeface="Garamond" pitchFamily="18" charset="0"/>
              </a:rPr>
              <a:t>Marginal deadweight loss</a:t>
            </a:r>
            <a:r>
              <a:rPr lang="en-US" dirty="0" smtClean="0">
                <a:latin typeface="Garamond" pitchFamily="18" charset="0"/>
              </a:rPr>
              <a:t> is the increase in deadweight loss per unit increase in the tax.</a:t>
            </a:r>
          </a:p>
          <a:p>
            <a:pPr eaLnBrk="1" hangingPunct="1">
              <a:buFont typeface="Arial" pitchFamily="34" charset="0"/>
              <a:buChar char="•"/>
            </a:pPr>
            <a:endParaRPr lang="en-US" dirty="0" smtClean="0">
              <a:latin typeface="Garamond" pitchFamily="18" charset="0"/>
            </a:endParaRPr>
          </a:p>
          <a:p>
            <a:pPr eaLnBrk="1" hangingPunct="1">
              <a:buFont typeface="Arial" pitchFamily="34" charset="0"/>
              <a:buChar char="•"/>
            </a:pPr>
            <a:endParaRPr lang="es-ES" alt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54" name="Rectangle 30"/>
          <p:cNvSpPr>
            <a:spLocks noChangeArrowheads="1"/>
          </p:cNvSpPr>
          <p:nvPr/>
        </p:nvSpPr>
        <p:spPr bwMode="auto">
          <a:xfrm>
            <a:off x="2209800" y="3048000"/>
            <a:ext cx="2133600" cy="2438400"/>
          </a:xfrm>
          <a:prstGeom prst="rect">
            <a:avLst/>
          </a:prstGeom>
          <a:noFill/>
          <a:ln w="12700">
            <a:solidFill>
              <a:schemeClr val="tx1"/>
            </a:solidFill>
            <a:prstDash val="dash"/>
            <a:miter lim="800000"/>
            <a:headEnd/>
            <a:tailEnd/>
          </a:ln>
          <a:effectLst/>
        </p:spPr>
        <p:txBody>
          <a:bodyPr wrap="none" anchor="ctr"/>
          <a:lstStyle/>
          <a:p>
            <a:endParaRPr lang="es-ES"/>
          </a:p>
        </p:txBody>
      </p:sp>
      <p:sp>
        <p:nvSpPr>
          <p:cNvPr id="180226" name="Freeform 2"/>
          <p:cNvSpPr>
            <a:spLocks/>
          </p:cNvSpPr>
          <p:nvPr/>
        </p:nvSpPr>
        <p:spPr bwMode="auto">
          <a:xfrm>
            <a:off x="4343400" y="3048000"/>
            <a:ext cx="457200" cy="914400"/>
          </a:xfrm>
          <a:custGeom>
            <a:avLst/>
            <a:gdLst/>
            <a:ahLst/>
            <a:cxnLst>
              <a:cxn ang="0">
                <a:pos x="0" y="0"/>
              </a:cxn>
              <a:cxn ang="0">
                <a:pos x="0" y="576"/>
              </a:cxn>
              <a:cxn ang="0">
                <a:pos x="288" y="288"/>
              </a:cxn>
              <a:cxn ang="0">
                <a:pos x="0" y="0"/>
              </a:cxn>
            </a:cxnLst>
            <a:rect l="0" t="0" r="r" b="b"/>
            <a:pathLst>
              <a:path w="288" h="576">
                <a:moveTo>
                  <a:pt x="0" y="0"/>
                </a:moveTo>
                <a:lnTo>
                  <a:pt x="0" y="576"/>
                </a:lnTo>
                <a:lnTo>
                  <a:pt x="288" y="288"/>
                </a:lnTo>
                <a:lnTo>
                  <a:pt x="0" y="0"/>
                </a:lnTo>
                <a:close/>
              </a:path>
            </a:pathLst>
          </a:custGeom>
          <a:solidFill>
            <a:srgbClr val="FFFF99"/>
          </a:solidFill>
          <a:ln w="9525">
            <a:solidFill>
              <a:schemeClr val="tx1"/>
            </a:solidFill>
            <a:round/>
            <a:headEnd/>
            <a:tailEnd/>
          </a:ln>
          <a:effectLst/>
        </p:spPr>
        <p:txBody>
          <a:bodyPr/>
          <a:lstStyle/>
          <a:p>
            <a:endParaRPr lang="es-ES"/>
          </a:p>
        </p:txBody>
      </p:sp>
      <p:sp>
        <p:nvSpPr>
          <p:cNvPr id="180253" name="Freeform 29"/>
          <p:cNvSpPr>
            <a:spLocks/>
          </p:cNvSpPr>
          <p:nvPr/>
        </p:nvSpPr>
        <p:spPr bwMode="auto">
          <a:xfrm>
            <a:off x="3886200" y="2590800"/>
            <a:ext cx="457200" cy="1828800"/>
          </a:xfrm>
          <a:custGeom>
            <a:avLst/>
            <a:gdLst/>
            <a:ahLst/>
            <a:cxnLst>
              <a:cxn ang="0">
                <a:pos x="0" y="0"/>
              </a:cxn>
              <a:cxn ang="0">
                <a:pos x="0" y="1152"/>
              </a:cxn>
              <a:cxn ang="0">
                <a:pos x="288" y="864"/>
              </a:cxn>
              <a:cxn ang="0">
                <a:pos x="288" y="288"/>
              </a:cxn>
              <a:cxn ang="0">
                <a:pos x="0" y="0"/>
              </a:cxn>
            </a:cxnLst>
            <a:rect l="0" t="0" r="r" b="b"/>
            <a:pathLst>
              <a:path w="288" h="1152">
                <a:moveTo>
                  <a:pt x="0" y="0"/>
                </a:moveTo>
                <a:lnTo>
                  <a:pt x="0" y="1152"/>
                </a:lnTo>
                <a:lnTo>
                  <a:pt x="288" y="864"/>
                </a:lnTo>
                <a:lnTo>
                  <a:pt x="288" y="288"/>
                </a:lnTo>
                <a:lnTo>
                  <a:pt x="0" y="0"/>
                </a:lnTo>
                <a:close/>
              </a:path>
            </a:pathLst>
          </a:custGeom>
          <a:solidFill>
            <a:srgbClr val="FFFF99">
              <a:alpha val="50000"/>
            </a:srgbClr>
          </a:solidFill>
          <a:ln w="9525">
            <a:solidFill>
              <a:schemeClr val="tx1"/>
            </a:solidFill>
            <a:round/>
            <a:headEnd/>
            <a:tailEnd/>
          </a:ln>
          <a:effectLst/>
        </p:spPr>
        <p:txBody>
          <a:bodyPr/>
          <a:lstStyle/>
          <a:p>
            <a:endParaRPr lang="es-ES"/>
          </a:p>
        </p:txBody>
      </p:sp>
      <p:sp>
        <p:nvSpPr>
          <p:cNvPr id="180227" name="Line 3"/>
          <p:cNvSpPr>
            <a:spLocks noChangeShapeType="1"/>
          </p:cNvSpPr>
          <p:nvPr/>
        </p:nvSpPr>
        <p:spPr bwMode="auto">
          <a:xfrm>
            <a:off x="2209800" y="1538288"/>
            <a:ext cx="0" cy="3962400"/>
          </a:xfrm>
          <a:prstGeom prst="line">
            <a:avLst/>
          </a:prstGeom>
          <a:noFill/>
          <a:ln w="28575">
            <a:solidFill>
              <a:schemeClr val="tx1"/>
            </a:solidFill>
            <a:round/>
            <a:headEnd/>
            <a:tailEnd/>
          </a:ln>
          <a:effectLst/>
        </p:spPr>
        <p:txBody>
          <a:bodyPr/>
          <a:lstStyle/>
          <a:p>
            <a:endParaRPr lang="es-ES"/>
          </a:p>
        </p:txBody>
      </p:sp>
      <p:sp>
        <p:nvSpPr>
          <p:cNvPr id="180228" name="Line 4"/>
          <p:cNvSpPr>
            <a:spLocks noChangeShapeType="1"/>
          </p:cNvSpPr>
          <p:nvPr/>
        </p:nvSpPr>
        <p:spPr bwMode="auto">
          <a:xfrm>
            <a:off x="2209800" y="5500688"/>
            <a:ext cx="4572000" cy="0"/>
          </a:xfrm>
          <a:prstGeom prst="line">
            <a:avLst/>
          </a:prstGeom>
          <a:noFill/>
          <a:ln w="28575">
            <a:solidFill>
              <a:schemeClr val="tx1"/>
            </a:solidFill>
            <a:round/>
            <a:headEnd/>
            <a:tailEnd/>
          </a:ln>
          <a:effectLst/>
        </p:spPr>
        <p:txBody>
          <a:bodyPr/>
          <a:lstStyle/>
          <a:p>
            <a:endParaRPr lang="es-ES"/>
          </a:p>
        </p:txBody>
      </p:sp>
      <p:sp>
        <p:nvSpPr>
          <p:cNvPr id="180229" name="Text Box 5"/>
          <p:cNvSpPr txBox="1">
            <a:spLocks noChangeArrowheads="1"/>
          </p:cNvSpPr>
          <p:nvPr/>
        </p:nvSpPr>
        <p:spPr bwMode="auto">
          <a:xfrm>
            <a:off x="1828800" y="1462088"/>
            <a:ext cx="336550" cy="366712"/>
          </a:xfrm>
          <a:prstGeom prst="rect">
            <a:avLst/>
          </a:prstGeom>
          <a:noFill/>
          <a:ln w="9525">
            <a:noFill/>
            <a:miter lim="800000"/>
            <a:headEnd/>
            <a:tailEnd/>
          </a:ln>
          <a:effectLst/>
        </p:spPr>
        <p:txBody>
          <a:bodyPr wrap="none">
            <a:spAutoFit/>
          </a:bodyPr>
          <a:lstStyle/>
          <a:p>
            <a:pPr algn="l"/>
            <a:r>
              <a:rPr lang="en-US" i="1">
                <a:latin typeface="Arial" pitchFamily="34" charset="0"/>
              </a:rPr>
              <a:t>P</a:t>
            </a:r>
          </a:p>
        </p:txBody>
      </p:sp>
      <p:sp>
        <p:nvSpPr>
          <p:cNvPr id="180230" name="Text Box 6"/>
          <p:cNvSpPr txBox="1">
            <a:spLocks noChangeArrowheads="1"/>
          </p:cNvSpPr>
          <p:nvPr/>
        </p:nvSpPr>
        <p:spPr bwMode="auto">
          <a:xfrm>
            <a:off x="6648450" y="5514975"/>
            <a:ext cx="361950" cy="366713"/>
          </a:xfrm>
          <a:prstGeom prst="rect">
            <a:avLst/>
          </a:prstGeom>
          <a:noFill/>
          <a:ln w="9525">
            <a:noFill/>
            <a:miter lim="800000"/>
            <a:headEnd/>
            <a:tailEnd/>
          </a:ln>
          <a:effectLst/>
        </p:spPr>
        <p:txBody>
          <a:bodyPr wrap="none">
            <a:spAutoFit/>
          </a:bodyPr>
          <a:lstStyle/>
          <a:p>
            <a:pPr algn="l"/>
            <a:r>
              <a:rPr lang="en-US" i="1">
                <a:latin typeface="Arial" pitchFamily="34" charset="0"/>
              </a:rPr>
              <a:t>Q</a:t>
            </a:r>
          </a:p>
        </p:txBody>
      </p:sp>
      <p:sp>
        <p:nvSpPr>
          <p:cNvPr id="180231" name="Line 7"/>
          <p:cNvSpPr>
            <a:spLocks noChangeShapeType="1"/>
          </p:cNvSpPr>
          <p:nvPr/>
        </p:nvSpPr>
        <p:spPr bwMode="auto">
          <a:xfrm flipV="1">
            <a:off x="2971800" y="1843088"/>
            <a:ext cx="3505200" cy="3505200"/>
          </a:xfrm>
          <a:prstGeom prst="line">
            <a:avLst/>
          </a:prstGeom>
          <a:noFill/>
          <a:ln w="38100">
            <a:solidFill>
              <a:srgbClr val="0000FF"/>
            </a:solidFill>
            <a:round/>
            <a:headEnd/>
            <a:tailEnd/>
          </a:ln>
          <a:effectLst/>
        </p:spPr>
        <p:txBody>
          <a:bodyPr/>
          <a:lstStyle/>
          <a:p>
            <a:endParaRPr lang="es-ES"/>
          </a:p>
        </p:txBody>
      </p:sp>
      <p:sp>
        <p:nvSpPr>
          <p:cNvPr id="180232" name="Text Box 8"/>
          <p:cNvSpPr txBox="1">
            <a:spLocks noChangeArrowheads="1"/>
          </p:cNvSpPr>
          <p:nvPr/>
        </p:nvSpPr>
        <p:spPr bwMode="auto">
          <a:xfrm>
            <a:off x="1600200" y="2895600"/>
            <a:ext cx="490538" cy="366713"/>
          </a:xfrm>
          <a:prstGeom prst="rect">
            <a:avLst/>
          </a:prstGeom>
          <a:noFill/>
          <a:ln w="9525">
            <a:noFill/>
            <a:miter lim="800000"/>
            <a:headEnd/>
            <a:tailEnd/>
          </a:ln>
          <a:effectLst/>
        </p:spPr>
        <p:txBody>
          <a:bodyPr>
            <a:spAutoFit/>
          </a:bodyPr>
          <a:lstStyle/>
          <a:p>
            <a:pPr algn="l"/>
            <a:r>
              <a:rPr lang="en-US" i="1">
                <a:latin typeface="Arial" pitchFamily="34" charset="0"/>
              </a:rPr>
              <a:t>P</a:t>
            </a:r>
            <a:r>
              <a:rPr lang="en-US" baseline="-25000">
                <a:latin typeface="Arial" pitchFamily="34" charset="0"/>
              </a:rPr>
              <a:t>2</a:t>
            </a:r>
          </a:p>
        </p:txBody>
      </p:sp>
      <p:sp>
        <p:nvSpPr>
          <p:cNvPr id="180233" name="Text Box 9"/>
          <p:cNvSpPr txBox="1">
            <a:spLocks noChangeArrowheads="1"/>
          </p:cNvSpPr>
          <p:nvPr/>
        </p:nvSpPr>
        <p:spPr bwMode="auto">
          <a:xfrm>
            <a:off x="1600200" y="3352800"/>
            <a:ext cx="490538" cy="366713"/>
          </a:xfrm>
          <a:prstGeom prst="rect">
            <a:avLst/>
          </a:prstGeom>
          <a:noFill/>
          <a:ln w="9525">
            <a:noFill/>
            <a:miter lim="800000"/>
            <a:headEnd/>
            <a:tailEnd/>
          </a:ln>
          <a:effectLst/>
        </p:spPr>
        <p:txBody>
          <a:bodyPr>
            <a:spAutoFit/>
          </a:bodyPr>
          <a:lstStyle/>
          <a:p>
            <a:pPr algn="l"/>
            <a:r>
              <a:rPr lang="en-US" i="1">
                <a:latin typeface="Arial" pitchFamily="34" charset="0"/>
              </a:rPr>
              <a:t>P</a:t>
            </a:r>
            <a:r>
              <a:rPr lang="en-US" baseline="-25000">
                <a:latin typeface="Arial" pitchFamily="34" charset="0"/>
              </a:rPr>
              <a:t>1</a:t>
            </a:r>
          </a:p>
        </p:txBody>
      </p:sp>
      <p:sp>
        <p:nvSpPr>
          <p:cNvPr id="180234" name="Line 10"/>
          <p:cNvSpPr>
            <a:spLocks noChangeShapeType="1"/>
          </p:cNvSpPr>
          <p:nvPr/>
        </p:nvSpPr>
        <p:spPr bwMode="auto">
          <a:xfrm flipH="1" flipV="1">
            <a:off x="2057400" y="3048000"/>
            <a:ext cx="152400" cy="0"/>
          </a:xfrm>
          <a:prstGeom prst="line">
            <a:avLst/>
          </a:prstGeom>
          <a:noFill/>
          <a:ln w="19050">
            <a:solidFill>
              <a:schemeClr val="tx1"/>
            </a:solidFill>
            <a:round/>
            <a:headEnd/>
            <a:tailEnd/>
          </a:ln>
          <a:effectLst/>
        </p:spPr>
        <p:txBody>
          <a:bodyPr/>
          <a:lstStyle/>
          <a:p>
            <a:endParaRPr lang="es-ES"/>
          </a:p>
        </p:txBody>
      </p:sp>
      <p:sp>
        <p:nvSpPr>
          <p:cNvPr id="180235" name="Line 11"/>
          <p:cNvSpPr>
            <a:spLocks noChangeShapeType="1"/>
          </p:cNvSpPr>
          <p:nvPr/>
        </p:nvSpPr>
        <p:spPr bwMode="auto">
          <a:xfrm flipH="1">
            <a:off x="2057400" y="3505200"/>
            <a:ext cx="152400" cy="0"/>
          </a:xfrm>
          <a:prstGeom prst="line">
            <a:avLst/>
          </a:prstGeom>
          <a:noFill/>
          <a:ln w="19050">
            <a:solidFill>
              <a:schemeClr val="tx1"/>
            </a:solidFill>
            <a:round/>
            <a:headEnd/>
            <a:tailEnd/>
          </a:ln>
          <a:effectLst/>
        </p:spPr>
        <p:txBody>
          <a:bodyPr/>
          <a:lstStyle/>
          <a:p>
            <a:endParaRPr lang="es-ES"/>
          </a:p>
        </p:txBody>
      </p:sp>
      <p:sp>
        <p:nvSpPr>
          <p:cNvPr id="180236" name="Line 12"/>
          <p:cNvSpPr>
            <a:spLocks noChangeShapeType="1"/>
          </p:cNvSpPr>
          <p:nvPr/>
        </p:nvSpPr>
        <p:spPr bwMode="auto">
          <a:xfrm>
            <a:off x="4800600" y="5500688"/>
            <a:ext cx="0" cy="152400"/>
          </a:xfrm>
          <a:prstGeom prst="line">
            <a:avLst/>
          </a:prstGeom>
          <a:noFill/>
          <a:ln w="19050">
            <a:solidFill>
              <a:schemeClr val="tx1"/>
            </a:solidFill>
            <a:round/>
            <a:headEnd/>
            <a:tailEnd/>
          </a:ln>
          <a:effectLst/>
        </p:spPr>
        <p:txBody>
          <a:bodyPr/>
          <a:lstStyle/>
          <a:p>
            <a:endParaRPr lang="es-ES"/>
          </a:p>
        </p:txBody>
      </p:sp>
      <p:sp>
        <p:nvSpPr>
          <p:cNvPr id="180237" name="Line 13"/>
          <p:cNvSpPr>
            <a:spLocks noChangeShapeType="1"/>
          </p:cNvSpPr>
          <p:nvPr/>
        </p:nvSpPr>
        <p:spPr bwMode="auto">
          <a:xfrm>
            <a:off x="4343400" y="5500688"/>
            <a:ext cx="0" cy="152400"/>
          </a:xfrm>
          <a:prstGeom prst="line">
            <a:avLst/>
          </a:prstGeom>
          <a:noFill/>
          <a:ln w="19050">
            <a:solidFill>
              <a:schemeClr val="tx1"/>
            </a:solidFill>
            <a:round/>
            <a:headEnd/>
            <a:tailEnd/>
          </a:ln>
          <a:effectLst/>
        </p:spPr>
        <p:txBody>
          <a:bodyPr/>
          <a:lstStyle/>
          <a:p>
            <a:endParaRPr lang="es-ES"/>
          </a:p>
        </p:txBody>
      </p:sp>
      <p:sp>
        <p:nvSpPr>
          <p:cNvPr id="180238" name="Text Box 14"/>
          <p:cNvSpPr txBox="1">
            <a:spLocks noChangeArrowheads="1"/>
          </p:cNvSpPr>
          <p:nvPr/>
        </p:nvSpPr>
        <p:spPr bwMode="auto">
          <a:xfrm>
            <a:off x="4648200" y="5653088"/>
            <a:ext cx="533400" cy="366712"/>
          </a:xfrm>
          <a:prstGeom prst="rect">
            <a:avLst/>
          </a:prstGeom>
          <a:noFill/>
          <a:ln w="9525">
            <a:noFill/>
            <a:miter lim="800000"/>
            <a:headEnd/>
            <a:tailEnd/>
          </a:ln>
          <a:effectLst/>
        </p:spPr>
        <p:txBody>
          <a:bodyPr>
            <a:spAutoFit/>
          </a:bodyPr>
          <a:lstStyle/>
          <a:p>
            <a:pPr algn="l"/>
            <a:r>
              <a:rPr lang="en-US" i="1">
                <a:latin typeface="Arial" pitchFamily="34" charset="0"/>
              </a:rPr>
              <a:t>Q</a:t>
            </a:r>
            <a:r>
              <a:rPr lang="en-US" baseline="-25000">
                <a:latin typeface="Arial" pitchFamily="34" charset="0"/>
              </a:rPr>
              <a:t>1</a:t>
            </a:r>
          </a:p>
        </p:txBody>
      </p:sp>
      <p:sp>
        <p:nvSpPr>
          <p:cNvPr id="180239" name="Text Box 15"/>
          <p:cNvSpPr txBox="1">
            <a:spLocks noChangeArrowheads="1"/>
          </p:cNvSpPr>
          <p:nvPr/>
        </p:nvSpPr>
        <p:spPr bwMode="auto">
          <a:xfrm>
            <a:off x="4191000" y="5653088"/>
            <a:ext cx="533400" cy="366712"/>
          </a:xfrm>
          <a:prstGeom prst="rect">
            <a:avLst/>
          </a:prstGeom>
          <a:noFill/>
          <a:ln w="9525">
            <a:noFill/>
            <a:miter lim="800000"/>
            <a:headEnd/>
            <a:tailEnd/>
          </a:ln>
          <a:effectLst/>
        </p:spPr>
        <p:txBody>
          <a:bodyPr>
            <a:spAutoFit/>
          </a:bodyPr>
          <a:lstStyle/>
          <a:p>
            <a:pPr algn="l"/>
            <a:r>
              <a:rPr lang="en-US" i="1">
                <a:latin typeface="Arial" pitchFamily="34" charset="0"/>
              </a:rPr>
              <a:t>Q</a:t>
            </a:r>
            <a:r>
              <a:rPr lang="en-US" baseline="-25000">
                <a:latin typeface="Arial" pitchFamily="34" charset="0"/>
              </a:rPr>
              <a:t>2</a:t>
            </a:r>
          </a:p>
        </p:txBody>
      </p:sp>
      <p:sp>
        <p:nvSpPr>
          <p:cNvPr id="180240" name="Text Box 16"/>
          <p:cNvSpPr txBox="1">
            <a:spLocks noChangeArrowheads="1"/>
          </p:cNvSpPr>
          <p:nvPr/>
        </p:nvSpPr>
        <p:spPr bwMode="auto">
          <a:xfrm>
            <a:off x="6584950" y="5133975"/>
            <a:ext cx="433388" cy="366713"/>
          </a:xfrm>
          <a:prstGeom prst="rect">
            <a:avLst/>
          </a:prstGeom>
          <a:noFill/>
          <a:ln w="9525">
            <a:noFill/>
            <a:miter lim="800000"/>
            <a:headEnd/>
            <a:tailEnd/>
          </a:ln>
          <a:effectLst/>
        </p:spPr>
        <p:txBody>
          <a:bodyPr wrap="none">
            <a:spAutoFit/>
          </a:bodyPr>
          <a:lstStyle/>
          <a:p>
            <a:pPr algn="l"/>
            <a:r>
              <a:rPr lang="en-US" i="1">
                <a:latin typeface="Arial" pitchFamily="34" charset="0"/>
              </a:rPr>
              <a:t>D</a:t>
            </a:r>
            <a:r>
              <a:rPr lang="en-US" baseline="-25000">
                <a:latin typeface="Arial" pitchFamily="34" charset="0"/>
              </a:rPr>
              <a:t>1</a:t>
            </a:r>
          </a:p>
        </p:txBody>
      </p:sp>
      <p:sp>
        <p:nvSpPr>
          <p:cNvPr id="180241" name="Text Box 17"/>
          <p:cNvSpPr txBox="1">
            <a:spLocks noChangeArrowheads="1"/>
          </p:cNvSpPr>
          <p:nvPr/>
        </p:nvSpPr>
        <p:spPr bwMode="auto">
          <a:xfrm>
            <a:off x="6445250" y="1614488"/>
            <a:ext cx="420688" cy="366712"/>
          </a:xfrm>
          <a:prstGeom prst="rect">
            <a:avLst/>
          </a:prstGeom>
          <a:noFill/>
          <a:ln w="9525">
            <a:noFill/>
            <a:miter lim="800000"/>
            <a:headEnd/>
            <a:tailEnd/>
          </a:ln>
          <a:effectLst/>
        </p:spPr>
        <p:txBody>
          <a:bodyPr wrap="none">
            <a:spAutoFit/>
          </a:bodyPr>
          <a:lstStyle/>
          <a:p>
            <a:pPr algn="l"/>
            <a:r>
              <a:rPr lang="en-US" i="1">
                <a:latin typeface="Arial" pitchFamily="34" charset="0"/>
              </a:rPr>
              <a:t>S</a:t>
            </a:r>
            <a:r>
              <a:rPr lang="en-US" baseline="-25000">
                <a:latin typeface="Arial" pitchFamily="34" charset="0"/>
              </a:rPr>
              <a:t>1</a:t>
            </a:r>
          </a:p>
        </p:txBody>
      </p:sp>
      <p:sp>
        <p:nvSpPr>
          <p:cNvPr id="180242" name="Text Box 18"/>
          <p:cNvSpPr txBox="1">
            <a:spLocks noChangeArrowheads="1"/>
          </p:cNvSpPr>
          <p:nvPr/>
        </p:nvSpPr>
        <p:spPr bwMode="auto">
          <a:xfrm>
            <a:off x="5599113" y="1462088"/>
            <a:ext cx="420687" cy="366712"/>
          </a:xfrm>
          <a:prstGeom prst="rect">
            <a:avLst/>
          </a:prstGeom>
          <a:noFill/>
          <a:ln w="9525">
            <a:noFill/>
            <a:miter lim="800000"/>
            <a:headEnd/>
            <a:tailEnd/>
          </a:ln>
          <a:effectLst/>
        </p:spPr>
        <p:txBody>
          <a:bodyPr wrap="none">
            <a:spAutoFit/>
          </a:bodyPr>
          <a:lstStyle/>
          <a:p>
            <a:pPr algn="l"/>
            <a:r>
              <a:rPr lang="en-US" i="1">
                <a:latin typeface="Arial" pitchFamily="34" charset="0"/>
              </a:rPr>
              <a:t>S</a:t>
            </a:r>
            <a:r>
              <a:rPr lang="en-US" baseline="-25000">
                <a:latin typeface="Arial" pitchFamily="34" charset="0"/>
              </a:rPr>
              <a:t>2</a:t>
            </a:r>
          </a:p>
        </p:txBody>
      </p:sp>
      <p:sp>
        <p:nvSpPr>
          <p:cNvPr id="180243" name="Text Box 19"/>
          <p:cNvSpPr txBox="1">
            <a:spLocks noChangeArrowheads="1"/>
          </p:cNvSpPr>
          <p:nvPr/>
        </p:nvSpPr>
        <p:spPr bwMode="auto">
          <a:xfrm>
            <a:off x="4191000" y="2681288"/>
            <a:ext cx="336550" cy="366712"/>
          </a:xfrm>
          <a:prstGeom prst="rect">
            <a:avLst/>
          </a:prstGeom>
          <a:noFill/>
          <a:ln w="9525">
            <a:noFill/>
            <a:miter lim="800000"/>
            <a:headEnd/>
            <a:tailEnd/>
          </a:ln>
          <a:effectLst/>
        </p:spPr>
        <p:txBody>
          <a:bodyPr wrap="none">
            <a:spAutoFit/>
          </a:bodyPr>
          <a:lstStyle/>
          <a:p>
            <a:pPr algn="l"/>
            <a:r>
              <a:rPr lang="en-US" i="1">
                <a:latin typeface="Arial" pitchFamily="34" charset="0"/>
              </a:rPr>
              <a:t>B</a:t>
            </a:r>
          </a:p>
        </p:txBody>
      </p:sp>
      <p:sp>
        <p:nvSpPr>
          <p:cNvPr id="180244" name="Text Box 20"/>
          <p:cNvSpPr txBox="1">
            <a:spLocks noChangeArrowheads="1"/>
          </p:cNvSpPr>
          <p:nvPr/>
        </p:nvSpPr>
        <p:spPr bwMode="auto">
          <a:xfrm>
            <a:off x="4845050" y="3352800"/>
            <a:ext cx="336550" cy="366713"/>
          </a:xfrm>
          <a:prstGeom prst="rect">
            <a:avLst/>
          </a:prstGeom>
          <a:noFill/>
          <a:ln w="9525">
            <a:noFill/>
            <a:miter lim="800000"/>
            <a:headEnd/>
            <a:tailEnd/>
          </a:ln>
          <a:effectLst/>
        </p:spPr>
        <p:txBody>
          <a:bodyPr wrap="none">
            <a:spAutoFit/>
          </a:bodyPr>
          <a:lstStyle/>
          <a:p>
            <a:pPr algn="l"/>
            <a:r>
              <a:rPr lang="en-US" i="1">
                <a:latin typeface="Arial" pitchFamily="34" charset="0"/>
              </a:rPr>
              <a:t>A</a:t>
            </a:r>
          </a:p>
        </p:txBody>
      </p:sp>
      <p:sp>
        <p:nvSpPr>
          <p:cNvPr id="180245" name="Text Box 21"/>
          <p:cNvSpPr txBox="1">
            <a:spLocks noChangeArrowheads="1"/>
          </p:cNvSpPr>
          <p:nvPr/>
        </p:nvSpPr>
        <p:spPr bwMode="auto">
          <a:xfrm>
            <a:off x="4298950" y="3900488"/>
            <a:ext cx="349250" cy="366712"/>
          </a:xfrm>
          <a:prstGeom prst="rect">
            <a:avLst/>
          </a:prstGeom>
          <a:noFill/>
          <a:ln w="9525">
            <a:noFill/>
            <a:miter lim="800000"/>
            <a:headEnd/>
            <a:tailEnd/>
          </a:ln>
          <a:effectLst/>
        </p:spPr>
        <p:txBody>
          <a:bodyPr wrap="none">
            <a:spAutoFit/>
          </a:bodyPr>
          <a:lstStyle/>
          <a:p>
            <a:pPr algn="l"/>
            <a:r>
              <a:rPr lang="en-US">
                <a:latin typeface="Arial" pitchFamily="34" charset="0"/>
              </a:rPr>
              <a:t>C</a:t>
            </a:r>
          </a:p>
        </p:txBody>
      </p:sp>
      <p:sp>
        <p:nvSpPr>
          <p:cNvPr id="180246" name="Line 22"/>
          <p:cNvSpPr>
            <a:spLocks noChangeShapeType="1"/>
          </p:cNvSpPr>
          <p:nvPr/>
        </p:nvSpPr>
        <p:spPr bwMode="auto">
          <a:xfrm flipV="1">
            <a:off x="2514600" y="1676400"/>
            <a:ext cx="2286000" cy="2286000"/>
          </a:xfrm>
          <a:prstGeom prst="line">
            <a:avLst/>
          </a:prstGeom>
          <a:noFill/>
          <a:ln w="38100">
            <a:solidFill>
              <a:srgbClr val="FF0000"/>
            </a:solidFill>
            <a:round/>
            <a:headEnd/>
            <a:tailEnd/>
          </a:ln>
          <a:effectLst/>
        </p:spPr>
        <p:txBody>
          <a:bodyPr/>
          <a:lstStyle/>
          <a:p>
            <a:endParaRPr lang="es-ES"/>
          </a:p>
        </p:txBody>
      </p:sp>
      <p:sp>
        <p:nvSpPr>
          <p:cNvPr id="180247" name="Text Box 23"/>
          <p:cNvSpPr txBox="1">
            <a:spLocks noChangeArrowheads="1"/>
          </p:cNvSpPr>
          <p:nvPr/>
        </p:nvSpPr>
        <p:spPr bwMode="auto">
          <a:xfrm>
            <a:off x="4800600" y="1447800"/>
            <a:ext cx="420688" cy="366713"/>
          </a:xfrm>
          <a:prstGeom prst="rect">
            <a:avLst/>
          </a:prstGeom>
          <a:noFill/>
          <a:ln w="9525">
            <a:noFill/>
            <a:miter lim="800000"/>
            <a:headEnd/>
            <a:tailEnd/>
          </a:ln>
          <a:effectLst/>
        </p:spPr>
        <p:txBody>
          <a:bodyPr>
            <a:spAutoFit/>
          </a:bodyPr>
          <a:lstStyle/>
          <a:p>
            <a:pPr algn="l"/>
            <a:r>
              <a:rPr lang="en-US" i="1">
                <a:latin typeface="Arial" pitchFamily="34" charset="0"/>
              </a:rPr>
              <a:t>S</a:t>
            </a:r>
            <a:r>
              <a:rPr lang="en-US" baseline="-25000">
                <a:latin typeface="Arial" pitchFamily="34" charset="0"/>
              </a:rPr>
              <a:t>3</a:t>
            </a:r>
          </a:p>
        </p:txBody>
      </p:sp>
      <p:sp>
        <p:nvSpPr>
          <p:cNvPr id="180248" name="Rectangle 24"/>
          <p:cNvSpPr>
            <a:spLocks noChangeArrowheads="1"/>
          </p:cNvSpPr>
          <p:nvPr/>
        </p:nvSpPr>
        <p:spPr bwMode="auto">
          <a:xfrm>
            <a:off x="2209800" y="2590800"/>
            <a:ext cx="1676400" cy="2895600"/>
          </a:xfrm>
          <a:prstGeom prst="rect">
            <a:avLst/>
          </a:prstGeom>
          <a:noFill/>
          <a:ln w="12700">
            <a:solidFill>
              <a:schemeClr val="tx1"/>
            </a:solidFill>
            <a:prstDash val="dash"/>
            <a:miter lim="800000"/>
            <a:headEnd/>
            <a:tailEnd/>
          </a:ln>
          <a:effectLst/>
        </p:spPr>
        <p:txBody>
          <a:bodyPr wrap="none" anchor="ctr"/>
          <a:lstStyle/>
          <a:p>
            <a:endParaRPr lang="es-ES"/>
          </a:p>
        </p:txBody>
      </p:sp>
      <p:sp>
        <p:nvSpPr>
          <p:cNvPr id="180249" name="Line 25"/>
          <p:cNvSpPr>
            <a:spLocks noChangeShapeType="1"/>
          </p:cNvSpPr>
          <p:nvPr/>
        </p:nvSpPr>
        <p:spPr bwMode="auto">
          <a:xfrm>
            <a:off x="3886200" y="5486400"/>
            <a:ext cx="0" cy="152400"/>
          </a:xfrm>
          <a:prstGeom prst="line">
            <a:avLst/>
          </a:prstGeom>
          <a:noFill/>
          <a:ln w="19050">
            <a:solidFill>
              <a:schemeClr val="tx1"/>
            </a:solidFill>
            <a:round/>
            <a:headEnd/>
            <a:tailEnd/>
          </a:ln>
          <a:effectLst/>
        </p:spPr>
        <p:txBody>
          <a:bodyPr/>
          <a:lstStyle/>
          <a:p>
            <a:endParaRPr lang="es-ES"/>
          </a:p>
        </p:txBody>
      </p:sp>
      <p:sp>
        <p:nvSpPr>
          <p:cNvPr id="180250" name="Text Box 26"/>
          <p:cNvSpPr txBox="1">
            <a:spLocks noChangeArrowheads="1"/>
          </p:cNvSpPr>
          <p:nvPr/>
        </p:nvSpPr>
        <p:spPr bwMode="auto">
          <a:xfrm>
            <a:off x="3733800" y="5638800"/>
            <a:ext cx="533400" cy="366713"/>
          </a:xfrm>
          <a:prstGeom prst="rect">
            <a:avLst/>
          </a:prstGeom>
          <a:noFill/>
          <a:ln w="9525">
            <a:noFill/>
            <a:miter lim="800000"/>
            <a:headEnd/>
            <a:tailEnd/>
          </a:ln>
          <a:effectLst/>
        </p:spPr>
        <p:txBody>
          <a:bodyPr>
            <a:spAutoFit/>
          </a:bodyPr>
          <a:lstStyle/>
          <a:p>
            <a:pPr algn="l"/>
            <a:r>
              <a:rPr lang="en-US" i="1">
                <a:latin typeface="Arial" pitchFamily="34" charset="0"/>
              </a:rPr>
              <a:t>Q</a:t>
            </a:r>
            <a:r>
              <a:rPr lang="en-US" baseline="-25000">
                <a:latin typeface="Arial" pitchFamily="34" charset="0"/>
              </a:rPr>
              <a:t>3</a:t>
            </a:r>
          </a:p>
        </p:txBody>
      </p:sp>
      <p:sp>
        <p:nvSpPr>
          <p:cNvPr id="180251" name="Text Box 27"/>
          <p:cNvSpPr txBox="1">
            <a:spLocks noChangeArrowheads="1"/>
          </p:cNvSpPr>
          <p:nvPr/>
        </p:nvSpPr>
        <p:spPr bwMode="auto">
          <a:xfrm>
            <a:off x="1600200" y="2438400"/>
            <a:ext cx="490538" cy="366713"/>
          </a:xfrm>
          <a:prstGeom prst="rect">
            <a:avLst/>
          </a:prstGeom>
          <a:noFill/>
          <a:ln w="9525">
            <a:noFill/>
            <a:miter lim="800000"/>
            <a:headEnd/>
            <a:tailEnd/>
          </a:ln>
          <a:effectLst/>
        </p:spPr>
        <p:txBody>
          <a:bodyPr>
            <a:spAutoFit/>
          </a:bodyPr>
          <a:lstStyle/>
          <a:p>
            <a:pPr algn="l"/>
            <a:r>
              <a:rPr lang="en-US" i="1">
                <a:latin typeface="Arial" pitchFamily="34" charset="0"/>
              </a:rPr>
              <a:t>P</a:t>
            </a:r>
            <a:r>
              <a:rPr lang="en-US" baseline="-25000">
                <a:latin typeface="Arial" pitchFamily="34" charset="0"/>
              </a:rPr>
              <a:t>3</a:t>
            </a:r>
          </a:p>
        </p:txBody>
      </p:sp>
      <p:sp>
        <p:nvSpPr>
          <p:cNvPr id="180252" name="Line 28"/>
          <p:cNvSpPr>
            <a:spLocks noChangeShapeType="1"/>
          </p:cNvSpPr>
          <p:nvPr/>
        </p:nvSpPr>
        <p:spPr bwMode="auto">
          <a:xfrm flipH="1" flipV="1">
            <a:off x="2057400" y="2590800"/>
            <a:ext cx="152400" cy="0"/>
          </a:xfrm>
          <a:prstGeom prst="line">
            <a:avLst/>
          </a:prstGeom>
          <a:noFill/>
          <a:ln w="19050">
            <a:solidFill>
              <a:schemeClr val="tx1"/>
            </a:solidFill>
            <a:round/>
            <a:headEnd/>
            <a:tailEnd/>
          </a:ln>
          <a:effectLst/>
        </p:spPr>
        <p:txBody>
          <a:bodyPr/>
          <a:lstStyle/>
          <a:p>
            <a:endParaRPr lang="es-ES"/>
          </a:p>
        </p:txBody>
      </p:sp>
      <p:sp>
        <p:nvSpPr>
          <p:cNvPr id="180255" name="Rectangle 31"/>
          <p:cNvSpPr>
            <a:spLocks noChangeArrowheads="1"/>
          </p:cNvSpPr>
          <p:nvPr/>
        </p:nvSpPr>
        <p:spPr bwMode="auto">
          <a:xfrm>
            <a:off x="2209800" y="3505200"/>
            <a:ext cx="2590800" cy="1981200"/>
          </a:xfrm>
          <a:prstGeom prst="rect">
            <a:avLst/>
          </a:prstGeom>
          <a:noFill/>
          <a:ln w="12700">
            <a:solidFill>
              <a:schemeClr val="tx1"/>
            </a:solidFill>
            <a:prstDash val="dash"/>
            <a:miter lim="800000"/>
            <a:headEnd/>
            <a:tailEnd/>
          </a:ln>
          <a:effectLst/>
        </p:spPr>
        <p:txBody>
          <a:bodyPr wrap="none" anchor="ctr"/>
          <a:lstStyle/>
          <a:p>
            <a:endParaRPr lang="es-ES"/>
          </a:p>
        </p:txBody>
      </p:sp>
      <p:sp>
        <p:nvSpPr>
          <p:cNvPr id="180256" name="Line 32"/>
          <p:cNvSpPr>
            <a:spLocks noChangeShapeType="1"/>
          </p:cNvSpPr>
          <p:nvPr/>
        </p:nvSpPr>
        <p:spPr bwMode="auto">
          <a:xfrm flipV="1">
            <a:off x="2590800" y="1766888"/>
            <a:ext cx="3048000" cy="3033712"/>
          </a:xfrm>
          <a:prstGeom prst="line">
            <a:avLst/>
          </a:prstGeom>
          <a:noFill/>
          <a:ln w="38100">
            <a:solidFill>
              <a:srgbClr val="FF0000"/>
            </a:solidFill>
            <a:prstDash val="dash"/>
            <a:round/>
            <a:headEnd/>
            <a:tailEnd/>
          </a:ln>
          <a:effectLst/>
        </p:spPr>
        <p:txBody>
          <a:bodyPr/>
          <a:lstStyle/>
          <a:p>
            <a:endParaRPr lang="es-ES"/>
          </a:p>
        </p:txBody>
      </p:sp>
      <p:sp>
        <p:nvSpPr>
          <p:cNvPr id="180257" name="Text Box 33"/>
          <p:cNvSpPr txBox="1">
            <a:spLocks noChangeArrowheads="1"/>
          </p:cNvSpPr>
          <p:nvPr/>
        </p:nvSpPr>
        <p:spPr bwMode="auto">
          <a:xfrm>
            <a:off x="3702050" y="2209800"/>
            <a:ext cx="349250" cy="366713"/>
          </a:xfrm>
          <a:prstGeom prst="rect">
            <a:avLst/>
          </a:prstGeom>
          <a:noFill/>
          <a:ln w="9525">
            <a:noFill/>
            <a:miter lim="800000"/>
            <a:headEnd/>
            <a:tailEnd/>
          </a:ln>
          <a:effectLst/>
        </p:spPr>
        <p:txBody>
          <a:bodyPr wrap="none">
            <a:spAutoFit/>
          </a:bodyPr>
          <a:lstStyle/>
          <a:p>
            <a:pPr algn="l"/>
            <a:r>
              <a:rPr lang="en-US" i="1">
                <a:latin typeface="Arial" pitchFamily="34" charset="0"/>
              </a:rPr>
              <a:t>D</a:t>
            </a:r>
          </a:p>
        </p:txBody>
      </p:sp>
      <p:sp>
        <p:nvSpPr>
          <p:cNvPr id="180258" name="Text Box 34"/>
          <p:cNvSpPr txBox="1">
            <a:spLocks noChangeArrowheads="1"/>
          </p:cNvSpPr>
          <p:nvPr/>
        </p:nvSpPr>
        <p:spPr bwMode="auto">
          <a:xfrm>
            <a:off x="3854450" y="4357688"/>
            <a:ext cx="336550" cy="366712"/>
          </a:xfrm>
          <a:prstGeom prst="rect">
            <a:avLst/>
          </a:prstGeom>
          <a:noFill/>
          <a:ln w="9525">
            <a:noFill/>
            <a:miter lim="800000"/>
            <a:headEnd/>
            <a:tailEnd/>
          </a:ln>
          <a:effectLst/>
        </p:spPr>
        <p:txBody>
          <a:bodyPr wrap="none">
            <a:spAutoFit/>
          </a:bodyPr>
          <a:lstStyle/>
          <a:p>
            <a:pPr algn="l"/>
            <a:r>
              <a:rPr lang="en-US" i="1">
                <a:latin typeface="Arial" pitchFamily="34" charset="0"/>
              </a:rPr>
              <a:t>E</a:t>
            </a:r>
          </a:p>
        </p:txBody>
      </p:sp>
      <p:sp>
        <p:nvSpPr>
          <p:cNvPr id="180259" name="Line 35"/>
          <p:cNvSpPr>
            <a:spLocks noChangeShapeType="1"/>
          </p:cNvSpPr>
          <p:nvPr/>
        </p:nvSpPr>
        <p:spPr bwMode="auto">
          <a:xfrm>
            <a:off x="2971800" y="1690688"/>
            <a:ext cx="3657600" cy="3657600"/>
          </a:xfrm>
          <a:prstGeom prst="line">
            <a:avLst/>
          </a:prstGeom>
          <a:noFill/>
          <a:ln w="38100">
            <a:solidFill>
              <a:srgbClr val="0000FF"/>
            </a:solidFill>
            <a:round/>
            <a:headEnd/>
            <a:tailEnd/>
          </a:ln>
          <a:effectLst/>
        </p:spPr>
        <p:txBody>
          <a:bodyPr/>
          <a:lstStyle/>
          <a:p>
            <a:endParaRPr lang="es-ES"/>
          </a:p>
        </p:txBody>
      </p:sp>
      <p:sp>
        <p:nvSpPr>
          <p:cNvPr id="180260" name="Line 36"/>
          <p:cNvSpPr>
            <a:spLocks noChangeShapeType="1"/>
          </p:cNvSpPr>
          <p:nvPr/>
        </p:nvSpPr>
        <p:spPr bwMode="auto">
          <a:xfrm flipV="1">
            <a:off x="2971800" y="4495800"/>
            <a:ext cx="0" cy="762000"/>
          </a:xfrm>
          <a:prstGeom prst="line">
            <a:avLst/>
          </a:prstGeom>
          <a:noFill/>
          <a:ln w="38100">
            <a:solidFill>
              <a:schemeClr val="tx1"/>
            </a:solidFill>
            <a:round/>
            <a:headEnd/>
            <a:tailEnd type="triangle" w="med" len="med"/>
          </a:ln>
          <a:effectLst/>
        </p:spPr>
        <p:txBody>
          <a:bodyPr/>
          <a:lstStyle/>
          <a:p>
            <a:endParaRPr lang="es-ES"/>
          </a:p>
        </p:txBody>
      </p:sp>
      <p:sp>
        <p:nvSpPr>
          <p:cNvPr id="180261" name="Line 37"/>
          <p:cNvSpPr>
            <a:spLocks noChangeShapeType="1"/>
          </p:cNvSpPr>
          <p:nvPr/>
        </p:nvSpPr>
        <p:spPr bwMode="auto">
          <a:xfrm flipV="1">
            <a:off x="2971800" y="3581400"/>
            <a:ext cx="0" cy="762000"/>
          </a:xfrm>
          <a:prstGeom prst="line">
            <a:avLst/>
          </a:prstGeom>
          <a:noFill/>
          <a:ln w="38100">
            <a:solidFill>
              <a:schemeClr val="tx1"/>
            </a:solidFill>
            <a:round/>
            <a:headEnd/>
            <a:tailEnd type="triangle" w="med" len="med"/>
          </a:ln>
          <a:effectLst/>
        </p:spPr>
        <p:txBody>
          <a:bodyPr/>
          <a:lstStyle/>
          <a:p>
            <a:endParaRPr lang="es-ES"/>
          </a:p>
        </p:txBody>
      </p:sp>
      <p:sp>
        <p:nvSpPr>
          <p:cNvPr id="180262" name="Text Box 38"/>
          <p:cNvSpPr txBox="1">
            <a:spLocks noChangeArrowheads="1"/>
          </p:cNvSpPr>
          <p:nvPr/>
        </p:nvSpPr>
        <p:spPr bwMode="auto">
          <a:xfrm>
            <a:off x="2362200" y="3962400"/>
            <a:ext cx="627063" cy="304800"/>
          </a:xfrm>
          <a:prstGeom prst="rect">
            <a:avLst/>
          </a:prstGeom>
          <a:noFill/>
          <a:ln w="9525">
            <a:noFill/>
            <a:miter lim="800000"/>
            <a:headEnd/>
            <a:tailEnd/>
          </a:ln>
          <a:effectLst/>
        </p:spPr>
        <p:txBody>
          <a:bodyPr wrap="none">
            <a:spAutoFit/>
          </a:bodyPr>
          <a:lstStyle/>
          <a:p>
            <a:pPr algn="l"/>
            <a:r>
              <a:rPr lang="en-US" sz="1400">
                <a:latin typeface="Arial" pitchFamily="34" charset="0"/>
              </a:rPr>
              <a:t>$0.10</a:t>
            </a:r>
          </a:p>
        </p:txBody>
      </p:sp>
      <p:sp>
        <p:nvSpPr>
          <p:cNvPr id="180263" name="Text Box 39"/>
          <p:cNvSpPr txBox="1">
            <a:spLocks noChangeArrowheads="1"/>
          </p:cNvSpPr>
          <p:nvPr/>
        </p:nvSpPr>
        <p:spPr bwMode="auto">
          <a:xfrm>
            <a:off x="2362200" y="4800600"/>
            <a:ext cx="627063" cy="304800"/>
          </a:xfrm>
          <a:prstGeom prst="rect">
            <a:avLst/>
          </a:prstGeom>
          <a:noFill/>
          <a:ln w="9525">
            <a:noFill/>
            <a:miter lim="800000"/>
            <a:headEnd/>
            <a:tailEnd/>
          </a:ln>
          <a:effectLst/>
        </p:spPr>
        <p:txBody>
          <a:bodyPr wrap="none">
            <a:spAutoFit/>
          </a:bodyPr>
          <a:lstStyle/>
          <a:p>
            <a:pPr algn="l"/>
            <a:r>
              <a:rPr lang="en-US" sz="1400">
                <a:latin typeface="Arial" pitchFamily="34" charset="0"/>
              </a:rPr>
              <a:t>$0.10</a:t>
            </a:r>
          </a:p>
        </p:txBody>
      </p:sp>
      <p:grpSp>
        <p:nvGrpSpPr>
          <p:cNvPr id="2" name="Group 42"/>
          <p:cNvGrpSpPr>
            <a:grpSpLocks/>
          </p:cNvGrpSpPr>
          <p:nvPr/>
        </p:nvGrpSpPr>
        <p:grpSpPr bwMode="auto">
          <a:xfrm>
            <a:off x="533400" y="427038"/>
            <a:ext cx="8077200" cy="376237"/>
            <a:chOff x="336" y="415"/>
            <a:chExt cx="5088" cy="237"/>
          </a:xfrm>
        </p:grpSpPr>
        <p:sp>
          <p:nvSpPr>
            <p:cNvPr id="180267" name="Text Box 43"/>
            <p:cNvSpPr txBox="1">
              <a:spLocks noChangeArrowheads="1"/>
            </p:cNvSpPr>
            <p:nvPr/>
          </p:nvSpPr>
          <p:spPr bwMode="blackWhite">
            <a:xfrm>
              <a:off x="336" y="415"/>
              <a:ext cx="864" cy="237"/>
            </a:xfrm>
            <a:prstGeom prst="rect">
              <a:avLst/>
            </a:prstGeom>
            <a:solidFill>
              <a:srgbClr val="A50021"/>
            </a:solidFill>
            <a:ln w="9525">
              <a:solidFill>
                <a:srgbClr val="A50021"/>
              </a:solidFill>
              <a:miter lim="800000"/>
              <a:headEnd/>
              <a:tailEnd/>
            </a:ln>
            <a:effectLst/>
          </p:spPr>
          <p:txBody>
            <a:bodyPr lIns="0" rIns="0" anchor="ctr">
              <a:spAutoFit/>
            </a:bodyPr>
            <a:lstStyle/>
            <a:p>
              <a:pPr>
                <a:spcBef>
                  <a:spcPct val="50000"/>
                </a:spcBef>
              </a:pPr>
              <a:r>
                <a:rPr lang="en-US" b="1">
                  <a:solidFill>
                    <a:srgbClr val="FFFFFF"/>
                  </a:solidFill>
                  <a:latin typeface="Tahoma" pitchFamily="34" charset="0"/>
                </a:rPr>
                <a:t>Figure 3</a:t>
              </a:r>
            </a:p>
          </p:txBody>
        </p:sp>
        <p:sp>
          <p:nvSpPr>
            <p:cNvPr id="180268" name="Line 44"/>
            <p:cNvSpPr>
              <a:spLocks noChangeShapeType="1"/>
            </p:cNvSpPr>
            <p:nvPr/>
          </p:nvSpPr>
          <p:spPr bwMode="blackWhite">
            <a:xfrm>
              <a:off x="336" y="643"/>
              <a:ext cx="5088" cy="0"/>
            </a:xfrm>
            <a:prstGeom prst="line">
              <a:avLst/>
            </a:prstGeom>
            <a:noFill/>
            <a:ln w="57150">
              <a:solidFill>
                <a:srgbClr val="A50021"/>
              </a:solidFill>
              <a:round/>
              <a:headEnd/>
              <a:tailEnd/>
            </a:ln>
            <a:effectLst/>
          </p:spPr>
          <p:txBody>
            <a:bodyPr wrap="none"/>
            <a:lstStyle/>
            <a:p>
              <a:endParaRPr lang="es-ES"/>
            </a:p>
          </p:txBody>
        </p:sp>
        <p:sp>
          <p:nvSpPr>
            <p:cNvPr id="180269" name="Text Box 45"/>
            <p:cNvSpPr txBox="1">
              <a:spLocks noChangeArrowheads="1"/>
            </p:cNvSpPr>
            <p:nvPr/>
          </p:nvSpPr>
          <p:spPr bwMode="blackWhite">
            <a:xfrm>
              <a:off x="1200" y="435"/>
              <a:ext cx="4176" cy="192"/>
            </a:xfrm>
            <a:prstGeom prst="rect">
              <a:avLst/>
            </a:prstGeom>
            <a:noFill/>
            <a:ln w="9525">
              <a:noFill/>
              <a:miter lim="800000"/>
              <a:headEnd/>
              <a:tailEnd/>
            </a:ln>
            <a:effectLst/>
          </p:spPr>
          <p:txBody>
            <a:bodyPr anchor="b">
              <a:spAutoFit/>
            </a:bodyPr>
            <a:lstStyle/>
            <a:p>
              <a:pPr algn="l">
                <a:spcBef>
                  <a:spcPct val="50000"/>
                </a:spcBef>
              </a:pPr>
              <a:endParaRPr lang="es-ES" sz="1400" b="1">
                <a:solidFill>
                  <a:schemeClr val="hlink"/>
                </a:solidFill>
                <a:latin typeface="Verdana" pitchFamily="34" charset="0"/>
              </a:endParaRPr>
            </a:p>
          </p:txBody>
        </p:sp>
      </p:grpSp>
      <p:sp>
        <p:nvSpPr>
          <p:cNvPr id="180270" name="AutoShape 46"/>
          <p:cNvSpPr>
            <a:spLocks noChangeArrowheads="1"/>
          </p:cNvSpPr>
          <p:nvPr/>
        </p:nvSpPr>
        <p:spPr bwMode="auto">
          <a:xfrm>
            <a:off x="5486400" y="2438400"/>
            <a:ext cx="2895600" cy="914400"/>
          </a:xfrm>
          <a:prstGeom prst="wedgeRectCallout">
            <a:avLst>
              <a:gd name="adj1" fmla="val -69625"/>
              <a:gd name="adj2" fmla="val 66843"/>
            </a:avLst>
          </a:prstGeom>
          <a:solidFill>
            <a:srgbClr val="FFFF99"/>
          </a:solidFill>
          <a:ln w="9525">
            <a:solidFill>
              <a:schemeClr val="tx1"/>
            </a:solidFill>
            <a:miter lim="800000"/>
            <a:headEnd/>
            <a:tailEnd/>
          </a:ln>
          <a:effectLst/>
        </p:spPr>
        <p:txBody>
          <a:bodyPr/>
          <a:lstStyle/>
          <a:p>
            <a:pPr eaLnBrk="0" hangingPunct="0"/>
            <a:r>
              <a:rPr lang="en-US">
                <a:latin typeface="Arial" pitchFamily="34" charset="0"/>
                <a:cs typeface="Arial" pitchFamily="34" charset="0"/>
              </a:rPr>
              <a:t>The first $0.10 tax creates little DWL, </a:t>
            </a:r>
            <a:r>
              <a:rPr lang="en-US" i="1">
                <a:latin typeface="Arial" pitchFamily="34" charset="0"/>
                <a:cs typeface="Arial" pitchFamily="34" charset="0"/>
              </a:rPr>
              <a:t>ABC</a:t>
            </a:r>
            <a:r>
              <a:rPr lang="en-US">
                <a:latin typeface="Arial" pitchFamily="34" charset="0"/>
                <a:cs typeface="Arial" pitchFamily="34" charset="0"/>
              </a:rPr>
              <a:t>.</a:t>
            </a:r>
          </a:p>
        </p:txBody>
      </p:sp>
      <p:sp>
        <p:nvSpPr>
          <p:cNvPr id="180271" name="AutoShape 47"/>
          <p:cNvSpPr>
            <a:spLocks noChangeArrowheads="1"/>
          </p:cNvSpPr>
          <p:nvPr/>
        </p:nvSpPr>
        <p:spPr bwMode="auto">
          <a:xfrm>
            <a:off x="4876800" y="1981200"/>
            <a:ext cx="2895600" cy="914400"/>
          </a:xfrm>
          <a:prstGeom prst="wedgeRectCallout">
            <a:avLst>
              <a:gd name="adj1" fmla="val -69625"/>
              <a:gd name="adj2" fmla="val 66843"/>
            </a:avLst>
          </a:prstGeom>
          <a:solidFill>
            <a:srgbClr val="FFFF99"/>
          </a:solidFill>
          <a:ln w="9525">
            <a:solidFill>
              <a:schemeClr val="tx1"/>
            </a:solidFill>
            <a:miter lim="800000"/>
            <a:headEnd/>
            <a:tailEnd/>
          </a:ln>
          <a:effectLst/>
        </p:spPr>
        <p:txBody>
          <a:bodyPr/>
          <a:lstStyle/>
          <a:p>
            <a:pPr eaLnBrk="0" hangingPunct="0"/>
            <a:r>
              <a:rPr lang="en-US">
                <a:latin typeface="Arial" pitchFamily="34" charset="0"/>
                <a:cs typeface="Arial" pitchFamily="34" charset="0"/>
              </a:rPr>
              <a:t>The next $0.10 tax creates a larger marginal DWL, </a:t>
            </a:r>
            <a:r>
              <a:rPr lang="en-US" i="1">
                <a:latin typeface="Arial" pitchFamily="34" charset="0"/>
                <a:cs typeface="Arial" pitchFamily="34" charset="0"/>
              </a:rPr>
              <a:t>BCDE</a:t>
            </a:r>
            <a:r>
              <a:rPr lang="en-US">
                <a:latin typeface="Arial" pitchFamily="34" charset="0"/>
                <a:cs typeface="Arial" pitchFamily="34"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80270"/>
                                        </p:tgtEl>
                                        <p:attrNameLst>
                                          <p:attrName>style.visibility</p:attrName>
                                        </p:attrNameLst>
                                      </p:cBhvr>
                                      <p:to>
                                        <p:strVal val="visible"/>
                                      </p:to>
                                    </p:set>
                                    <p:anim calcmode="lin" valueType="num">
                                      <p:cBhvr additive="base">
                                        <p:cTn id="7" dur="500" fill="hold"/>
                                        <p:tgtEl>
                                          <p:spTgt spid="180270"/>
                                        </p:tgtEl>
                                        <p:attrNameLst>
                                          <p:attrName>ppt_x</p:attrName>
                                        </p:attrNameLst>
                                      </p:cBhvr>
                                      <p:tavLst>
                                        <p:tav tm="0">
                                          <p:val>
                                            <p:strVal val="1+#ppt_w/2"/>
                                          </p:val>
                                        </p:tav>
                                        <p:tav tm="100000">
                                          <p:val>
                                            <p:strVal val="#ppt_x"/>
                                          </p:val>
                                        </p:tav>
                                      </p:tavLst>
                                    </p:anim>
                                    <p:anim calcmode="lin" valueType="num">
                                      <p:cBhvr additive="base">
                                        <p:cTn id="8" dur="500" fill="hold"/>
                                        <p:tgtEl>
                                          <p:spTgt spid="18027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9" presetClass="entr" presetSubtype="0" fill="hold" grpId="0" nodeType="afterEffect">
                                  <p:stCondLst>
                                    <p:cond delay="0"/>
                                  </p:stCondLst>
                                  <p:childTnLst>
                                    <p:set>
                                      <p:cBhvr>
                                        <p:cTn id="11" dur="1" fill="hold">
                                          <p:stCondLst>
                                            <p:cond delay="0"/>
                                          </p:stCondLst>
                                        </p:cTn>
                                        <p:tgtEl>
                                          <p:spTgt spid="180260"/>
                                        </p:tgtEl>
                                        <p:attrNameLst>
                                          <p:attrName>style.visibility</p:attrName>
                                        </p:attrNameLst>
                                      </p:cBhvr>
                                      <p:to>
                                        <p:strVal val="visible"/>
                                      </p:to>
                                    </p:set>
                                    <p:animEffect transition="in" filter="dissolve">
                                      <p:cBhvr>
                                        <p:cTn id="12" dur="500"/>
                                        <p:tgtEl>
                                          <p:spTgt spid="180260"/>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180263"/>
                                        </p:tgtEl>
                                        <p:attrNameLst>
                                          <p:attrName>style.visibility</p:attrName>
                                        </p:attrNameLst>
                                      </p:cBhvr>
                                      <p:to>
                                        <p:strVal val="visible"/>
                                      </p:to>
                                    </p:set>
                                    <p:animEffect transition="in" filter="dissolve">
                                      <p:cBhvr>
                                        <p:cTn id="15" dur="500"/>
                                        <p:tgtEl>
                                          <p:spTgt spid="180263"/>
                                        </p:tgtEl>
                                      </p:cBhvr>
                                    </p:animEffect>
                                  </p:childTnLst>
                                </p:cTn>
                              </p:par>
                            </p:childTnLst>
                          </p:cTn>
                        </p:par>
                        <p:par>
                          <p:cTn id="16" fill="hold">
                            <p:stCondLst>
                              <p:cond delay="1000"/>
                            </p:stCondLst>
                            <p:childTnLst>
                              <p:par>
                                <p:cTn id="17" presetID="9" presetClass="entr" presetSubtype="0" fill="hold" grpId="0" nodeType="afterEffect">
                                  <p:stCondLst>
                                    <p:cond delay="0"/>
                                  </p:stCondLst>
                                  <p:childTnLst>
                                    <p:set>
                                      <p:cBhvr>
                                        <p:cTn id="18" dur="1" fill="hold">
                                          <p:stCondLst>
                                            <p:cond delay="0"/>
                                          </p:stCondLst>
                                        </p:cTn>
                                        <p:tgtEl>
                                          <p:spTgt spid="180256"/>
                                        </p:tgtEl>
                                        <p:attrNameLst>
                                          <p:attrName>style.visibility</p:attrName>
                                        </p:attrNameLst>
                                      </p:cBhvr>
                                      <p:to>
                                        <p:strVal val="visible"/>
                                      </p:to>
                                    </p:set>
                                    <p:animEffect transition="in" filter="dissolve">
                                      <p:cBhvr>
                                        <p:cTn id="19" dur="500"/>
                                        <p:tgtEl>
                                          <p:spTgt spid="180256"/>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180242"/>
                                        </p:tgtEl>
                                        <p:attrNameLst>
                                          <p:attrName>style.visibility</p:attrName>
                                        </p:attrNameLst>
                                      </p:cBhvr>
                                      <p:to>
                                        <p:strVal val="visible"/>
                                      </p:to>
                                    </p:set>
                                    <p:animEffect transition="in" filter="dissolve">
                                      <p:cBhvr>
                                        <p:cTn id="22" dur="500"/>
                                        <p:tgtEl>
                                          <p:spTgt spid="180242"/>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180254"/>
                                        </p:tgtEl>
                                        <p:attrNameLst>
                                          <p:attrName>style.visibility</p:attrName>
                                        </p:attrNameLst>
                                      </p:cBhvr>
                                      <p:to>
                                        <p:strVal val="visible"/>
                                      </p:to>
                                    </p:set>
                                    <p:animEffect transition="in" filter="dissolve">
                                      <p:cBhvr>
                                        <p:cTn id="25" dur="500"/>
                                        <p:tgtEl>
                                          <p:spTgt spid="180254"/>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180237"/>
                                        </p:tgtEl>
                                        <p:attrNameLst>
                                          <p:attrName>style.visibility</p:attrName>
                                        </p:attrNameLst>
                                      </p:cBhvr>
                                      <p:to>
                                        <p:strVal val="visible"/>
                                      </p:to>
                                    </p:set>
                                    <p:animEffect transition="in" filter="dissolve">
                                      <p:cBhvr>
                                        <p:cTn id="28" dur="500"/>
                                        <p:tgtEl>
                                          <p:spTgt spid="180237"/>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180239"/>
                                        </p:tgtEl>
                                        <p:attrNameLst>
                                          <p:attrName>style.visibility</p:attrName>
                                        </p:attrNameLst>
                                      </p:cBhvr>
                                      <p:to>
                                        <p:strVal val="visible"/>
                                      </p:to>
                                    </p:set>
                                    <p:animEffect transition="in" filter="dissolve">
                                      <p:cBhvr>
                                        <p:cTn id="31" dur="500"/>
                                        <p:tgtEl>
                                          <p:spTgt spid="180239"/>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180234"/>
                                        </p:tgtEl>
                                        <p:attrNameLst>
                                          <p:attrName>style.visibility</p:attrName>
                                        </p:attrNameLst>
                                      </p:cBhvr>
                                      <p:to>
                                        <p:strVal val="visible"/>
                                      </p:to>
                                    </p:set>
                                    <p:animEffect transition="in" filter="dissolve">
                                      <p:cBhvr>
                                        <p:cTn id="34" dur="500"/>
                                        <p:tgtEl>
                                          <p:spTgt spid="180234"/>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180232"/>
                                        </p:tgtEl>
                                        <p:attrNameLst>
                                          <p:attrName>style.visibility</p:attrName>
                                        </p:attrNameLst>
                                      </p:cBhvr>
                                      <p:to>
                                        <p:strVal val="visible"/>
                                      </p:to>
                                    </p:set>
                                    <p:animEffect transition="in" filter="dissolve">
                                      <p:cBhvr>
                                        <p:cTn id="37" dur="500"/>
                                        <p:tgtEl>
                                          <p:spTgt spid="180232"/>
                                        </p:tgtEl>
                                      </p:cBhvr>
                                    </p:animEffect>
                                  </p:childTnLst>
                                </p:cTn>
                              </p:par>
                            </p:childTnLst>
                          </p:cTn>
                        </p:par>
                        <p:par>
                          <p:cTn id="38" fill="hold">
                            <p:stCondLst>
                              <p:cond delay="1500"/>
                            </p:stCondLst>
                            <p:childTnLst>
                              <p:par>
                                <p:cTn id="39" presetID="9" presetClass="entr" presetSubtype="0" fill="hold" grpId="0" nodeType="afterEffect">
                                  <p:stCondLst>
                                    <p:cond delay="0"/>
                                  </p:stCondLst>
                                  <p:childTnLst>
                                    <p:set>
                                      <p:cBhvr>
                                        <p:cTn id="40" dur="1" fill="hold">
                                          <p:stCondLst>
                                            <p:cond delay="0"/>
                                          </p:stCondLst>
                                        </p:cTn>
                                        <p:tgtEl>
                                          <p:spTgt spid="180226"/>
                                        </p:tgtEl>
                                        <p:attrNameLst>
                                          <p:attrName>style.visibility</p:attrName>
                                        </p:attrNameLst>
                                      </p:cBhvr>
                                      <p:to>
                                        <p:strVal val="visible"/>
                                      </p:to>
                                    </p:set>
                                    <p:animEffect transition="in" filter="dissolve">
                                      <p:cBhvr>
                                        <p:cTn id="41" dur="500"/>
                                        <p:tgtEl>
                                          <p:spTgt spid="180226"/>
                                        </p:tgtEl>
                                      </p:cBhvr>
                                    </p:animEffect>
                                  </p:childTnLst>
                                </p:cTn>
                              </p:par>
                              <p:par>
                                <p:cTn id="42" presetID="9" presetClass="entr" presetSubtype="0" fill="hold" grpId="0" nodeType="withEffect">
                                  <p:stCondLst>
                                    <p:cond delay="0"/>
                                  </p:stCondLst>
                                  <p:childTnLst>
                                    <p:set>
                                      <p:cBhvr>
                                        <p:cTn id="43" dur="1" fill="hold">
                                          <p:stCondLst>
                                            <p:cond delay="0"/>
                                          </p:stCondLst>
                                        </p:cTn>
                                        <p:tgtEl>
                                          <p:spTgt spid="180244"/>
                                        </p:tgtEl>
                                        <p:attrNameLst>
                                          <p:attrName>style.visibility</p:attrName>
                                        </p:attrNameLst>
                                      </p:cBhvr>
                                      <p:to>
                                        <p:strVal val="visible"/>
                                      </p:to>
                                    </p:set>
                                    <p:animEffect transition="in" filter="dissolve">
                                      <p:cBhvr>
                                        <p:cTn id="44" dur="500"/>
                                        <p:tgtEl>
                                          <p:spTgt spid="180244"/>
                                        </p:tgtEl>
                                      </p:cBhvr>
                                    </p:animEffect>
                                  </p:childTnLst>
                                </p:cTn>
                              </p:par>
                              <p:par>
                                <p:cTn id="45" presetID="9" presetClass="entr" presetSubtype="0" fill="hold" grpId="0" nodeType="withEffect">
                                  <p:stCondLst>
                                    <p:cond delay="0"/>
                                  </p:stCondLst>
                                  <p:childTnLst>
                                    <p:set>
                                      <p:cBhvr>
                                        <p:cTn id="46" dur="1" fill="hold">
                                          <p:stCondLst>
                                            <p:cond delay="0"/>
                                          </p:stCondLst>
                                        </p:cTn>
                                        <p:tgtEl>
                                          <p:spTgt spid="180243"/>
                                        </p:tgtEl>
                                        <p:attrNameLst>
                                          <p:attrName>style.visibility</p:attrName>
                                        </p:attrNameLst>
                                      </p:cBhvr>
                                      <p:to>
                                        <p:strVal val="visible"/>
                                      </p:to>
                                    </p:set>
                                    <p:animEffect transition="in" filter="dissolve">
                                      <p:cBhvr>
                                        <p:cTn id="47" dur="500"/>
                                        <p:tgtEl>
                                          <p:spTgt spid="180243"/>
                                        </p:tgtEl>
                                      </p:cBhvr>
                                    </p:animEffect>
                                  </p:childTnLst>
                                </p:cTn>
                              </p:par>
                              <p:par>
                                <p:cTn id="48" presetID="9" presetClass="entr" presetSubtype="0" fill="hold" grpId="0" nodeType="withEffect">
                                  <p:stCondLst>
                                    <p:cond delay="0"/>
                                  </p:stCondLst>
                                  <p:childTnLst>
                                    <p:set>
                                      <p:cBhvr>
                                        <p:cTn id="49" dur="1" fill="hold">
                                          <p:stCondLst>
                                            <p:cond delay="0"/>
                                          </p:stCondLst>
                                        </p:cTn>
                                        <p:tgtEl>
                                          <p:spTgt spid="180245"/>
                                        </p:tgtEl>
                                        <p:attrNameLst>
                                          <p:attrName>style.visibility</p:attrName>
                                        </p:attrNameLst>
                                      </p:cBhvr>
                                      <p:to>
                                        <p:strVal val="visible"/>
                                      </p:to>
                                    </p:set>
                                    <p:animEffect transition="in" filter="dissolve">
                                      <p:cBhvr>
                                        <p:cTn id="50" dur="500"/>
                                        <p:tgtEl>
                                          <p:spTgt spid="180245"/>
                                        </p:tgtEl>
                                      </p:cBhvr>
                                    </p:animEffect>
                                  </p:childTnLst>
                                </p:cTn>
                              </p:par>
                            </p:childTnLst>
                          </p:cTn>
                        </p:par>
                        <p:par>
                          <p:cTn id="51" fill="hold">
                            <p:stCondLst>
                              <p:cond delay="2000"/>
                            </p:stCondLst>
                            <p:childTnLst>
                              <p:par>
                                <p:cTn id="52" presetID="0" presetClass="path" presetSubtype="0" accel="50000" decel="50000" fill="hold" grpId="2" nodeType="afterEffect">
                                  <p:stCondLst>
                                    <p:cond delay="0"/>
                                  </p:stCondLst>
                                  <p:childTnLst>
                                    <p:animMotion origin="layout" path="M 0.0 0.0 L -0.06614 -0.04584 L -0.06614 0.05486 L -0.00381 0.00069 " pathEditMode="relative" ptsTypes="AAAA">
                                      <p:cBhvr>
                                        <p:cTn id="53" dur="2000" fill="hold"/>
                                        <p:tgtEl>
                                          <p:spTgt spid="180270"/>
                                        </p:tgtEl>
                                        <p:attrNameLst>
                                          <p:attrName>ppt_x</p:attrName>
                                          <p:attrName>ppt_y</p:attrName>
                                        </p:attrNameLst>
                                      </p:cBhvr>
                                    </p:animMotion>
                                  </p:childTnLst>
                                </p:cTn>
                              </p:par>
                            </p:childTnLst>
                          </p:cTn>
                        </p:par>
                      </p:childTnLst>
                    </p:cTn>
                  </p:par>
                  <p:par>
                    <p:cTn id="54" fill="hold">
                      <p:stCondLst>
                        <p:cond delay="indefinite"/>
                      </p:stCondLst>
                      <p:childTnLst>
                        <p:par>
                          <p:cTn id="55" fill="hold">
                            <p:stCondLst>
                              <p:cond delay="0"/>
                            </p:stCondLst>
                            <p:childTnLst>
                              <p:par>
                                <p:cTn id="56" presetID="2" presetClass="exit" presetSubtype="4" fill="hold" grpId="1" nodeType="clickEffect">
                                  <p:stCondLst>
                                    <p:cond delay="0"/>
                                  </p:stCondLst>
                                  <p:childTnLst>
                                    <p:anim calcmode="lin" valueType="num">
                                      <p:cBhvr additive="base">
                                        <p:cTn id="57" dur="500"/>
                                        <p:tgtEl>
                                          <p:spTgt spid="180270"/>
                                        </p:tgtEl>
                                        <p:attrNameLst>
                                          <p:attrName>ppt_x</p:attrName>
                                        </p:attrNameLst>
                                      </p:cBhvr>
                                      <p:tavLst>
                                        <p:tav tm="0">
                                          <p:val>
                                            <p:strVal val="ppt_x"/>
                                          </p:val>
                                        </p:tav>
                                        <p:tav tm="100000">
                                          <p:val>
                                            <p:strVal val="ppt_x"/>
                                          </p:val>
                                        </p:tav>
                                      </p:tavLst>
                                    </p:anim>
                                    <p:anim calcmode="lin" valueType="num">
                                      <p:cBhvr additive="base">
                                        <p:cTn id="58" dur="500"/>
                                        <p:tgtEl>
                                          <p:spTgt spid="180270"/>
                                        </p:tgtEl>
                                        <p:attrNameLst>
                                          <p:attrName>ppt_y</p:attrName>
                                        </p:attrNameLst>
                                      </p:cBhvr>
                                      <p:tavLst>
                                        <p:tav tm="0">
                                          <p:val>
                                            <p:strVal val="ppt_y"/>
                                          </p:val>
                                        </p:tav>
                                        <p:tav tm="100000">
                                          <p:val>
                                            <p:strVal val="1+ppt_h/2"/>
                                          </p:val>
                                        </p:tav>
                                      </p:tavLst>
                                    </p:anim>
                                    <p:set>
                                      <p:cBhvr>
                                        <p:cTn id="59" dur="1" fill="hold">
                                          <p:stCondLst>
                                            <p:cond delay="499"/>
                                          </p:stCondLst>
                                        </p:cTn>
                                        <p:tgtEl>
                                          <p:spTgt spid="180270"/>
                                        </p:tgtEl>
                                        <p:attrNameLst>
                                          <p:attrName>style.visibility</p:attrName>
                                        </p:attrNameLst>
                                      </p:cBhvr>
                                      <p:to>
                                        <p:strVal val="hidden"/>
                                      </p:to>
                                    </p:set>
                                  </p:childTnLst>
                                </p:cTn>
                              </p:par>
                              <p:par>
                                <p:cTn id="60" presetID="9" presetClass="exit" presetSubtype="0" fill="hold" grpId="1" nodeType="withEffect">
                                  <p:stCondLst>
                                    <p:cond delay="0"/>
                                  </p:stCondLst>
                                  <p:childTnLst>
                                    <p:animEffect transition="out" filter="dissolve">
                                      <p:cBhvr>
                                        <p:cTn id="61" dur="500"/>
                                        <p:tgtEl>
                                          <p:spTgt spid="180226"/>
                                        </p:tgtEl>
                                      </p:cBhvr>
                                    </p:animEffect>
                                    <p:set>
                                      <p:cBhvr>
                                        <p:cTn id="62" dur="1" fill="hold">
                                          <p:stCondLst>
                                            <p:cond delay="499"/>
                                          </p:stCondLst>
                                        </p:cTn>
                                        <p:tgtEl>
                                          <p:spTgt spid="180226"/>
                                        </p:tgtEl>
                                        <p:attrNameLst>
                                          <p:attrName>style.visibility</p:attrName>
                                        </p:attrNameLst>
                                      </p:cBhvr>
                                      <p:to>
                                        <p:strVal val="hidden"/>
                                      </p:to>
                                    </p:set>
                                  </p:childTnLst>
                                </p:cTn>
                              </p:par>
                              <p:par>
                                <p:cTn id="63" presetID="9" presetClass="exit" presetSubtype="0" fill="hold" grpId="1" nodeType="withEffect">
                                  <p:stCondLst>
                                    <p:cond delay="0"/>
                                  </p:stCondLst>
                                  <p:childTnLst>
                                    <p:animEffect transition="out" filter="dissolve">
                                      <p:cBhvr>
                                        <p:cTn id="64" dur="500"/>
                                        <p:tgtEl>
                                          <p:spTgt spid="180244"/>
                                        </p:tgtEl>
                                      </p:cBhvr>
                                    </p:animEffect>
                                    <p:set>
                                      <p:cBhvr>
                                        <p:cTn id="65" dur="1" fill="hold">
                                          <p:stCondLst>
                                            <p:cond delay="499"/>
                                          </p:stCondLst>
                                        </p:cTn>
                                        <p:tgtEl>
                                          <p:spTgt spid="180244"/>
                                        </p:tgtEl>
                                        <p:attrNameLst>
                                          <p:attrName>style.visibility</p:attrName>
                                        </p:attrNameLst>
                                      </p:cBhvr>
                                      <p:to>
                                        <p:strVal val="hidden"/>
                                      </p:to>
                                    </p:set>
                                  </p:childTnLst>
                                </p:cTn>
                              </p:par>
                              <p:par>
                                <p:cTn id="66" presetID="9" presetClass="exit" presetSubtype="0" fill="hold" grpId="1" nodeType="withEffect">
                                  <p:stCondLst>
                                    <p:cond delay="0"/>
                                  </p:stCondLst>
                                  <p:childTnLst>
                                    <p:animEffect transition="out" filter="dissolve">
                                      <p:cBhvr>
                                        <p:cTn id="67" dur="500"/>
                                        <p:tgtEl>
                                          <p:spTgt spid="180243"/>
                                        </p:tgtEl>
                                      </p:cBhvr>
                                    </p:animEffect>
                                    <p:set>
                                      <p:cBhvr>
                                        <p:cTn id="68" dur="1" fill="hold">
                                          <p:stCondLst>
                                            <p:cond delay="499"/>
                                          </p:stCondLst>
                                        </p:cTn>
                                        <p:tgtEl>
                                          <p:spTgt spid="180243"/>
                                        </p:tgtEl>
                                        <p:attrNameLst>
                                          <p:attrName>style.visibility</p:attrName>
                                        </p:attrNameLst>
                                      </p:cBhvr>
                                      <p:to>
                                        <p:strVal val="hidden"/>
                                      </p:to>
                                    </p:set>
                                  </p:childTnLst>
                                </p:cTn>
                              </p:par>
                              <p:par>
                                <p:cTn id="69" presetID="9" presetClass="exit" presetSubtype="0" fill="hold" grpId="1" nodeType="withEffect">
                                  <p:stCondLst>
                                    <p:cond delay="0"/>
                                  </p:stCondLst>
                                  <p:childTnLst>
                                    <p:animEffect transition="out" filter="dissolve">
                                      <p:cBhvr>
                                        <p:cTn id="70" dur="500"/>
                                        <p:tgtEl>
                                          <p:spTgt spid="180245"/>
                                        </p:tgtEl>
                                      </p:cBhvr>
                                    </p:animEffect>
                                    <p:set>
                                      <p:cBhvr>
                                        <p:cTn id="71" dur="1" fill="hold">
                                          <p:stCondLst>
                                            <p:cond delay="499"/>
                                          </p:stCondLst>
                                        </p:cTn>
                                        <p:tgtEl>
                                          <p:spTgt spid="180245"/>
                                        </p:tgtEl>
                                        <p:attrNameLst>
                                          <p:attrName>style.visibility</p:attrName>
                                        </p:attrNameLst>
                                      </p:cBhvr>
                                      <p:to>
                                        <p:strVal val="hidden"/>
                                      </p:to>
                                    </p:set>
                                  </p:childTnLst>
                                </p:cTn>
                              </p:par>
                              <p:par>
                                <p:cTn id="72" presetID="9" presetClass="exit" presetSubtype="0" fill="hold" grpId="1" nodeType="withEffect">
                                  <p:stCondLst>
                                    <p:cond delay="0"/>
                                  </p:stCondLst>
                                  <p:childTnLst>
                                    <p:animEffect transition="out" filter="dissolve">
                                      <p:cBhvr>
                                        <p:cTn id="73" dur="500"/>
                                        <p:tgtEl>
                                          <p:spTgt spid="180263"/>
                                        </p:tgtEl>
                                      </p:cBhvr>
                                    </p:animEffect>
                                    <p:set>
                                      <p:cBhvr>
                                        <p:cTn id="74" dur="1" fill="hold">
                                          <p:stCondLst>
                                            <p:cond delay="499"/>
                                          </p:stCondLst>
                                        </p:cTn>
                                        <p:tgtEl>
                                          <p:spTgt spid="180263"/>
                                        </p:tgtEl>
                                        <p:attrNameLst>
                                          <p:attrName>style.visibility</p:attrName>
                                        </p:attrNameLst>
                                      </p:cBhvr>
                                      <p:to>
                                        <p:strVal val="hidden"/>
                                      </p:to>
                                    </p:set>
                                  </p:childTnLst>
                                </p:cTn>
                              </p:par>
                              <p:par>
                                <p:cTn id="75" presetID="9" presetClass="exit" presetSubtype="0" fill="hold" grpId="1" nodeType="withEffect">
                                  <p:stCondLst>
                                    <p:cond delay="0"/>
                                  </p:stCondLst>
                                  <p:childTnLst>
                                    <p:animEffect transition="out" filter="dissolve">
                                      <p:cBhvr>
                                        <p:cTn id="76" dur="500"/>
                                        <p:tgtEl>
                                          <p:spTgt spid="180260"/>
                                        </p:tgtEl>
                                      </p:cBhvr>
                                    </p:animEffect>
                                    <p:set>
                                      <p:cBhvr>
                                        <p:cTn id="77" dur="1" fill="hold">
                                          <p:stCondLst>
                                            <p:cond delay="499"/>
                                          </p:stCondLst>
                                        </p:cTn>
                                        <p:tgtEl>
                                          <p:spTgt spid="180260"/>
                                        </p:tgtEl>
                                        <p:attrNameLst>
                                          <p:attrName>style.visibility</p:attrName>
                                        </p:attrNameLst>
                                      </p:cBhvr>
                                      <p:to>
                                        <p:strVal val="hidden"/>
                                      </p:to>
                                    </p:set>
                                  </p:childTnLst>
                                </p:cTn>
                              </p:par>
                            </p:childTnLst>
                          </p:cTn>
                        </p:par>
                      </p:childTnLst>
                    </p:cTn>
                  </p:par>
                  <p:par>
                    <p:cTn id="78" fill="hold">
                      <p:stCondLst>
                        <p:cond delay="indefinite"/>
                      </p:stCondLst>
                      <p:childTnLst>
                        <p:par>
                          <p:cTn id="79" fill="hold">
                            <p:stCondLst>
                              <p:cond delay="0"/>
                            </p:stCondLst>
                            <p:childTnLst>
                              <p:par>
                                <p:cTn id="80" presetID="2" presetClass="entr" presetSubtype="2" fill="hold" grpId="0" nodeType="clickEffect">
                                  <p:stCondLst>
                                    <p:cond delay="0"/>
                                  </p:stCondLst>
                                  <p:childTnLst>
                                    <p:set>
                                      <p:cBhvr>
                                        <p:cTn id="81" dur="1" fill="hold">
                                          <p:stCondLst>
                                            <p:cond delay="0"/>
                                          </p:stCondLst>
                                        </p:cTn>
                                        <p:tgtEl>
                                          <p:spTgt spid="180271"/>
                                        </p:tgtEl>
                                        <p:attrNameLst>
                                          <p:attrName>style.visibility</p:attrName>
                                        </p:attrNameLst>
                                      </p:cBhvr>
                                      <p:to>
                                        <p:strVal val="visible"/>
                                      </p:to>
                                    </p:set>
                                    <p:anim calcmode="lin" valueType="num">
                                      <p:cBhvr additive="base">
                                        <p:cTn id="82" dur="500" fill="hold"/>
                                        <p:tgtEl>
                                          <p:spTgt spid="180271"/>
                                        </p:tgtEl>
                                        <p:attrNameLst>
                                          <p:attrName>ppt_x</p:attrName>
                                        </p:attrNameLst>
                                      </p:cBhvr>
                                      <p:tavLst>
                                        <p:tav tm="0">
                                          <p:val>
                                            <p:strVal val="1+#ppt_w/2"/>
                                          </p:val>
                                        </p:tav>
                                        <p:tav tm="100000">
                                          <p:val>
                                            <p:strVal val="#ppt_x"/>
                                          </p:val>
                                        </p:tav>
                                      </p:tavLst>
                                    </p:anim>
                                    <p:anim calcmode="lin" valueType="num">
                                      <p:cBhvr additive="base">
                                        <p:cTn id="83" dur="500" fill="hold"/>
                                        <p:tgtEl>
                                          <p:spTgt spid="180271"/>
                                        </p:tgtEl>
                                        <p:attrNameLst>
                                          <p:attrName>ppt_y</p:attrName>
                                        </p:attrNameLst>
                                      </p:cBhvr>
                                      <p:tavLst>
                                        <p:tav tm="0">
                                          <p:val>
                                            <p:strVal val="#ppt_y"/>
                                          </p:val>
                                        </p:tav>
                                        <p:tav tm="100000">
                                          <p:val>
                                            <p:strVal val="#ppt_y"/>
                                          </p:val>
                                        </p:tav>
                                      </p:tavLst>
                                    </p:anim>
                                  </p:childTnLst>
                                </p:cTn>
                              </p:par>
                              <p:par>
                                <p:cTn id="84" presetID="9" presetClass="entr" presetSubtype="0" fill="hold" grpId="0" nodeType="withEffect">
                                  <p:stCondLst>
                                    <p:cond delay="0"/>
                                  </p:stCondLst>
                                  <p:childTnLst>
                                    <p:set>
                                      <p:cBhvr>
                                        <p:cTn id="85" dur="1" fill="hold">
                                          <p:stCondLst>
                                            <p:cond delay="0"/>
                                          </p:stCondLst>
                                        </p:cTn>
                                        <p:tgtEl>
                                          <p:spTgt spid="180261"/>
                                        </p:tgtEl>
                                        <p:attrNameLst>
                                          <p:attrName>style.visibility</p:attrName>
                                        </p:attrNameLst>
                                      </p:cBhvr>
                                      <p:to>
                                        <p:strVal val="visible"/>
                                      </p:to>
                                    </p:set>
                                    <p:animEffect transition="in" filter="dissolve">
                                      <p:cBhvr>
                                        <p:cTn id="86" dur="500"/>
                                        <p:tgtEl>
                                          <p:spTgt spid="180261"/>
                                        </p:tgtEl>
                                      </p:cBhvr>
                                    </p:animEffect>
                                  </p:childTnLst>
                                </p:cTn>
                              </p:par>
                              <p:par>
                                <p:cTn id="87" presetID="9" presetClass="entr" presetSubtype="0" fill="hold" grpId="0" nodeType="withEffect">
                                  <p:stCondLst>
                                    <p:cond delay="0"/>
                                  </p:stCondLst>
                                  <p:childTnLst>
                                    <p:set>
                                      <p:cBhvr>
                                        <p:cTn id="88" dur="1" fill="hold">
                                          <p:stCondLst>
                                            <p:cond delay="0"/>
                                          </p:stCondLst>
                                        </p:cTn>
                                        <p:tgtEl>
                                          <p:spTgt spid="180262"/>
                                        </p:tgtEl>
                                        <p:attrNameLst>
                                          <p:attrName>style.visibility</p:attrName>
                                        </p:attrNameLst>
                                      </p:cBhvr>
                                      <p:to>
                                        <p:strVal val="visible"/>
                                      </p:to>
                                    </p:set>
                                    <p:animEffect transition="in" filter="dissolve">
                                      <p:cBhvr>
                                        <p:cTn id="89" dur="500"/>
                                        <p:tgtEl>
                                          <p:spTgt spid="180262"/>
                                        </p:tgtEl>
                                      </p:cBhvr>
                                    </p:animEffect>
                                  </p:childTnLst>
                                </p:cTn>
                              </p:par>
                            </p:childTnLst>
                          </p:cTn>
                        </p:par>
                        <p:par>
                          <p:cTn id="90" fill="hold">
                            <p:stCondLst>
                              <p:cond delay="500"/>
                            </p:stCondLst>
                            <p:childTnLst>
                              <p:par>
                                <p:cTn id="91" presetID="9" presetClass="entr" presetSubtype="0" fill="hold" grpId="0" nodeType="afterEffect">
                                  <p:stCondLst>
                                    <p:cond delay="0"/>
                                  </p:stCondLst>
                                  <p:childTnLst>
                                    <p:set>
                                      <p:cBhvr>
                                        <p:cTn id="92" dur="1" fill="hold">
                                          <p:stCondLst>
                                            <p:cond delay="0"/>
                                          </p:stCondLst>
                                        </p:cTn>
                                        <p:tgtEl>
                                          <p:spTgt spid="180246"/>
                                        </p:tgtEl>
                                        <p:attrNameLst>
                                          <p:attrName>style.visibility</p:attrName>
                                        </p:attrNameLst>
                                      </p:cBhvr>
                                      <p:to>
                                        <p:strVal val="visible"/>
                                      </p:to>
                                    </p:set>
                                    <p:animEffect transition="in" filter="dissolve">
                                      <p:cBhvr>
                                        <p:cTn id="93" dur="500"/>
                                        <p:tgtEl>
                                          <p:spTgt spid="180246"/>
                                        </p:tgtEl>
                                      </p:cBhvr>
                                    </p:animEffect>
                                  </p:childTnLst>
                                </p:cTn>
                              </p:par>
                              <p:par>
                                <p:cTn id="94" presetID="9" presetClass="entr" presetSubtype="0" fill="hold" grpId="0" nodeType="withEffect">
                                  <p:stCondLst>
                                    <p:cond delay="0"/>
                                  </p:stCondLst>
                                  <p:childTnLst>
                                    <p:set>
                                      <p:cBhvr>
                                        <p:cTn id="95" dur="1" fill="hold">
                                          <p:stCondLst>
                                            <p:cond delay="0"/>
                                          </p:stCondLst>
                                        </p:cTn>
                                        <p:tgtEl>
                                          <p:spTgt spid="180247"/>
                                        </p:tgtEl>
                                        <p:attrNameLst>
                                          <p:attrName>style.visibility</p:attrName>
                                        </p:attrNameLst>
                                      </p:cBhvr>
                                      <p:to>
                                        <p:strVal val="visible"/>
                                      </p:to>
                                    </p:set>
                                    <p:animEffect transition="in" filter="dissolve">
                                      <p:cBhvr>
                                        <p:cTn id="96" dur="500"/>
                                        <p:tgtEl>
                                          <p:spTgt spid="180247"/>
                                        </p:tgtEl>
                                      </p:cBhvr>
                                    </p:animEffect>
                                  </p:childTnLst>
                                </p:cTn>
                              </p:par>
                              <p:par>
                                <p:cTn id="97" presetID="9" presetClass="entr" presetSubtype="0" fill="hold" grpId="0" nodeType="withEffect">
                                  <p:stCondLst>
                                    <p:cond delay="0"/>
                                  </p:stCondLst>
                                  <p:childTnLst>
                                    <p:set>
                                      <p:cBhvr>
                                        <p:cTn id="98" dur="1" fill="hold">
                                          <p:stCondLst>
                                            <p:cond delay="0"/>
                                          </p:stCondLst>
                                        </p:cTn>
                                        <p:tgtEl>
                                          <p:spTgt spid="180248"/>
                                        </p:tgtEl>
                                        <p:attrNameLst>
                                          <p:attrName>style.visibility</p:attrName>
                                        </p:attrNameLst>
                                      </p:cBhvr>
                                      <p:to>
                                        <p:strVal val="visible"/>
                                      </p:to>
                                    </p:set>
                                    <p:animEffect transition="in" filter="dissolve">
                                      <p:cBhvr>
                                        <p:cTn id="99" dur="500"/>
                                        <p:tgtEl>
                                          <p:spTgt spid="180248"/>
                                        </p:tgtEl>
                                      </p:cBhvr>
                                    </p:animEffect>
                                  </p:childTnLst>
                                </p:cTn>
                              </p:par>
                              <p:par>
                                <p:cTn id="100" presetID="9" presetClass="entr" presetSubtype="0" fill="hold" grpId="0" nodeType="withEffect">
                                  <p:stCondLst>
                                    <p:cond delay="0"/>
                                  </p:stCondLst>
                                  <p:childTnLst>
                                    <p:set>
                                      <p:cBhvr>
                                        <p:cTn id="101" dur="1" fill="hold">
                                          <p:stCondLst>
                                            <p:cond delay="0"/>
                                          </p:stCondLst>
                                        </p:cTn>
                                        <p:tgtEl>
                                          <p:spTgt spid="180249"/>
                                        </p:tgtEl>
                                        <p:attrNameLst>
                                          <p:attrName>style.visibility</p:attrName>
                                        </p:attrNameLst>
                                      </p:cBhvr>
                                      <p:to>
                                        <p:strVal val="visible"/>
                                      </p:to>
                                    </p:set>
                                    <p:animEffect transition="in" filter="dissolve">
                                      <p:cBhvr>
                                        <p:cTn id="102" dur="500"/>
                                        <p:tgtEl>
                                          <p:spTgt spid="180249"/>
                                        </p:tgtEl>
                                      </p:cBhvr>
                                    </p:animEffect>
                                  </p:childTnLst>
                                </p:cTn>
                              </p:par>
                              <p:par>
                                <p:cTn id="103" presetID="9" presetClass="entr" presetSubtype="0" fill="hold" grpId="0" nodeType="withEffect">
                                  <p:stCondLst>
                                    <p:cond delay="0"/>
                                  </p:stCondLst>
                                  <p:childTnLst>
                                    <p:set>
                                      <p:cBhvr>
                                        <p:cTn id="104" dur="1" fill="hold">
                                          <p:stCondLst>
                                            <p:cond delay="0"/>
                                          </p:stCondLst>
                                        </p:cTn>
                                        <p:tgtEl>
                                          <p:spTgt spid="180250"/>
                                        </p:tgtEl>
                                        <p:attrNameLst>
                                          <p:attrName>style.visibility</p:attrName>
                                        </p:attrNameLst>
                                      </p:cBhvr>
                                      <p:to>
                                        <p:strVal val="visible"/>
                                      </p:to>
                                    </p:set>
                                    <p:animEffect transition="in" filter="dissolve">
                                      <p:cBhvr>
                                        <p:cTn id="105" dur="500"/>
                                        <p:tgtEl>
                                          <p:spTgt spid="180250"/>
                                        </p:tgtEl>
                                      </p:cBhvr>
                                    </p:animEffect>
                                  </p:childTnLst>
                                </p:cTn>
                              </p:par>
                              <p:par>
                                <p:cTn id="106" presetID="9" presetClass="entr" presetSubtype="0" fill="hold" grpId="0" nodeType="withEffect">
                                  <p:stCondLst>
                                    <p:cond delay="0"/>
                                  </p:stCondLst>
                                  <p:childTnLst>
                                    <p:set>
                                      <p:cBhvr>
                                        <p:cTn id="107" dur="1" fill="hold">
                                          <p:stCondLst>
                                            <p:cond delay="0"/>
                                          </p:stCondLst>
                                        </p:cTn>
                                        <p:tgtEl>
                                          <p:spTgt spid="180252"/>
                                        </p:tgtEl>
                                        <p:attrNameLst>
                                          <p:attrName>style.visibility</p:attrName>
                                        </p:attrNameLst>
                                      </p:cBhvr>
                                      <p:to>
                                        <p:strVal val="visible"/>
                                      </p:to>
                                    </p:set>
                                    <p:animEffect transition="in" filter="dissolve">
                                      <p:cBhvr>
                                        <p:cTn id="108" dur="500"/>
                                        <p:tgtEl>
                                          <p:spTgt spid="180252"/>
                                        </p:tgtEl>
                                      </p:cBhvr>
                                    </p:animEffect>
                                  </p:childTnLst>
                                </p:cTn>
                              </p:par>
                              <p:par>
                                <p:cTn id="109" presetID="9" presetClass="entr" presetSubtype="0" fill="hold" grpId="0" nodeType="withEffect">
                                  <p:stCondLst>
                                    <p:cond delay="0"/>
                                  </p:stCondLst>
                                  <p:childTnLst>
                                    <p:set>
                                      <p:cBhvr>
                                        <p:cTn id="110" dur="1" fill="hold">
                                          <p:stCondLst>
                                            <p:cond delay="0"/>
                                          </p:stCondLst>
                                        </p:cTn>
                                        <p:tgtEl>
                                          <p:spTgt spid="180251"/>
                                        </p:tgtEl>
                                        <p:attrNameLst>
                                          <p:attrName>style.visibility</p:attrName>
                                        </p:attrNameLst>
                                      </p:cBhvr>
                                      <p:to>
                                        <p:strVal val="visible"/>
                                      </p:to>
                                    </p:set>
                                    <p:animEffect transition="in" filter="dissolve">
                                      <p:cBhvr>
                                        <p:cTn id="111" dur="500"/>
                                        <p:tgtEl>
                                          <p:spTgt spid="180251"/>
                                        </p:tgtEl>
                                      </p:cBhvr>
                                    </p:animEffect>
                                  </p:childTnLst>
                                </p:cTn>
                              </p:par>
                            </p:childTnLst>
                          </p:cTn>
                        </p:par>
                        <p:par>
                          <p:cTn id="112" fill="hold">
                            <p:stCondLst>
                              <p:cond delay="1000"/>
                            </p:stCondLst>
                            <p:childTnLst>
                              <p:par>
                                <p:cTn id="113" presetID="9" presetClass="entr" presetSubtype="0" fill="hold" grpId="0" nodeType="afterEffect">
                                  <p:stCondLst>
                                    <p:cond delay="0"/>
                                  </p:stCondLst>
                                  <p:childTnLst>
                                    <p:set>
                                      <p:cBhvr>
                                        <p:cTn id="114" dur="1" fill="hold">
                                          <p:stCondLst>
                                            <p:cond delay="0"/>
                                          </p:stCondLst>
                                        </p:cTn>
                                        <p:tgtEl>
                                          <p:spTgt spid="180253"/>
                                        </p:tgtEl>
                                        <p:attrNameLst>
                                          <p:attrName>style.visibility</p:attrName>
                                        </p:attrNameLst>
                                      </p:cBhvr>
                                      <p:to>
                                        <p:strVal val="visible"/>
                                      </p:to>
                                    </p:set>
                                    <p:animEffect transition="in" filter="dissolve">
                                      <p:cBhvr>
                                        <p:cTn id="115" dur="500"/>
                                        <p:tgtEl>
                                          <p:spTgt spid="180253"/>
                                        </p:tgtEl>
                                      </p:cBhvr>
                                    </p:animEffect>
                                  </p:childTnLst>
                                </p:cTn>
                              </p:par>
                              <p:par>
                                <p:cTn id="116" presetID="9" presetClass="entr" presetSubtype="0" fill="hold" grpId="0" nodeType="withEffect">
                                  <p:stCondLst>
                                    <p:cond delay="0"/>
                                  </p:stCondLst>
                                  <p:childTnLst>
                                    <p:set>
                                      <p:cBhvr>
                                        <p:cTn id="117" dur="1" fill="hold">
                                          <p:stCondLst>
                                            <p:cond delay="0"/>
                                          </p:stCondLst>
                                        </p:cTn>
                                        <p:tgtEl>
                                          <p:spTgt spid="180258"/>
                                        </p:tgtEl>
                                        <p:attrNameLst>
                                          <p:attrName>style.visibility</p:attrName>
                                        </p:attrNameLst>
                                      </p:cBhvr>
                                      <p:to>
                                        <p:strVal val="visible"/>
                                      </p:to>
                                    </p:set>
                                    <p:animEffect transition="in" filter="dissolve">
                                      <p:cBhvr>
                                        <p:cTn id="118" dur="500"/>
                                        <p:tgtEl>
                                          <p:spTgt spid="180258"/>
                                        </p:tgtEl>
                                      </p:cBhvr>
                                    </p:animEffect>
                                  </p:childTnLst>
                                </p:cTn>
                              </p:par>
                              <p:par>
                                <p:cTn id="119" presetID="9" presetClass="entr" presetSubtype="0" fill="hold" grpId="0" nodeType="withEffect">
                                  <p:stCondLst>
                                    <p:cond delay="0"/>
                                  </p:stCondLst>
                                  <p:childTnLst>
                                    <p:set>
                                      <p:cBhvr>
                                        <p:cTn id="120" dur="1" fill="hold">
                                          <p:stCondLst>
                                            <p:cond delay="0"/>
                                          </p:stCondLst>
                                        </p:cTn>
                                        <p:tgtEl>
                                          <p:spTgt spid="180257"/>
                                        </p:tgtEl>
                                        <p:attrNameLst>
                                          <p:attrName>style.visibility</p:attrName>
                                        </p:attrNameLst>
                                      </p:cBhvr>
                                      <p:to>
                                        <p:strVal val="visible"/>
                                      </p:to>
                                    </p:set>
                                    <p:animEffect transition="in" filter="dissolve">
                                      <p:cBhvr>
                                        <p:cTn id="121" dur="500"/>
                                        <p:tgtEl>
                                          <p:spTgt spid="180257"/>
                                        </p:tgtEl>
                                      </p:cBhvr>
                                    </p:animEffect>
                                  </p:childTnLst>
                                </p:cTn>
                              </p:par>
                              <p:par>
                                <p:cTn id="122" presetID="9" presetClass="entr" presetSubtype="0" fill="hold" grpId="2" nodeType="withEffect">
                                  <p:stCondLst>
                                    <p:cond delay="0"/>
                                  </p:stCondLst>
                                  <p:childTnLst>
                                    <p:set>
                                      <p:cBhvr>
                                        <p:cTn id="123" dur="1" fill="hold">
                                          <p:stCondLst>
                                            <p:cond delay="0"/>
                                          </p:stCondLst>
                                        </p:cTn>
                                        <p:tgtEl>
                                          <p:spTgt spid="180243"/>
                                        </p:tgtEl>
                                        <p:attrNameLst>
                                          <p:attrName>style.visibility</p:attrName>
                                        </p:attrNameLst>
                                      </p:cBhvr>
                                      <p:to>
                                        <p:strVal val="visible"/>
                                      </p:to>
                                    </p:set>
                                    <p:animEffect transition="in" filter="dissolve">
                                      <p:cBhvr>
                                        <p:cTn id="124" dur="500"/>
                                        <p:tgtEl>
                                          <p:spTgt spid="180243"/>
                                        </p:tgtEl>
                                      </p:cBhvr>
                                    </p:animEffect>
                                  </p:childTnLst>
                                </p:cTn>
                              </p:par>
                              <p:par>
                                <p:cTn id="125" presetID="9" presetClass="entr" presetSubtype="0" fill="hold" grpId="2" nodeType="withEffect">
                                  <p:stCondLst>
                                    <p:cond delay="0"/>
                                  </p:stCondLst>
                                  <p:childTnLst>
                                    <p:set>
                                      <p:cBhvr>
                                        <p:cTn id="126" dur="1" fill="hold">
                                          <p:stCondLst>
                                            <p:cond delay="0"/>
                                          </p:stCondLst>
                                        </p:cTn>
                                        <p:tgtEl>
                                          <p:spTgt spid="180245"/>
                                        </p:tgtEl>
                                        <p:attrNameLst>
                                          <p:attrName>style.visibility</p:attrName>
                                        </p:attrNameLst>
                                      </p:cBhvr>
                                      <p:to>
                                        <p:strVal val="visible"/>
                                      </p:to>
                                    </p:set>
                                    <p:animEffect transition="in" filter="dissolve">
                                      <p:cBhvr>
                                        <p:cTn id="127" dur="500"/>
                                        <p:tgtEl>
                                          <p:spTgt spid="180245"/>
                                        </p:tgtEl>
                                      </p:cBhvr>
                                    </p:animEffect>
                                  </p:childTnLst>
                                </p:cTn>
                              </p:par>
                            </p:childTnLst>
                          </p:cTn>
                        </p:par>
                        <p:par>
                          <p:cTn id="128" fill="hold">
                            <p:stCondLst>
                              <p:cond delay="1500"/>
                            </p:stCondLst>
                            <p:childTnLst>
                              <p:par>
                                <p:cTn id="129" presetID="0" presetClass="path" presetSubtype="0" accel="50000" decel="50000" fill="hold" grpId="2" nodeType="afterEffect">
                                  <p:stCondLst>
                                    <p:cond delay="0"/>
                                  </p:stCondLst>
                                  <p:childTnLst>
                                    <p:animMotion origin="layout" path="M 0.0 0.0 L 0.0 0.13402 L -0.05 0.20301 L -0.05 -0.05556 L -0.00122 0.0125 " pathEditMode="relative" ptsTypes="AAAAA">
                                      <p:cBhvr>
                                        <p:cTn id="130" dur="2000" fill="hold"/>
                                        <p:tgtEl>
                                          <p:spTgt spid="180271"/>
                                        </p:tgtEl>
                                        <p:attrNameLst>
                                          <p:attrName>ppt_x</p:attrName>
                                          <p:attrName>ppt_y</p:attrName>
                                        </p:attrNameLst>
                                      </p:cBhvr>
                                    </p:animMotion>
                                  </p:childTnLst>
                                </p:cTn>
                              </p:par>
                            </p:childTnLst>
                          </p:cTn>
                        </p:par>
                      </p:childTnLst>
                    </p:cTn>
                  </p:par>
                  <p:par>
                    <p:cTn id="131" fill="hold">
                      <p:stCondLst>
                        <p:cond delay="indefinite"/>
                      </p:stCondLst>
                      <p:childTnLst>
                        <p:par>
                          <p:cTn id="132" fill="hold">
                            <p:stCondLst>
                              <p:cond delay="0"/>
                            </p:stCondLst>
                            <p:childTnLst>
                              <p:par>
                                <p:cTn id="133" presetID="2" presetClass="exit" presetSubtype="4" fill="hold" grpId="1" nodeType="clickEffect">
                                  <p:stCondLst>
                                    <p:cond delay="0"/>
                                  </p:stCondLst>
                                  <p:childTnLst>
                                    <p:anim calcmode="lin" valueType="num">
                                      <p:cBhvr additive="base">
                                        <p:cTn id="134" dur="500"/>
                                        <p:tgtEl>
                                          <p:spTgt spid="180271"/>
                                        </p:tgtEl>
                                        <p:attrNameLst>
                                          <p:attrName>ppt_x</p:attrName>
                                        </p:attrNameLst>
                                      </p:cBhvr>
                                      <p:tavLst>
                                        <p:tav tm="0">
                                          <p:val>
                                            <p:strVal val="ppt_x"/>
                                          </p:val>
                                        </p:tav>
                                        <p:tav tm="100000">
                                          <p:val>
                                            <p:strVal val="ppt_x"/>
                                          </p:val>
                                        </p:tav>
                                      </p:tavLst>
                                    </p:anim>
                                    <p:anim calcmode="lin" valueType="num">
                                      <p:cBhvr additive="base">
                                        <p:cTn id="135" dur="500"/>
                                        <p:tgtEl>
                                          <p:spTgt spid="180271"/>
                                        </p:tgtEl>
                                        <p:attrNameLst>
                                          <p:attrName>ppt_y</p:attrName>
                                        </p:attrNameLst>
                                      </p:cBhvr>
                                      <p:tavLst>
                                        <p:tav tm="0">
                                          <p:val>
                                            <p:strVal val="ppt_y"/>
                                          </p:val>
                                        </p:tav>
                                        <p:tav tm="100000">
                                          <p:val>
                                            <p:strVal val="1+ppt_h/2"/>
                                          </p:val>
                                        </p:tav>
                                      </p:tavLst>
                                    </p:anim>
                                    <p:set>
                                      <p:cBhvr>
                                        <p:cTn id="136" dur="1" fill="hold">
                                          <p:stCondLst>
                                            <p:cond delay="499"/>
                                          </p:stCondLst>
                                        </p:cTn>
                                        <p:tgtEl>
                                          <p:spTgt spid="18027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0254" grpId="0" animBg="1"/>
      <p:bldP spid="180226" grpId="0" animBg="1"/>
      <p:bldP spid="180226" grpId="1" animBg="1"/>
      <p:bldP spid="180253" grpId="0" animBg="1"/>
      <p:bldP spid="180232" grpId="0"/>
      <p:bldP spid="180234" grpId="0" animBg="1"/>
      <p:bldP spid="180237" grpId="0" animBg="1"/>
      <p:bldP spid="180239" grpId="0"/>
      <p:bldP spid="180242" grpId="0"/>
      <p:bldP spid="180243" grpId="0"/>
      <p:bldP spid="180243" grpId="1"/>
      <p:bldP spid="180243" grpId="2"/>
      <p:bldP spid="180244" grpId="0"/>
      <p:bldP spid="180244" grpId="1"/>
      <p:bldP spid="180245" grpId="0"/>
      <p:bldP spid="180245" grpId="1"/>
      <p:bldP spid="180245" grpId="2"/>
      <p:bldP spid="180246" grpId="0" animBg="1"/>
      <p:bldP spid="180247" grpId="0"/>
      <p:bldP spid="180248" grpId="0" animBg="1"/>
      <p:bldP spid="180249" grpId="0" animBg="1"/>
      <p:bldP spid="180250" grpId="0"/>
      <p:bldP spid="180251" grpId="0"/>
      <p:bldP spid="180252" grpId="0" animBg="1"/>
      <p:bldP spid="180256" grpId="0" animBg="1"/>
      <p:bldP spid="180257" grpId="0"/>
      <p:bldP spid="180258" grpId="0"/>
      <p:bldP spid="180260" grpId="0" animBg="1"/>
      <p:bldP spid="180260" grpId="1" animBg="1"/>
      <p:bldP spid="180261" grpId="0" animBg="1"/>
      <p:bldP spid="180262" grpId="0"/>
      <p:bldP spid="180263" grpId="0"/>
      <p:bldP spid="180263" grpId="1"/>
      <p:bldP spid="180270" grpId="0" animBg="1"/>
      <p:bldP spid="180270" grpId="1" animBg="1"/>
      <p:bldP spid="180270" grpId="2" animBg="1"/>
      <p:bldP spid="180271" grpId="0" animBg="1"/>
      <p:bldP spid="180271" grpId="1" animBg="1"/>
      <p:bldP spid="180271" grpId="2"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9" name="Rectangle 3"/>
          <p:cNvSpPr>
            <a:spLocks noGrp="1" noChangeArrowheads="1"/>
          </p:cNvSpPr>
          <p:nvPr>
            <p:ph type="body" idx="1"/>
          </p:nvPr>
        </p:nvSpPr>
        <p:spPr/>
        <p:txBody>
          <a:bodyPr/>
          <a:lstStyle/>
          <a:p>
            <a:r>
              <a:rPr lang="en-US">
                <a:latin typeface="Garamond" pitchFamily="18" charset="0"/>
                <a:cs typeface="Arial" pitchFamily="34" charset="0"/>
              </a:rPr>
              <a:t>The insight that deadweight loss rises with the square of the tax rate has implications for tax policy with respect to:</a:t>
            </a:r>
          </a:p>
          <a:p>
            <a:pPr lvl="1"/>
            <a:r>
              <a:rPr lang="en-US">
                <a:latin typeface="Garamond" pitchFamily="18" charset="0"/>
                <a:cs typeface="Arial" pitchFamily="34" charset="0"/>
              </a:rPr>
              <a:t>Preexisting distortions</a:t>
            </a:r>
          </a:p>
          <a:p>
            <a:pPr lvl="1"/>
            <a:r>
              <a:rPr lang="en-US">
                <a:latin typeface="Garamond" pitchFamily="18" charset="0"/>
                <a:cs typeface="Arial" pitchFamily="34" charset="0"/>
              </a:rPr>
              <a:t>Progressivity</a:t>
            </a:r>
          </a:p>
          <a:p>
            <a:pPr lvl="1"/>
            <a:r>
              <a:rPr lang="en-US">
                <a:latin typeface="Garamond" pitchFamily="18" charset="0"/>
                <a:cs typeface="Arial" pitchFamily="34" charset="0"/>
              </a:rPr>
              <a:t>Tax smoothing</a:t>
            </a:r>
          </a:p>
          <a:p>
            <a:endParaRPr lang="en-US">
              <a:latin typeface="Garamond" pitchFamily="18" charset="0"/>
            </a:endParaRPr>
          </a:p>
        </p:txBody>
      </p:sp>
      <p:sp>
        <p:nvSpPr>
          <p:cNvPr id="4" name="3 Título"/>
          <p:cNvSpPr>
            <a:spLocks noGrp="1"/>
          </p:cNvSpPr>
          <p:nvPr>
            <p:ph type="title"/>
          </p:nvPr>
        </p:nvSpPr>
        <p:spPr/>
        <p:txBody>
          <a:bodyPr/>
          <a:lstStyle/>
          <a:p>
            <a:endParaRPr lang="es-E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90819">
                                            <p:txEl>
                                              <p:pRg st="0" end="0"/>
                                            </p:txEl>
                                          </p:spTgt>
                                        </p:tgtEl>
                                        <p:attrNameLst>
                                          <p:attrName>style.visibility</p:attrName>
                                        </p:attrNameLst>
                                      </p:cBhvr>
                                      <p:to>
                                        <p:strVal val="visible"/>
                                      </p:to>
                                    </p:set>
                                    <p:anim calcmode="lin" valueType="num">
                                      <p:cBhvr additive="base">
                                        <p:cTn id="7" dur="500" fill="hold"/>
                                        <p:tgtEl>
                                          <p:spTgt spid="29081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9081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90819">
                                            <p:txEl>
                                              <p:pRg st="1" end="1"/>
                                            </p:txEl>
                                          </p:spTgt>
                                        </p:tgtEl>
                                        <p:attrNameLst>
                                          <p:attrName>style.visibility</p:attrName>
                                        </p:attrNameLst>
                                      </p:cBhvr>
                                      <p:to>
                                        <p:strVal val="visible"/>
                                      </p:to>
                                    </p:set>
                                    <p:anim calcmode="lin" valueType="num">
                                      <p:cBhvr additive="base">
                                        <p:cTn id="13" dur="500" fill="hold"/>
                                        <p:tgtEl>
                                          <p:spTgt spid="290819">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9081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290819">
                                            <p:txEl>
                                              <p:pRg st="2" end="2"/>
                                            </p:txEl>
                                          </p:spTgt>
                                        </p:tgtEl>
                                        <p:attrNameLst>
                                          <p:attrName>style.visibility</p:attrName>
                                        </p:attrNameLst>
                                      </p:cBhvr>
                                      <p:to>
                                        <p:strVal val="visible"/>
                                      </p:to>
                                    </p:set>
                                    <p:anim calcmode="lin" valueType="num">
                                      <p:cBhvr additive="base">
                                        <p:cTn id="19" dur="500" fill="hold"/>
                                        <p:tgtEl>
                                          <p:spTgt spid="290819">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9081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290819">
                                            <p:txEl>
                                              <p:pRg st="3" end="3"/>
                                            </p:txEl>
                                          </p:spTgt>
                                        </p:tgtEl>
                                        <p:attrNameLst>
                                          <p:attrName>style.visibility</p:attrName>
                                        </p:attrNameLst>
                                      </p:cBhvr>
                                      <p:to>
                                        <p:strVal val="visible"/>
                                      </p:to>
                                    </p:set>
                                    <p:anim calcmode="lin" valueType="num">
                                      <p:cBhvr additive="base">
                                        <p:cTn id="25" dur="500" fill="hold"/>
                                        <p:tgtEl>
                                          <p:spTgt spid="290819">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290819">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0819"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2"/>
          <p:cNvSpPr>
            <a:spLocks noGrp="1" noChangeArrowheads="1"/>
          </p:cNvSpPr>
          <p:nvPr>
            <p:ph type="title"/>
          </p:nvPr>
        </p:nvSpPr>
        <p:spPr/>
        <p:txBody>
          <a:bodyPr/>
          <a:lstStyle/>
          <a:p>
            <a:pPr algn="ctr"/>
            <a:r>
              <a:rPr lang="en-US" sz="2800">
                <a:latin typeface="Garamond" pitchFamily="18" charset="0"/>
              </a:rPr>
              <a:t>Taxation and economic efficiency</a:t>
            </a:r>
            <a:br>
              <a:rPr lang="en-US" sz="2800">
                <a:latin typeface="Garamond" pitchFamily="18" charset="0"/>
              </a:rPr>
            </a:br>
            <a:r>
              <a:rPr lang="en-US" sz="2800">
                <a:latin typeface="Garamond" pitchFamily="18" charset="0"/>
              </a:rPr>
              <a:t>Deadweight loss and the design of efficient tax systems</a:t>
            </a:r>
          </a:p>
        </p:txBody>
      </p:sp>
      <p:sp>
        <p:nvSpPr>
          <p:cNvPr id="291843" name="Rectangle 3"/>
          <p:cNvSpPr>
            <a:spLocks noGrp="1" noChangeArrowheads="1"/>
          </p:cNvSpPr>
          <p:nvPr>
            <p:ph type="body" idx="1"/>
          </p:nvPr>
        </p:nvSpPr>
        <p:spPr/>
        <p:txBody>
          <a:bodyPr/>
          <a:lstStyle/>
          <a:p>
            <a:r>
              <a:rPr lang="en-US" b="1" i="1">
                <a:latin typeface="Garamond" pitchFamily="18" charset="0"/>
              </a:rPr>
              <a:t>Preexisting distortions</a:t>
            </a:r>
            <a:r>
              <a:rPr lang="en-US">
                <a:latin typeface="Garamond" pitchFamily="18" charset="0"/>
              </a:rPr>
              <a:t> are market failures that are in place before any government intervention.</a:t>
            </a:r>
          </a:p>
          <a:p>
            <a:pPr lvl="1"/>
            <a:r>
              <a:rPr lang="en-US">
                <a:latin typeface="Garamond" pitchFamily="18" charset="0"/>
              </a:rPr>
              <a:t>Externalities or imperfect competition are examples.</a:t>
            </a:r>
          </a:p>
          <a:p>
            <a:r>
              <a:rPr lang="en-US" b="1">
                <a:solidFill>
                  <a:srgbClr val="A50021"/>
                </a:solidFill>
                <a:effectLst>
                  <a:outerShdw blurRad="38100" dist="38100" dir="2700000" algn="tl">
                    <a:srgbClr val="000000"/>
                  </a:outerShdw>
                </a:effectLst>
                <a:latin typeface="Garamond" pitchFamily="18" charset="0"/>
              </a:rPr>
              <a:t>Figure 4</a:t>
            </a:r>
            <a:r>
              <a:rPr lang="en-US">
                <a:latin typeface="Garamond" pitchFamily="18" charset="0"/>
              </a:rPr>
              <a:t> contrasts the use of a tax in a market without any distortions and in one with positive externalities.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91843">
                                            <p:txEl>
                                              <p:pRg st="0" end="0"/>
                                            </p:txEl>
                                          </p:spTgt>
                                        </p:tgtEl>
                                        <p:attrNameLst>
                                          <p:attrName>style.visibility</p:attrName>
                                        </p:attrNameLst>
                                      </p:cBhvr>
                                      <p:to>
                                        <p:strVal val="visible"/>
                                      </p:to>
                                    </p:set>
                                    <p:anim calcmode="lin" valueType="num">
                                      <p:cBhvr additive="base">
                                        <p:cTn id="7" dur="500" fill="hold"/>
                                        <p:tgtEl>
                                          <p:spTgt spid="29184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9184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91843">
                                            <p:txEl>
                                              <p:pRg st="1" end="1"/>
                                            </p:txEl>
                                          </p:spTgt>
                                        </p:tgtEl>
                                        <p:attrNameLst>
                                          <p:attrName>style.visibility</p:attrName>
                                        </p:attrNameLst>
                                      </p:cBhvr>
                                      <p:to>
                                        <p:strVal val="visible"/>
                                      </p:to>
                                    </p:set>
                                    <p:anim calcmode="lin" valueType="num">
                                      <p:cBhvr additive="base">
                                        <p:cTn id="13" dur="500" fill="hold"/>
                                        <p:tgtEl>
                                          <p:spTgt spid="29184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9184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291843">
                                            <p:txEl>
                                              <p:pRg st="2" end="2"/>
                                            </p:txEl>
                                          </p:spTgt>
                                        </p:tgtEl>
                                        <p:attrNameLst>
                                          <p:attrName>style.visibility</p:attrName>
                                        </p:attrNameLst>
                                      </p:cBhvr>
                                      <p:to>
                                        <p:strVal val="visible"/>
                                      </p:to>
                                    </p:set>
                                    <p:anim calcmode="lin" valueType="num">
                                      <p:cBhvr additive="base">
                                        <p:cTn id="19" dur="500" fill="hold"/>
                                        <p:tgtEl>
                                          <p:spTgt spid="29184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9184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184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Freeform 2"/>
          <p:cNvSpPr>
            <a:spLocks/>
          </p:cNvSpPr>
          <p:nvPr/>
        </p:nvSpPr>
        <p:spPr bwMode="auto">
          <a:xfrm>
            <a:off x="2068513" y="3048000"/>
            <a:ext cx="347662" cy="914400"/>
          </a:xfrm>
          <a:custGeom>
            <a:avLst/>
            <a:gdLst/>
            <a:ahLst/>
            <a:cxnLst>
              <a:cxn ang="0">
                <a:pos x="0" y="0"/>
              </a:cxn>
              <a:cxn ang="0">
                <a:pos x="0" y="576"/>
              </a:cxn>
              <a:cxn ang="0">
                <a:pos x="288" y="288"/>
              </a:cxn>
              <a:cxn ang="0">
                <a:pos x="0" y="0"/>
              </a:cxn>
            </a:cxnLst>
            <a:rect l="0" t="0" r="r" b="b"/>
            <a:pathLst>
              <a:path w="288" h="576">
                <a:moveTo>
                  <a:pt x="0" y="0"/>
                </a:moveTo>
                <a:lnTo>
                  <a:pt x="0" y="576"/>
                </a:lnTo>
                <a:lnTo>
                  <a:pt x="288" y="288"/>
                </a:lnTo>
                <a:lnTo>
                  <a:pt x="0" y="0"/>
                </a:lnTo>
                <a:close/>
              </a:path>
            </a:pathLst>
          </a:custGeom>
          <a:solidFill>
            <a:srgbClr val="FFFF99">
              <a:alpha val="50000"/>
            </a:srgbClr>
          </a:solidFill>
          <a:ln w="9525">
            <a:solidFill>
              <a:schemeClr val="tx1"/>
            </a:solidFill>
            <a:round/>
            <a:headEnd/>
            <a:tailEnd/>
          </a:ln>
          <a:effectLst/>
        </p:spPr>
        <p:txBody>
          <a:bodyPr/>
          <a:lstStyle/>
          <a:p>
            <a:endParaRPr lang="es-ES"/>
          </a:p>
        </p:txBody>
      </p:sp>
      <p:sp>
        <p:nvSpPr>
          <p:cNvPr id="187395" name="Line 3"/>
          <p:cNvSpPr>
            <a:spLocks noChangeShapeType="1"/>
          </p:cNvSpPr>
          <p:nvPr/>
        </p:nvSpPr>
        <p:spPr bwMode="auto">
          <a:xfrm>
            <a:off x="909638" y="1538288"/>
            <a:ext cx="0" cy="3962400"/>
          </a:xfrm>
          <a:prstGeom prst="line">
            <a:avLst/>
          </a:prstGeom>
          <a:noFill/>
          <a:ln w="28575">
            <a:solidFill>
              <a:schemeClr val="tx1"/>
            </a:solidFill>
            <a:round/>
            <a:headEnd/>
            <a:tailEnd/>
          </a:ln>
          <a:effectLst/>
        </p:spPr>
        <p:txBody>
          <a:bodyPr/>
          <a:lstStyle/>
          <a:p>
            <a:endParaRPr lang="es-ES"/>
          </a:p>
        </p:txBody>
      </p:sp>
      <p:sp>
        <p:nvSpPr>
          <p:cNvPr id="187396" name="Line 4"/>
          <p:cNvSpPr>
            <a:spLocks noChangeShapeType="1"/>
          </p:cNvSpPr>
          <p:nvPr/>
        </p:nvSpPr>
        <p:spPr bwMode="auto">
          <a:xfrm>
            <a:off x="909638" y="5500688"/>
            <a:ext cx="3478212" cy="0"/>
          </a:xfrm>
          <a:prstGeom prst="line">
            <a:avLst/>
          </a:prstGeom>
          <a:noFill/>
          <a:ln w="28575">
            <a:solidFill>
              <a:schemeClr val="tx1"/>
            </a:solidFill>
            <a:round/>
            <a:headEnd/>
            <a:tailEnd/>
          </a:ln>
          <a:effectLst/>
        </p:spPr>
        <p:txBody>
          <a:bodyPr/>
          <a:lstStyle/>
          <a:p>
            <a:endParaRPr lang="es-ES"/>
          </a:p>
        </p:txBody>
      </p:sp>
      <p:sp>
        <p:nvSpPr>
          <p:cNvPr id="187397" name="Text Box 5"/>
          <p:cNvSpPr txBox="1">
            <a:spLocks noChangeArrowheads="1"/>
          </p:cNvSpPr>
          <p:nvPr/>
        </p:nvSpPr>
        <p:spPr bwMode="auto">
          <a:xfrm>
            <a:off x="457200" y="1462088"/>
            <a:ext cx="336550" cy="366712"/>
          </a:xfrm>
          <a:prstGeom prst="rect">
            <a:avLst/>
          </a:prstGeom>
          <a:noFill/>
          <a:ln w="9525">
            <a:noFill/>
            <a:miter lim="800000"/>
            <a:headEnd/>
            <a:tailEnd/>
          </a:ln>
          <a:effectLst/>
        </p:spPr>
        <p:txBody>
          <a:bodyPr wrap="none">
            <a:spAutoFit/>
          </a:bodyPr>
          <a:lstStyle/>
          <a:p>
            <a:pPr algn="l"/>
            <a:r>
              <a:rPr lang="en-US" i="1">
                <a:latin typeface="Arial" pitchFamily="34" charset="0"/>
              </a:rPr>
              <a:t>P</a:t>
            </a:r>
          </a:p>
        </p:txBody>
      </p:sp>
      <p:sp>
        <p:nvSpPr>
          <p:cNvPr id="187398" name="Text Box 6"/>
          <p:cNvSpPr txBox="1">
            <a:spLocks noChangeArrowheads="1"/>
          </p:cNvSpPr>
          <p:nvPr/>
        </p:nvSpPr>
        <p:spPr bwMode="auto">
          <a:xfrm>
            <a:off x="4287838" y="5514975"/>
            <a:ext cx="360362" cy="366713"/>
          </a:xfrm>
          <a:prstGeom prst="rect">
            <a:avLst/>
          </a:prstGeom>
          <a:noFill/>
          <a:ln w="9525">
            <a:noFill/>
            <a:miter lim="800000"/>
            <a:headEnd/>
            <a:tailEnd/>
          </a:ln>
          <a:effectLst/>
        </p:spPr>
        <p:txBody>
          <a:bodyPr wrap="none">
            <a:spAutoFit/>
          </a:bodyPr>
          <a:lstStyle/>
          <a:p>
            <a:pPr algn="l"/>
            <a:r>
              <a:rPr lang="en-US" i="1">
                <a:latin typeface="Arial" pitchFamily="34" charset="0"/>
              </a:rPr>
              <a:t>Q</a:t>
            </a:r>
          </a:p>
        </p:txBody>
      </p:sp>
      <p:sp>
        <p:nvSpPr>
          <p:cNvPr id="187399" name="Line 7"/>
          <p:cNvSpPr>
            <a:spLocks noChangeShapeType="1"/>
          </p:cNvSpPr>
          <p:nvPr/>
        </p:nvSpPr>
        <p:spPr bwMode="auto">
          <a:xfrm flipV="1">
            <a:off x="1025525" y="1843088"/>
            <a:ext cx="2667000" cy="3505200"/>
          </a:xfrm>
          <a:prstGeom prst="line">
            <a:avLst/>
          </a:prstGeom>
          <a:noFill/>
          <a:ln w="38100">
            <a:solidFill>
              <a:srgbClr val="0000FF"/>
            </a:solidFill>
            <a:round/>
            <a:headEnd/>
            <a:tailEnd/>
          </a:ln>
          <a:effectLst/>
        </p:spPr>
        <p:txBody>
          <a:bodyPr/>
          <a:lstStyle/>
          <a:p>
            <a:endParaRPr lang="es-ES"/>
          </a:p>
        </p:txBody>
      </p:sp>
      <p:sp>
        <p:nvSpPr>
          <p:cNvPr id="187400" name="Line 8"/>
          <p:cNvSpPr>
            <a:spLocks noChangeShapeType="1"/>
          </p:cNvSpPr>
          <p:nvPr/>
        </p:nvSpPr>
        <p:spPr bwMode="auto">
          <a:xfrm>
            <a:off x="1025525" y="1690688"/>
            <a:ext cx="2782888" cy="3657600"/>
          </a:xfrm>
          <a:prstGeom prst="line">
            <a:avLst/>
          </a:prstGeom>
          <a:noFill/>
          <a:ln w="38100">
            <a:solidFill>
              <a:srgbClr val="0000FF"/>
            </a:solidFill>
            <a:round/>
            <a:headEnd/>
            <a:tailEnd/>
          </a:ln>
          <a:effectLst/>
        </p:spPr>
        <p:txBody>
          <a:bodyPr/>
          <a:lstStyle/>
          <a:p>
            <a:endParaRPr lang="es-ES"/>
          </a:p>
        </p:txBody>
      </p:sp>
      <p:sp>
        <p:nvSpPr>
          <p:cNvPr id="187401" name="Line 9"/>
          <p:cNvSpPr>
            <a:spLocks noChangeShapeType="1"/>
          </p:cNvSpPr>
          <p:nvPr/>
        </p:nvSpPr>
        <p:spPr bwMode="auto">
          <a:xfrm>
            <a:off x="2416175" y="5500688"/>
            <a:ext cx="0" cy="152400"/>
          </a:xfrm>
          <a:prstGeom prst="line">
            <a:avLst/>
          </a:prstGeom>
          <a:noFill/>
          <a:ln w="19050">
            <a:solidFill>
              <a:schemeClr val="tx1"/>
            </a:solidFill>
            <a:round/>
            <a:headEnd/>
            <a:tailEnd/>
          </a:ln>
          <a:effectLst/>
        </p:spPr>
        <p:txBody>
          <a:bodyPr/>
          <a:lstStyle/>
          <a:p>
            <a:endParaRPr lang="es-ES"/>
          </a:p>
        </p:txBody>
      </p:sp>
      <p:sp>
        <p:nvSpPr>
          <p:cNvPr id="187402" name="Text Box 10"/>
          <p:cNvSpPr txBox="1">
            <a:spLocks noChangeArrowheads="1"/>
          </p:cNvSpPr>
          <p:nvPr/>
        </p:nvSpPr>
        <p:spPr bwMode="auto">
          <a:xfrm>
            <a:off x="2246313" y="5653088"/>
            <a:ext cx="573087" cy="366712"/>
          </a:xfrm>
          <a:prstGeom prst="rect">
            <a:avLst/>
          </a:prstGeom>
          <a:noFill/>
          <a:ln w="9525">
            <a:noFill/>
            <a:miter lim="800000"/>
            <a:headEnd/>
            <a:tailEnd/>
          </a:ln>
          <a:effectLst/>
        </p:spPr>
        <p:txBody>
          <a:bodyPr>
            <a:spAutoFit/>
          </a:bodyPr>
          <a:lstStyle/>
          <a:p>
            <a:pPr algn="l"/>
            <a:r>
              <a:rPr lang="en-US" i="1">
                <a:latin typeface="Arial" pitchFamily="34" charset="0"/>
              </a:rPr>
              <a:t>Q</a:t>
            </a:r>
            <a:r>
              <a:rPr lang="en-US" baseline="-25000">
                <a:latin typeface="Arial" pitchFamily="34" charset="0"/>
              </a:rPr>
              <a:t>1</a:t>
            </a:r>
          </a:p>
        </p:txBody>
      </p:sp>
      <p:sp>
        <p:nvSpPr>
          <p:cNvPr id="187403" name="Text Box 11"/>
          <p:cNvSpPr txBox="1">
            <a:spLocks noChangeArrowheads="1"/>
          </p:cNvSpPr>
          <p:nvPr/>
        </p:nvSpPr>
        <p:spPr bwMode="auto">
          <a:xfrm>
            <a:off x="3806825" y="5133975"/>
            <a:ext cx="433388" cy="366713"/>
          </a:xfrm>
          <a:prstGeom prst="rect">
            <a:avLst/>
          </a:prstGeom>
          <a:noFill/>
          <a:ln w="9525">
            <a:noFill/>
            <a:miter lim="800000"/>
            <a:headEnd/>
            <a:tailEnd/>
          </a:ln>
          <a:effectLst/>
        </p:spPr>
        <p:txBody>
          <a:bodyPr wrap="none">
            <a:spAutoFit/>
          </a:bodyPr>
          <a:lstStyle/>
          <a:p>
            <a:pPr algn="l"/>
            <a:r>
              <a:rPr lang="en-US" i="1">
                <a:latin typeface="Arial" pitchFamily="34" charset="0"/>
              </a:rPr>
              <a:t>D</a:t>
            </a:r>
            <a:r>
              <a:rPr lang="en-US" baseline="-25000">
                <a:latin typeface="Arial" pitchFamily="34" charset="0"/>
              </a:rPr>
              <a:t>1</a:t>
            </a:r>
          </a:p>
        </p:txBody>
      </p:sp>
      <p:sp>
        <p:nvSpPr>
          <p:cNvPr id="187404" name="Text Box 12"/>
          <p:cNvSpPr txBox="1">
            <a:spLocks noChangeArrowheads="1"/>
          </p:cNvSpPr>
          <p:nvPr/>
        </p:nvSpPr>
        <p:spPr bwMode="auto">
          <a:xfrm>
            <a:off x="3667125" y="1614488"/>
            <a:ext cx="420688" cy="366712"/>
          </a:xfrm>
          <a:prstGeom prst="rect">
            <a:avLst/>
          </a:prstGeom>
          <a:noFill/>
          <a:ln w="9525">
            <a:noFill/>
            <a:miter lim="800000"/>
            <a:headEnd/>
            <a:tailEnd/>
          </a:ln>
          <a:effectLst/>
        </p:spPr>
        <p:txBody>
          <a:bodyPr wrap="none">
            <a:spAutoFit/>
          </a:bodyPr>
          <a:lstStyle/>
          <a:p>
            <a:pPr algn="l"/>
            <a:r>
              <a:rPr lang="en-US" i="1">
                <a:latin typeface="Arial" pitchFamily="34" charset="0"/>
              </a:rPr>
              <a:t>S</a:t>
            </a:r>
            <a:r>
              <a:rPr lang="en-US" baseline="-25000">
                <a:latin typeface="Arial" pitchFamily="34" charset="0"/>
              </a:rPr>
              <a:t>1</a:t>
            </a:r>
          </a:p>
        </p:txBody>
      </p:sp>
      <p:sp>
        <p:nvSpPr>
          <p:cNvPr id="187405" name="Text Box 13"/>
          <p:cNvSpPr txBox="1">
            <a:spLocks noChangeArrowheads="1"/>
          </p:cNvSpPr>
          <p:nvPr/>
        </p:nvSpPr>
        <p:spPr bwMode="auto">
          <a:xfrm>
            <a:off x="3024188" y="1462088"/>
            <a:ext cx="420687" cy="366712"/>
          </a:xfrm>
          <a:prstGeom prst="rect">
            <a:avLst/>
          </a:prstGeom>
          <a:noFill/>
          <a:ln w="9525">
            <a:noFill/>
            <a:miter lim="800000"/>
            <a:headEnd/>
            <a:tailEnd/>
          </a:ln>
          <a:effectLst/>
        </p:spPr>
        <p:txBody>
          <a:bodyPr wrap="none">
            <a:spAutoFit/>
          </a:bodyPr>
          <a:lstStyle/>
          <a:p>
            <a:pPr algn="l"/>
            <a:r>
              <a:rPr lang="en-US" i="1">
                <a:latin typeface="Arial" pitchFamily="34" charset="0"/>
              </a:rPr>
              <a:t>S</a:t>
            </a:r>
            <a:r>
              <a:rPr lang="en-US" baseline="-25000">
                <a:latin typeface="Arial" pitchFamily="34" charset="0"/>
              </a:rPr>
              <a:t>2</a:t>
            </a:r>
          </a:p>
        </p:txBody>
      </p:sp>
      <p:sp>
        <p:nvSpPr>
          <p:cNvPr id="187406" name="Line 14"/>
          <p:cNvSpPr>
            <a:spLocks noChangeShapeType="1"/>
          </p:cNvSpPr>
          <p:nvPr/>
        </p:nvSpPr>
        <p:spPr bwMode="auto">
          <a:xfrm flipV="1">
            <a:off x="1025525" y="1766888"/>
            <a:ext cx="2028825" cy="2667000"/>
          </a:xfrm>
          <a:prstGeom prst="line">
            <a:avLst/>
          </a:prstGeom>
          <a:noFill/>
          <a:ln w="38100">
            <a:solidFill>
              <a:srgbClr val="FF0000"/>
            </a:solidFill>
            <a:round/>
            <a:headEnd/>
            <a:tailEnd/>
          </a:ln>
          <a:effectLst/>
        </p:spPr>
        <p:txBody>
          <a:bodyPr/>
          <a:lstStyle/>
          <a:p>
            <a:endParaRPr lang="es-ES"/>
          </a:p>
        </p:txBody>
      </p:sp>
      <p:sp>
        <p:nvSpPr>
          <p:cNvPr id="187407" name="Text Box 15"/>
          <p:cNvSpPr txBox="1">
            <a:spLocks noChangeArrowheads="1"/>
          </p:cNvSpPr>
          <p:nvPr/>
        </p:nvSpPr>
        <p:spPr bwMode="auto">
          <a:xfrm>
            <a:off x="1905000" y="2605088"/>
            <a:ext cx="336550" cy="366712"/>
          </a:xfrm>
          <a:prstGeom prst="rect">
            <a:avLst/>
          </a:prstGeom>
          <a:noFill/>
          <a:ln w="9525">
            <a:noFill/>
            <a:miter lim="800000"/>
            <a:headEnd/>
            <a:tailEnd/>
          </a:ln>
          <a:effectLst/>
        </p:spPr>
        <p:txBody>
          <a:bodyPr wrap="none">
            <a:spAutoFit/>
          </a:bodyPr>
          <a:lstStyle/>
          <a:p>
            <a:pPr algn="l"/>
            <a:r>
              <a:rPr lang="en-US" i="1">
                <a:latin typeface="Arial" pitchFamily="34" charset="0"/>
              </a:rPr>
              <a:t>B</a:t>
            </a:r>
          </a:p>
        </p:txBody>
      </p:sp>
      <p:sp>
        <p:nvSpPr>
          <p:cNvPr id="187408" name="Text Box 16"/>
          <p:cNvSpPr txBox="1">
            <a:spLocks noChangeArrowheads="1"/>
          </p:cNvSpPr>
          <p:nvPr/>
        </p:nvSpPr>
        <p:spPr bwMode="auto">
          <a:xfrm>
            <a:off x="2254250" y="3138488"/>
            <a:ext cx="336550" cy="366712"/>
          </a:xfrm>
          <a:prstGeom prst="rect">
            <a:avLst/>
          </a:prstGeom>
          <a:noFill/>
          <a:ln w="9525">
            <a:noFill/>
            <a:miter lim="800000"/>
            <a:headEnd/>
            <a:tailEnd/>
          </a:ln>
          <a:effectLst/>
        </p:spPr>
        <p:txBody>
          <a:bodyPr wrap="none">
            <a:spAutoFit/>
          </a:bodyPr>
          <a:lstStyle/>
          <a:p>
            <a:pPr algn="l"/>
            <a:r>
              <a:rPr lang="en-US" i="1">
                <a:latin typeface="Arial" pitchFamily="34" charset="0"/>
              </a:rPr>
              <a:t>A</a:t>
            </a:r>
          </a:p>
        </p:txBody>
      </p:sp>
      <p:sp>
        <p:nvSpPr>
          <p:cNvPr id="187409" name="Text Box 17"/>
          <p:cNvSpPr txBox="1">
            <a:spLocks noChangeArrowheads="1"/>
          </p:cNvSpPr>
          <p:nvPr/>
        </p:nvSpPr>
        <p:spPr bwMode="auto">
          <a:xfrm>
            <a:off x="1981200" y="3886200"/>
            <a:ext cx="349250" cy="366713"/>
          </a:xfrm>
          <a:prstGeom prst="rect">
            <a:avLst/>
          </a:prstGeom>
          <a:noFill/>
          <a:ln w="9525">
            <a:noFill/>
            <a:miter lim="800000"/>
            <a:headEnd/>
            <a:tailEnd/>
          </a:ln>
          <a:effectLst/>
        </p:spPr>
        <p:txBody>
          <a:bodyPr wrap="none">
            <a:spAutoFit/>
          </a:bodyPr>
          <a:lstStyle/>
          <a:p>
            <a:pPr algn="l"/>
            <a:r>
              <a:rPr lang="en-US" i="1">
                <a:latin typeface="Arial" pitchFamily="34" charset="0"/>
              </a:rPr>
              <a:t>C</a:t>
            </a:r>
          </a:p>
        </p:txBody>
      </p:sp>
      <p:sp>
        <p:nvSpPr>
          <p:cNvPr id="187410" name="Freeform 18"/>
          <p:cNvSpPr>
            <a:spLocks/>
          </p:cNvSpPr>
          <p:nvPr/>
        </p:nvSpPr>
        <p:spPr bwMode="auto">
          <a:xfrm>
            <a:off x="6459538" y="3033713"/>
            <a:ext cx="358775" cy="1828800"/>
          </a:xfrm>
          <a:custGeom>
            <a:avLst/>
            <a:gdLst/>
            <a:ahLst/>
            <a:cxnLst>
              <a:cxn ang="0">
                <a:pos x="0" y="0"/>
              </a:cxn>
              <a:cxn ang="0">
                <a:pos x="0" y="1152"/>
              </a:cxn>
              <a:cxn ang="0">
                <a:pos x="288" y="864"/>
              </a:cxn>
              <a:cxn ang="0">
                <a:pos x="288" y="288"/>
              </a:cxn>
              <a:cxn ang="0">
                <a:pos x="0" y="0"/>
              </a:cxn>
            </a:cxnLst>
            <a:rect l="0" t="0" r="r" b="b"/>
            <a:pathLst>
              <a:path w="288" h="1152">
                <a:moveTo>
                  <a:pt x="0" y="0"/>
                </a:moveTo>
                <a:lnTo>
                  <a:pt x="0" y="1152"/>
                </a:lnTo>
                <a:lnTo>
                  <a:pt x="288" y="864"/>
                </a:lnTo>
                <a:lnTo>
                  <a:pt x="288" y="288"/>
                </a:lnTo>
                <a:lnTo>
                  <a:pt x="0" y="0"/>
                </a:lnTo>
                <a:close/>
              </a:path>
            </a:pathLst>
          </a:custGeom>
          <a:solidFill>
            <a:srgbClr val="FFFF99">
              <a:alpha val="50000"/>
            </a:srgbClr>
          </a:solidFill>
          <a:ln w="9525">
            <a:solidFill>
              <a:schemeClr val="tx1"/>
            </a:solidFill>
            <a:round/>
            <a:headEnd/>
            <a:tailEnd/>
          </a:ln>
          <a:effectLst/>
        </p:spPr>
        <p:txBody>
          <a:bodyPr/>
          <a:lstStyle/>
          <a:p>
            <a:endParaRPr lang="es-ES"/>
          </a:p>
        </p:txBody>
      </p:sp>
      <p:sp>
        <p:nvSpPr>
          <p:cNvPr id="187411" name="Freeform 19"/>
          <p:cNvSpPr>
            <a:spLocks/>
          </p:cNvSpPr>
          <p:nvPr/>
        </p:nvSpPr>
        <p:spPr bwMode="auto">
          <a:xfrm>
            <a:off x="6818313" y="3490913"/>
            <a:ext cx="357187" cy="914400"/>
          </a:xfrm>
          <a:custGeom>
            <a:avLst/>
            <a:gdLst/>
            <a:ahLst/>
            <a:cxnLst>
              <a:cxn ang="0">
                <a:pos x="0" y="0"/>
              </a:cxn>
              <a:cxn ang="0">
                <a:pos x="0" y="576"/>
              </a:cxn>
              <a:cxn ang="0">
                <a:pos x="288" y="288"/>
              </a:cxn>
              <a:cxn ang="0">
                <a:pos x="0" y="0"/>
              </a:cxn>
            </a:cxnLst>
            <a:rect l="0" t="0" r="r" b="b"/>
            <a:pathLst>
              <a:path w="288" h="576">
                <a:moveTo>
                  <a:pt x="0" y="0"/>
                </a:moveTo>
                <a:lnTo>
                  <a:pt x="0" y="576"/>
                </a:lnTo>
                <a:lnTo>
                  <a:pt x="288" y="288"/>
                </a:lnTo>
                <a:lnTo>
                  <a:pt x="0" y="0"/>
                </a:lnTo>
                <a:close/>
              </a:path>
            </a:pathLst>
          </a:custGeom>
          <a:solidFill>
            <a:srgbClr val="FFFF99"/>
          </a:solidFill>
          <a:ln w="9525">
            <a:solidFill>
              <a:schemeClr val="tx1"/>
            </a:solidFill>
            <a:round/>
            <a:headEnd/>
            <a:tailEnd/>
          </a:ln>
          <a:effectLst/>
        </p:spPr>
        <p:txBody>
          <a:bodyPr/>
          <a:lstStyle/>
          <a:p>
            <a:endParaRPr lang="es-ES"/>
          </a:p>
        </p:txBody>
      </p:sp>
      <p:sp>
        <p:nvSpPr>
          <p:cNvPr id="187412" name="Line 20"/>
          <p:cNvSpPr>
            <a:spLocks noChangeShapeType="1"/>
          </p:cNvSpPr>
          <p:nvPr/>
        </p:nvSpPr>
        <p:spPr bwMode="auto">
          <a:xfrm>
            <a:off x="4970463" y="1524000"/>
            <a:ext cx="0" cy="3962400"/>
          </a:xfrm>
          <a:prstGeom prst="line">
            <a:avLst/>
          </a:prstGeom>
          <a:noFill/>
          <a:ln w="28575">
            <a:solidFill>
              <a:schemeClr val="tx1"/>
            </a:solidFill>
            <a:round/>
            <a:headEnd/>
            <a:tailEnd/>
          </a:ln>
          <a:effectLst/>
        </p:spPr>
        <p:txBody>
          <a:bodyPr/>
          <a:lstStyle/>
          <a:p>
            <a:endParaRPr lang="es-ES"/>
          </a:p>
        </p:txBody>
      </p:sp>
      <p:sp>
        <p:nvSpPr>
          <p:cNvPr id="187413" name="Line 21"/>
          <p:cNvSpPr>
            <a:spLocks noChangeShapeType="1"/>
          </p:cNvSpPr>
          <p:nvPr/>
        </p:nvSpPr>
        <p:spPr bwMode="auto">
          <a:xfrm>
            <a:off x="4970463" y="5486400"/>
            <a:ext cx="3576637" cy="0"/>
          </a:xfrm>
          <a:prstGeom prst="line">
            <a:avLst/>
          </a:prstGeom>
          <a:noFill/>
          <a:ln w="28575">
            <a:solidFill>
              <a:schemeClr val="tx1"/>
            </a:solidFill>
            <a:round/>
            <a:headEnd/>
            <a:tailEnd/>
          </a:ln>
          <a:effectLst/>
        </p:spPr>
        <p:txBody>
          <a:bodyPr/>
          <a:lstStyle/>
          <a:p>
            <a:endParaRPr lang="es-ES"/>
          </a:p>
        </p:txBody>
      </p:sp>
      <p:sp>
        <p:nvSpPr>
          <p:cNvPr id="187414" name="Text Box 22"/>
          <p:cNvSpPr txBox="1">
            <a:spLocks noChangeArrowheads="1"/>
          </p:cNvSpPr>
          <p:nvPr/>
        </p:nvSpPr>
        <p:spPr bwMode="auto">
          <a:xfrm>
            <a:off x="4495800" y="1447800"/>
            <a:ext cx="336550" cy="366713"/>
          </a:xfrm>
          <a:prstGeom prst="rect">
            <a:avLst/>
          </a:prstGeom>
          <a:noFill/>
          <a:ln w="9525">
            <a:noFill/>
            <a:miter lim="800000"/>
            <a:headEnd/>
            <a:tailEnd/>
          </a:ln>
          <a:effectLst/>
        </p:spPr>
        <p:txBody>
          <a:bodyPr wrap="none">
            <a:spAutoFit/>
          </a:bodyPr>
          <a:lstStyle/>
          <a:p>
            <a:pPr algn="l"/>
            <a:r>
              <a:rPr lang="en-US" i="1">
                <a:latin typeface="Arial" pitchFamily="34" charset="0"/>
              </a:rPr>
              <a:t>P</a:t>
            </a:r>
          </a:p>
        </p:txBody>
      </p:sp>
      <p:sp>
        <p:nvSpPr>
          <p:cNvPr id="187415" name="Text Box 23"/>
          <p:cNvSpPr txBox="1">
            <a:spLocks noChangeArrowheads="1"/>
          </p:cNvSpPr>
          <p:nvPr/>
        </p:nvSpPr>
        <p:spPr bwMode="auto">
          <a:xfrm>
            <a:off x="8442325" y="5500688"/>
            <a:ext cx="361950" cy="366712"/>
          </a:xfrm>
          <a:prstGeom prst="rect">
            <a:avLst/>
          </a:prstGeom>
          <a:noFill/>
          <a:ln w="9525">
            <a:noFill/>
            <a:miter lim="800000"/>
            <a:headEnd/>
            <a:tailEnd/>
          </a:ln>
          <a:effectLst/>
        </p:spPr>
        <p:txBody>
          <a:bodyPr wrap="none">
            <a:spAutoFit/>
          </a:bodyPr>
          <a:lstStyle/>
          <a:p>
            <a:pPr algn="l"/>
            <a:r>
              <a:rPr lang="en-US" i="1">
                <a:latin typeface="Arial" pitchFamily="34" charset="0"/>
              </a:rPr>
              <a:t>Q</a:t>
            </a:r>
          </a:p>
        </p:txBody>
      </p:sp>
      <p:sp>
        <p:nvSpPr>
          <p:cNvPr id="187416" name="Line 24"/>
          <p:cNvSpPr>
            <a:spLocks noChangeShapeType="1"/>
          </p:cNvSpPr>
          <p:nvPr/>
        </p:nvSpPr>
        <p:spPr bwMode="auto">
          <a:xfrm flipV="1">
            <a:off x="5387975" y="1828800"/>
            <a:ext cx="2741613" cy="3505200"/>
          </a:xfrm>
          <a:prstGeom prst="line">
            <a:avLst/>
          </a:prstGeom>
          <a:noFill/>
          <a:ln w="38100">
            <a:solidFill>
              <a:srgbClr val="FF0000"/>
            </a:solidFill>
            <a:prstDash val="dash"/>
            <a:round/>
            <a:headEnd/>
            <a:tailEnd/>
          </a:ln>
          <a:effectLst/>
        </p:spPr>
        <p:txBody>
          <a:bodyPr/>
          <a:lstStyle/>
          <a:p>
            <a:endParaRPr lang="es-ES"/>
          </a:p>
        </p:txBody>
      </p:sp>
      <p:sp>
        <p:nvSpPr>
          <p:cNvPr id="187417" name="Line 25"/>
          <p:cNvSpPr>
            <a:spLocks noChangeShapeType="1"/>
          </p:cNvSpPr>
          <p:nvPr/>
        </p:nvSpPr>
        <p:spPr bwMode="auto">
          <a:xfrm>
            <a:off x="5387975" y="1676400"/>
            <a:ext cx="2860675" cy="3657600"/>
          </a:xfrm>
          <a:prstGeom prst="line">
            <a:avLst/>
          </a:prstGeom>
          <a:noFill/>
          <a:ln w="38100">
            <a:solidFill>
              <a:srgbClr val="0000FF"/>
            </a:solidFill>
            <a:round/>
            <a:headEnd/>
            <a:tailEnd/>
          </a:ln>
          <a:effectLst/>
        </p:spPr>
        <p:txBody>
          <a:bodyPr/>
          <a:lstStyle/>
          <a:p>
            <a:endParaRPr lang="es-ES"/>
          </a:p>
        </p:txBody>
      </p:sp>
      <p:sp>
        <p:nvSpPr>
          <p:cNvPr id="187418" name="Line 26"/>
          <p:cNvSpPr>
            <a:spLocks noChangeShapeType="1"/>
          </p:cNvSpPr>
          <p:nvPr/>
        </p:nvSpPr>
        <p:spPr bwMode="auto">
          <a:xfrm>
            <a:off x="6818313" y="5486400"/>
            <a:ext cx="0" cy="152400"/>
          </a:xfrm>
          <a:prstGeom prst="line">
            <a:avLst/>
          </a:prstGeom>
          <a:noFill/>
          <a:ln w="19050">
            <a:solidFill>
              <a:schemeClr val="tx1"/>
            </a:solidFill>
            <a:round/>
            <a:headEnd/>
            <a:tailEnd/>
          </a:ln>
          <a:effectLst/>
        </p:spPr>
        <p:txBody>
          <a:bodyPr/>
          <a:lstStyle/>
          <a:p>
            <a:endParaRPr lang="es-ES"/>
          </a:p>
        </p:txBody>
      </p:sp>
      <p:sp>
        <p:nvSpPr>
          <p:cNvPr id="187419" name="Text Box 27"/>
          <p:cNvSpPr txBox="1">
            <a:spLocks noChangeArrowheads="1"/>
          </p:cNvSpPr>
          <p:nvPr/>
        </p:nvSpPr>
        <p:spPr bwMode="auto">
          <a:xfrm>
            <a:off x="6629400" y="5638800"/>
            <a:ext cx="485775" cy="366713"/>
          </a:xfrm>
          <a:prstGeom prst="rect">
            <a:avLst/>
          </a:prstGeom>
          <a:noFill/>
          <a:ln w="9525">
            <a:noFill/>
            <a:miter lim="800000"/>
            <a:headEnd/>
            <a:tailEnd/>
          </a:ln>
          <a:effectLst/>
        </p:spPr>
        <p:txBody>
          <a:bodyPr>
            <a:spAutoFit/>
          </a:bodyPr>
          <a:lstStyle/>
          <a:p>
            <a:pPr algn="l"/>
            <a:r>
              <a:rPr lang="en-US" i="1">
                <a:latin typeface="Arial" pitchFamily="34" charset="0"/>
              </a:rPr>
              <a:t>Q</a:t>
            </a:r>
            <a:r>
              <a:rPr lang="en-US" baseline="-25000">
                <a:latin typeface="Arial" pitchFamily="34" charset="0"/>
              </a:rPr>
              <a:t>1</a:t>
            </a:r>
          </a:p>
        </p:txBody>
      </p:sp>
      <p:sp>
        <p:nvSpPr>
          <p:cNvPr id="187420" name="Text Box 28"/>
          <p:cNvSpPr txBox="1">
            <a:spLocks noChangeArrowheads="1"/>
          </p:cNvSpPr>
          <p:nvPr/>
        </p:nvSpPr>
        <p:spPr bwMode="auto">
          <a:xfrm>
            <a:off x="8274050" y="5119688"/>
            <a:ext cx="433388" cy="366712"/>
          </a:xfrm>
          <a:prstGeom prst="rect">
            <a:avLst/>
          </a:prstGeom>
          <a:noFill/>
          <a:ln w="9525">
            <a:noFill/>
            <a:miter lim="800000"/>
            <a:headEnd/>
            <a:tailEnd/>
          </a:ln>
          <a:effectLst/>
        </p:spPr>
        <p:txBody>
          <a:bodyPr wrap="none">
            <a:spAutoFit/>
          </a:bodyPr>
          <a:lstStyle/>
          <a:p>
            <a:pPr algn="l"/>
            <a:r>
              <a:rPr lang="en-US" i="1">
                <a:latin typeface="Arial" pitchFamily="34" charset="0"/>
              </a:rPr>
              <a:t>D</a:t>
            </a:r>
            <a:r>
              <a:rPr lang="en-US" baseline="-25000">
                <a:latin typeface="Arial" pitchFamily="34" charset="0"/>
              </a:rPr>
              <a:t>1</a:t>
            </a:r>
          </a:p>
        </p:txBody>
      </p:sp>
      <p:sp>
        <p:nvSpPr>
          <p:cNvPr id="187421" name="Text Box 29"/>
          <p:cNvSpPr txBox="1">
            <a:spLocks noChangeArrowheads="1"/>
          </p:cNvSpPr>
          <p:nvPr/>
        </p:nvSpPr>
        <p:spPr bwMode="auto">
          <a:xfrm>
            <a:off x="8104188" y="1600200"/>
            <a:ext cx="420687" cy="366713"/>
          </a:xfrm>
          <a:prstGeom prst="rect">
            <a:avLst/>
          </a:prstGeom>
          <a:noFill/>
          <a:ln w="9525">
            <a:noFill/>
            <a:miter lim="800000"/>
            <a:headEnd/>
            <a:tailEnd/>
          </a:ln>
          <a:effectLst/>
        </p:spPr>
        <p:txBody>
          <a:bodyPr wrap="none">
            <a:spAutoFit/>
          </a:bodyPr>
          <a:lstStyle/>
          <a:p>
            <a:pPr algn="l"/>
            <a:r>
              <a:rPr lang="en-US" i="1">
                <a:latin typeface="Arial" pitchFamily="34" charset="0"/>
              </a:rPr>
              <a:t>S</a:t>
            </a:r>
            <a:r>
              <a:rPr lang="en-US" baseline="-25000">
                <a:latin typeface="Arial" pitchFamily="34" charset="0"/>
              </a:rPr>
              <a:t>1</a:t>
            </a:r>
          </a:p>
        </p:txBody>
      </p:sp>
      <p:sp>
        <p:nvSpPr>
          <p:cNvPr id="187422" name="Text Box 30"/>
          <p:cNvSpPr txBox="1">
            <a:spLocks noChangeArrowheads="1"/>
          </p:cNvSpPr>
          <p:nvPr/>
        </p:nvSpPr>
        <p:spPr bwMode="auto">
          <a:xfrm>
            <a:off x="7440613" y="1447800"/>
            <a:ext cx="420687" cy="366713"/>
          </a:xfrm>
          <a:prstGeom prst="rect">
            <a:avLst/>
          </a:prstGeom>
          <a:noFill/>
          <a:ln w="9525">
            <a:noFill/>
            <a:miter lim="800000"/>
            <a:headEnd/>
            <a:tailEnd/>
          </a:ln>
          <a:effectLst/>
        </p:spPr>
        <p:txBody>
          <a:bodyPr wrap="none">
            <a:spAutoFit/>
          </a:bodyPr>
          <a:lstStyle/>
          <a:p>
            <a:pPr algn="l"/>
            <a:r>
              <a:rPr lang="en-US" i="1">
                <a:latin typeface="Arial" pitchFamily="34" charset="0"/>
              </a:rPr>
              <a:t>S</a:t>
            </a:r>
            <a:r>
              <a:rPr lang="en-US" baseline="-25000">
                <a:latin typeface="Arial" pitchFamily="34" charset="0"/>
              </a:rPr>
              <a:t>2</a:t>
            </a:r>
          </a:p>
        </p:txBody>
      </p:sp>
      <p:sp>
        <p:nvSpPr>
          <p:cNvPr id="187423" name="Line 31"/>
          <p:cNvSpPr>
            <a:spLocks noChangeShapeType="1"/>
          </p:cNvSpPr>
          <p:nvPr/>
        </p:nvSpPr>
        <p:spPr bwMode="auto">
          <a:xfrm flipV="1">
            <a:off x="5387975" y="1752600"/>
            <a:ext cx="2085975" cy="2667000"/>
          </a:xfrm>
          <a:prstGeom prst="line">
            <a:avLst/>
          </a:prstGeom>
          <a:noFill/>
          <a:ln w="38100">
            <a:solidFill>
              <a:srgbClr val="FF0000"/>
            </a:solidFill>
            <a:round/>
            <a:headEnd/>
            <a:tailEnd/>
          </a:ln>
          <a:effectLst/>
        </p:spPr>
        <p:txBody>
          <a:bodyPr/>
          <a:lstStyle/>
          <a:p>
            <a:endParaRPr lang="es-ES"/>
          </a:p>
        </p:txBody>
      </p:sp>
      <p:sp>
        <p:nvSpPr>
          <p:cNvPr id="187424" name="Text Box 32"/>
          <p:cNvSpPr txBox="1">
            <a:spLocks noChangeArrowheads="1"/>
          </p:cNvSpPr>
          <p:nvPr/>
        </p:nvSpPr>
        <p:spPr bwMode="auto">
          <a:xfrm>
            <a:off x="6629400" y="3109913"/>
            <a:ext cx="336550" cy="366712"/>
          </a:xfrm>
          <a:prstGeom prst="rect">
            <a:avLst/>
          </a:prstGeom>
          <a:noFill/>
          <a:ln w="9525">
            <a:noFill/>
            <a:miter lim="800000"/>
            <a:headEnd/>
            <a:tailEnd/>
          </a:ln>
          <a:effectLst/>
        </p:spPr>
        <p:txBody>
          <a:bodyPr wrap="none">
            <a:spAutoFit/>
          </a:bodyPr>
          <a:lstStyle/>
          <a:p>
            <a:pPr algn="l"/>
            <a:r>
              <a:rPr lang="en-US" i="1">
                <a:latin typeface="Arial" pitchFamily="34" charset="0"/>
              </a:rPr>
              <a:t>E</a:t>
            </a:r>
          </a:p>
        </p:txBody>
      </p:sp>
      <p:sp>
        <p:nvSpPr>
          <p:cNvPr id="187425" name="Text Box 33"/>
          <p:cNvSpPr txBox="1">
            <a:spLocks noChangeArrowheads="1"/>
          </p:cNvSpPr>
          <p:nvPr/>
        </p:nvSpPr>
        <p:spPr bwMode="auto">
          <a:xfrm>
            <a:off x="7010400" y="3519488"/>
            <a:ext cx="349250" cy="366712"/>
          </a:xfrm>
          <a:prstGeom prst="rect">
            <a:avLst/>
          </a:prstGeom>
          <a:noFill/>
          <a:ln w="9525">
            <a:noFill/>
            <a:miter lim="800000"/>
            <a:headEnd/>
            <a:tailEnd/>
          </a:ln>
          <a:effectLst/>
        </p:spPr>
        <p:txBody>
          <a:bodyPr wrap="none">
            <a:spAutoFit/>
          </a:bodyPr>
          <a:lstStyle/>
          <a:p>
            <a:pPr algn="l"/>
            <a:r>
              <a:rPr lang="en-US" i="1">
                <a:latin typeface="Arial" pitchFamily="34" charset="0"/>
              </a:rPr>
              <a:t>D</a:t>
            </a:r>
          </a:p>
        </p:txBody>
      </p:sp>
      <p:sp>
        <p:nvSpPr>
          <p:cNvPr id="187426" name="Text Box 34"/>
          <p:cNvSpPr txBox="1">
            <a:spLocks noChangeArrowheads="1"/>
          </p:cNvSpPr>
          <p:nvPr/>
        </p:nvSpPr>
        <p:spPr bwMode="auto">
          <a:xfrm>
            <a:off x="6781800" y="4281488"/>
            <a:ext cx="323850" cy="366712"/>
          </a:xfrm>
          <a:prstGeom prst="rect">
            <a:avLst/>
          </a:prstGeom>
          <a:noFill/>
          <a:ln w="9525">
            <a:noFill/>
            <a:miter lim="800000"/>
            <a:headEnd/>
            <a:tailEnd/>
          </a:ln>
          <a:effectLst/>
        </p:spPr>
        <p:txBody>
          <a:bodyPr wrap="none">
            <a:spAutoFit/>
          </a:bodyPr>
          <a:lstStyle/>
          <a:p>
            <a:pPr algn="l"/>
            <a:r>
              <a:rPr lang="en-US" i="1">
                <a:latin typeface="Arial" pitchFamily="34" charset="0"/>
              </a:rPr>
              <a:t>F</a:t>
            </a:r>
          </a:p>
        </p:txBody>
      </p:sp>
      <p:sp>
        <p:nvSpPr>
          <p:cNvPr id="187427" name="Line 35"/>
          <p:cNvSpPr>
            <a:spLocks noChangeShapeType="1"/>
          </p:cNvSpPr>
          <p:nvPr/>
        </p:nvSpPr>
        <p:spPr bwMode="auto">
          <a:xfrm flipV="1">
            <a:off x="6162675" y="2576513"/>
            <a:ext cx="2085975" cy="2667000"/>
          </a:xfrm>
          <a:prstGeom prst="line">
            <a:avLst/>
          </a:prstGeom>
          <a:noFill/>
          <a:ln w="38100">
            <a:solidFill>
              <a:srgbClr val="0000FF"/>
            </a:solidFill>
            <a:round/>
            <a:headEnd/>
            <a:tailEnd/>
          </a:ln>
          <a:effectLst/>
        </p:spPr>
        <p:txBody>
          <a:bodyPr/>
          <a:lstStyle/>
          <a:p>
            <a:endParaRPr lang="es-ES"/>
          </a:p>
        </p:txBody>
      </p:sp>
      <p:sp>
        <p:nvSpPr>
          <p:cNvPr id="187428" name="Text Box 36"/>
          <p:cNvSpPr txBox="1">
            <a:spLocks noChangeArrowheads="1"/>
          </p:cNvSpPr>
          <p:nvPr/>
        </p:nvSpPr>
        <p:spPr bwMode="auto">
          <a:xfrm>
            <a:off x="8221663" y="2438400"/>
            <a:ext cx="693737" cy="366713"/>
          </a:xfrm>
          <a:prstGeom prst="rect">
            <a:avLst/>
          </a:prstGeom>
          <a:noFill/>
          <a:ln w="9525">
            <a:noFill/>
            <a:miter lim="800000"/>
            <a:headEnd/>
            <a:tailEnd/>
          </a:ln>
          <a:effectLst/>
        </p:spPr>
        <p:txBody>
          <a:bodyPr wrap="none">
            <a:spAutoFit/>
          </a:bodyPr>
          <a:lstStyle/>
          <a:p>
            <a:pPr algn="l"/>
            <a:r>
              <a:rPr lang="en-US" i="1">
                <a:latin typeface="Arial" pitchFamily="34" charset="0"/>
              </a:rPr>
              <a:t>SMC</a:t>
            </a:r>
          </a:p>
        </p:txBody>
      </p:sp>
      <p:sp>
        <p:nvSpPr>
          <p:cNvPr id="187429" name="Line 37"/>
          <p:cNvSpPr>
            <a:spLocks noChangeShapeType="1"/>
          </p:cNvSpPr>
          <p:nvPr/>
        </p:nvSpPr>
        <p:spPr bwMode="auto">
          <a:xfrm>
            <a:off x="6459538" y="3033713"/>
            <a:ext cx="0" cy="1828800"/>
          </a:xfrm>
          <a:prstGeom prst="line">
            <a:avLst/>
          </a:prstGeom>
          <a:noFill/>
          <a:ln w="19050">
            <a:solidFill>
              <a:schemeClr val="tx1"/>
            </a:solidFill>
            <a:round/>
            <a:headEnd/>
            <a:tailEnd/>
          </a:ln>
          <a:effectLst/>
        </p:spPr>
        <p:txBody>
          <a:bodyPr/>
          <a:lstStyle/>
          <a:p>
            <a:endParaRPr lang="es-ES"/>
          </a:p>
        </p:txBody>
      </p:sp>
      <p:sp>
        <p:nvSpPr>
          <p:cNvPr id="187430" name="Text Box 38"/>
          <p:cNvSpPr txBox="1">
            <a:spLocks noChangeArrowheads="1"/>
          </p:cNvSpPr>
          <p:nvPr/>
        </p:nvSpPr>
        <p:spPr bwMode="auto">
          <a:xfrm>
            <a:off x="6267450" y="2667000"/>
            <a:ext cx="361950" cy="366713"/>
          </a:xfrm>
          <a:prstGeom prst="rect">
            <a:avLst/>
          </a:prstGeom>
          <a:noFill/>
          <a:ln w="9525">
            <a:noFill/>
            <a:miter lim="800000"/>
            <a:headEnd/>
            <a:tailEnd/>
          </a:ln>
          <a:effectLst/>
        </p:spPr>
        <p:txBody>
          <a:bodyPr wrap="none">
            <a:spAutoFit/>
          </a:bodyPr>
          <a:lstStyle/>
          <a:p>
            <a:pPr algn="l"/>
            <a:r>
              <a:rPr lang="en-US" i="1">
                <a:latin typeface="Arial" pitchFamily="34" charset="0"/>
              </a:rPr>
              <a:t>G</a:t>
            </a:r>
          </a:p>
        </p:txBody>
      </p:sp>
      <p:sp>
        <p:nvSpPr>
          <p:cNvPr id="187431" name="Text Box 39"/>
          <p:cNvSpPr txBox="1">
            <a:spLocks noChangeArrowheads="1"/>
          </p:cNvSpPr>
          <p:nvPr/>
        </p:nvSpPr>
        <p:spPr bwMode="auto">
          <a:xfrm>
            <a:off x="6156325" y="4591050"/>
            <a:ext cx="349250" cy="366713"/>
          </a:xfrm>
          <a:prstGeom prst="rect">
            <a:avLst/>
          </a:prstGeom>
          <a:noFill/>
          <a:ln w="9525">
            <a:noFill/>
            <a:miter lim="800000"/>
            <a:headEnd/>
            <a:tailEnd/>
          </a:ln>
          <a:effectLst/>
        </p:spPr>
        <p:txBody>
          <a:bodyPr wrap="none">
            <a:spAutoFit/>
          </a:bodyPr>
          <a:lstStyle/>
          <a:p>
            <a:pPr algn="l"/>
            <a:r>
              <a:rPr lang="en-US" i="1">
                <a:latin typeface="Arial" pitchFamily="34" charset="0"/>
              </a:rPr>
              <a:t>H</a:t>
            </a:r>
          </a:p>
        </p:txBody>
      </p:sp>
      <p:sp>
        <p:nvSpPr>
          <p:cNvPr id="187432" name="Line 40"/>
          <p:cNvSpPr>
            <a:spLocks noChangeShapeType="1"/>
          </p:cNvSpPr>
          <p:nvPr/>
        </p:nvSpPr>
        <p:spPr bwMode="auto">
          <a:xfrm>
            <a:off x="6818313" y="3490913"/>
            <a:ext cx="0" cy="1981200"/>
          </a:xfrm>
          <a:prstGeom prst="line">
            <a:avLst/>
          </a:prstGeom>
          <a:noFill/>
          <a:ln w="12700">
            <a:solidFill>
              <a:schemeClr val="tx1"/>
            </a:solidFill>
            <a:prstDash val="dash"/>
            <a:round/>
            <a:headEnd/>
            <a:tailEnd/>
          </a:ln>
          <a:effectLst/>
        </p:spPr>
        <p:txBody>
          <a:bodyPr/>
          <a:lstStyle/>
          <a:p>
            <a:endParaRPr lang="es-ES"/>
          </a:p>
        </p:txBody>
      </p:sp>
      <p:sp>
        <p:nvSpPr>
          <p:cNvPr id="187433" name="Line 41"/>
          <p:cNvSpPr>
            <a:spLocks noChangeShapeType="1"/>
          </p:cNvSpPr>
          <p:nvPr/>
        </p:nvSpPr>
        <p:spPr bwMode="auto">
          <a:xfrm>
            <a:off x="7175500" y="3948113"/>
            <a:ext cx="0" cy="1524000"/>
          </a:xfrm>
          <a:prstGeom prst="line">
            <a:avLst/>
          </a:prstGeom>
          <a:noFill/>
          <a:ln w="12700">
            <a:solidFill>
              <a:schemeClr val="tx1"/>
            </a:solidFill>
            <a:prstDash val="dash"/>
            <a:round/>
            <a:headEnd/>
            <a:tailEnd/>
          </a:ln>
          <a:effectLst/>
        </p:spPr>
        <p:txBody>
          <a:bodyPr/>
          <a:lstStyle/>
          <a:p>
            <a:endParaRPr lang="es-ES"/>
          </a:p>
        </p:txBody>
      </p:sp>
      <p:sp>
        <p:nvSpPr>
          <p:cNvPr id="187434" name="Line 42"/>
          <p:cNvSpPr>
            <a:spLocks noChangeShapeType="1"/>
          </p:cNvSpPr>
          <p:nvPr/>
        </p:nvSpPr>
        <p:spPr bwMode="auto">
          <a:xfrm>
            <a:off x="7175500" y="5472113"/>
            <a:ext cx="0" cy="152400"/>
          </a:xfrm>
          <a:prstGeom prst="line">
            <a:avLst/>
          </a:prstGeom>
          <a:noFill/>
          <a:ln w="19050">
            <a:solidFill>
              <a:schemeClr val="tx1"/>
            </a:solidFill>
            <a:round/>
            <a:headEnd/>
            <a:tailEnd/>
          </a:ln>
          <a:effectLst/>
        </p:spPr>
        <p:txBody>
          <a:bodyPr/>
          <a:lstStyle/>
          <a:p>
            <a:endParaRPr lang="es-ES"/>
          </a:p>
        </p:txBody>
      </p:sp>
      <p:sp>
        <p:nvSpPr>
          <p:cNvPr id="187435" name="Text Box 43"/>
          <p:cNvSpPr txBox="1">
            <a:spLocks noChangeArrowheads="1"/>
          </p:cNvSpPr>
          <p:nvPr/>
        </p:nvSpPr>
        <p:spPr bwMode="auto">
          <a:xfrm>
            <a:off x="7010400" y="5624513"/>
            <a:ext cx="487363" cy="366712"/>
          </a:xfrm>
          <a:prstGeom prst="rect">
            <a:avLst/>
          </a:prstGeom>
          <a:noFill/>
          <a:ln w="9525">
            <a:noFill/>
            <a:miter lim="800000"/>
            <a:headEnd/>
            <a:tailEnd/>
          </a:ln>
          <a:effectLst/>
        </p:spPr>
        <p:txBody>
          <a:bodyPr>
            <a:spAutoFit/>
          </a:bodyPr>
          <a:lstStyle/>
          <a:p>
            <a:pPr algn="l"/>
            <a:r>
              <a:rPr lang="en-US" i="1">
                <a:latin typeface="Arial" pitchFamily="34" charset="0"/>
              </a:rPr>
              <a:t>Q</a:t>
            </a:r>
            <a:r>
              <a:rPr lang="en-US" baseline="-25000">
                <a:latin typeface="Arial" pitchFamily="34" charset="0"/>
              </a:rPr>
              <a:t>0</a:t>
            </a:r>
          </a:p>
        </p:txBody>
      </p:sp>
      <p:sp>
        <p:nvSpPr>
          <p:cNvPr id="187436" name="Text Box 44"/>
          <p:cNvSpPr txBox="1">
            <a:spLocks noChangeArrowheads="1"/>
          </p:cNvSpPr>
          <p:nvPr/>
        </p:nvSpPr>
        <p:spPr bwMode="auto">
          <a:xfrm>
            <a:off x="914400" y="6096000"/>
            <a:ext cx="3581400" cy="366713"/>
          </a:xfrm>
          <a:prstGeom prst="rect">
            <a:avLst/>
          </a:prstGeom>
          <a:noFill/>
          <a:ln w="9525">
            <a:noFill/>
            <a:miter lim="800000"/>
            <a:headEnd/>
            <a:tailEnd/>
          </a:ln>
          <a:effectLst/>
        </p:spPr>
        <p:txBody>
          <a:bodyPr>
            <a:spAutoFit/>
          </a:bodyPr>
          <a:lstStyle/>
          <a:p>
            <a:pPr>
              <a:spcBef>
                <a:spcPct val="50000"/>
              </a:spcBef>
            </a:pPr>
            <a:r>
              <a:rPr lang="en-US">
                <a:latin typeface="Arial" pitchFamily="34" charset="0"/>
              </a:rPr>
              <a:t>No positive externality</a:t>
            </a:r>
          </a:p>
        </p:txBody>
      </p:sp>
      <p:sp>
        <p:nvSpPr>
          <p:cNvPr id="187437" name="Text Box 45"/>
          <p:cNvSpPr txBox="1">
            <a:spLocks noChangeArrowheads="1"/>
          </p:cNvSpPr>
          <p:nvPr/>
        </p:nvSpPr>
        <p:spPr bwMode="auto">
          <a:xfrm>
            <a:off x="5029200" y="6096000"/>
            <a:ext cx="3581400" cy="366713"/>
          </a:xfrm>
          <a:prstGeom prst="rect">
            <a:avLst/>
          </a:prstGeom>
          <a:noFill/>
          <a:ln w="9525">
            <a:noFill/>
            <a:miter lim="800000"/>
            <a:headEnd/>
            <a:tailEnd/>
          </a:ln>
          <a:effectLst/>
        </p:spPr>
        <p:txBody>
          <a:bodyPr>
            <a:spAutoFit/>
          </a:bodyPr>
          <a:lstStyle/>
          <a:p>
            <a:pPr>
              <a:spcBef>
                <a:spcPct val="50000"/>
              </a:spcBef>
            </a:pPr>
            <a:r>
              <a:rPr lang="en-US">
                <a:latin typeface="Arial" pitchFamily="34" charset="0"/>
              </a:rPr>
              <a:t>Positive externality</a:t>
            </a:r>
          </a:p>
        </p:txBody>
      </p:sp>
      <p:sp>
        <p:nvSpPr>
          <p:cNvPr id="187438" name="Line 46"/>
          <p:cNvSpPr>
            <a:spLocks noChangeShapeType="1"/>
          </p:cNvSpPr>
          <p:nvPr/>
        </p:nvSpPr>
        <p:spPr bwMode="auto">
          <a:xfrm>
            <a:off x="2066925" y="3962400"/>
            <a:ext cx="0" cy="1524000"/>
          </a:xfrm>
          <a:prstGeom prst="line">
            <a:avLst/>
          </a:prstGeom>
          <a:noFill/>
          <a:ln w="12700">
            <a:solidFill>
              <a:schemeClr val="tx1"/>
            </a:solidFill>
            <a:prstDash val="dash"/>
            <a:round/>
            <a:headEnd/>
            <a:tailEnd/>
          </a:ln>
          <a:effectLst/>
        </p:spPr>
        <p:txBody>
          <a:bodyPr/>
          <a:lstStyle/>
          <a:p>
            <a:endParaRPr lang="es-ES"/>
          </a:p>
        </p:txBody>
      </p:sp>
      <p:sp>
        <p:nvSpPr>
          <p:cNvPr id="187439" name="Line 47"/>
          <p:cNvSpPr>
            <a:spLocks noChangeShapeType="1"/>
          </p:cNvSpPr>
          <p:nvPr/>
        </p:nvSpPr>
        <p:spPr bwMode="auto">
          <a:xfrm>
            <a:off x="2074863" y="5500688"/>
            <a:ext cx="0" cy="152400"/>
          </a:xfrm>
          <a:prstGeom prst="line">
            <a:avLst/>
          </a:prstGeom>
          <a:noFill/>
          <a:ln w="19050">
            <a:solidFill>
              <a:schemeClr val="tx1"/>
            </a:solidFill>
            <a:round/>
            <a:headEnd/>
            <a:tailEnd/>
          </a:ln>
          <a:effectLst/>
        </p:spPr>
        <p:txBody>
          <a:bodyPr/>
          <a:lstStyle/>
          <a:p>
            <a:endParaRPr lang="es-ES"/>
          </a:p>
        </p:txBody>
      </p:sp>
      <p:sp>
        <p:nvSpPr>
          <p:cNvPr id="187440" name="Text Box 48"/>
          <p:cNvSpPr txBox="1">
            <a:spLocks noChangeArrowheads="1"/>
          </p:cNvSpPr>
          <p:nvPr/>
        </p:nvSpPr>
        <p:spPr bwMode="auto">
          <a:xfrm>
            <a:off x="1905000" y="5653088"/>
            <a:ext cx="573088" cy="366712"/>
          </a:xfrm>
          <a:prstGeom prst="rect">
            <a:avLst/>
          </a:prstGeom>
          <a:noFill/>
          <a:ln w="9525">
            <a:noFill/>
            <a:miter lim="800000"/>
            <a:headEnd/>
            <a:tailEnd/>
          </a:ln>
          <a:effectLst/>
        </p:spPr>
        <p:txBody>
          <a:bodyPr>
            <a:spAutoFit/>
          </a:bodyPr>
          <a:lstStyle/>
          <a:p>
            <a:pPr algn="l"/>
            <a:r>
              <a:rPr lang="en-US" i="1">
                <a:latin typeface="Arial" pitchFamily="34" charset="0"/>
              </a:rPr>
              <a:t>Q</a:t>
            </a:r>
            <a:r>
              <a:rPr lang="en-US" baseline="-25000">
                <a:latin typeface="Arial" pitchFamily="34" charset="0"/>
              </a:rPr>
              <a:t>2</a:t>
            </a:r>
          </a:p>
        </p:txBody>
      </p:sp>
      <p:sp>
        <p:nvSpPr>
          <p:cNvPr id="187441" name="Line 49"/>
          <p:cNvSpPr>
            <a:spLocks noChangeShapeType="1"/>
          </p:cNvSpPr>
          <p:nvPr/>
        </p:nvSpPr>
        <p:spPr bwMode="auto">
          <a:xfrm flipV="1">
            <a:off x="2419350" y="3505200"/>
            <a:ext cx="0" cy="1981200"/>
          </a:xfrm>
          <a:prstGeom prst="line">
            <a:avLst/>
          </a:prstGeom>
          <a:noFill/>
          <a:ln w="12700">
            <a:solidFill>
              <a:schemeClr val="tx1"/>
            </a:solidFill>
            <a:prstDash val="dash"/>
            <a:round/>
            <a:headEnd/>
            <a:tailEnd/>
          </a:ln>
          <a:effectLst/>
        </p:spPr>
        <p:txBody>
          <a:bodyPr/>
          <a:lstStyle/>
          <a:p>
            <a:endParaRPr lang="es-ES"/>
          </a:p>
        </p:txBody>
      </p:sp>
      <p:sp>
        <p:nvSpPr>
          <p:cNvPr id="187442" name="Line 50"/>
          <p:cNvSpPr>
            <a:spLocks noChangeShapeType="1"/>
          </p:cNvSpPr>
          <p:nvPr/>
        </p:nvSpPr>
        <p:spPr bwMode="auto">
          <a:xfrm>
            <a:off x="6467475" y="4876800"/>
            <a:ext cx="0" cy="609600"/>
          </a:xfrm>
          <a:prstGeom prst="line">
            <a:avLst/>
          </a:prstGeom>
          <a:noFill/>
          <a:ln w="12700">
            <a:solidFill>
              <a:schemeClr val="tx1"/>
            </a:solidFill>
            <a:prstDash val="dash"/>
            <a:round/>
            <a:headEnd/>
            <a:tailEnd/>
          </a:ln>
          <a:effectLst/>
        </p:spPr>
        <p:txBody>
          <a:bodyPr/>
          <a:lstStyle/>
          <a:p>
            <a:endParaRPr lang="es-ES"/>
          </a:p>
        </p:txBody>
      </p:sp>
      <p:sp>
        <p:nvSpPr>
          <p:cNvPr id="187443" name="Line 51"/>
          <p:cNvSpPr>
            <a:spLocks noChangeShapeType="1"/>
          </p:cNvSpPr>
          <p:nvPr/>
        </p:nvSpPr>
        <p:spPr bwMode="auto">
          <a:xfrm>
            <a:off x="6477000" y="5486400"/>
            <a:ext cx="0" cy="152400"/>
          </a:xfrm>
          <a:prstGeom prst="line">
            <a:avLst/>
          </a:prstGeom>
          <a:noFill/>
          <a:ln w="19050">
            <a:solidFill>
              <a:schemeClr val="tx1"/>
            </a:solidFill>
            <a:round/>
            <a:headEnd/>
            <a:tailEnd/>
          </a:ln>
          <a:effectLst/>
        </p:spPr>
        <p:txBody>
          <a:bodyPr/>
          <a:lstStyle/>
          <a:p>
            <a:endParaRPr lang="es-ES"/>
          </a:p>
        </p:txBody>
      </p:sp>
      <p:sp>
        <p:nvSpPr>
          <p:cNvPr id="187444" name="Text Box 52"/>
          <p:cNvSpPr txBox="1">
            <a:spLocks noChangeArrowheads="1"/>
          </p:cNvSpPr>
          <p:nvPr/>
        </p:nvSpPr>
        <p:spPr bwMode="auto">
          <a:xfrm>
            <a:off x="6296025" y="5638800"/>
            <a:ext cx="485775" cy="366713"/>
          </a:xfrm>
          <a:prstGeom prst="rect">
            <a:avLst/>
          </a:prstGeom>
          <a:noFill/>
          <a:ln w="9525">
            <a:noFill/>
            <a:miter lim="800000"/>
            <a:headEnd/>
            <a:tailEnd/>
          </a:ln>
          <a:effectLst/>
        </p:spPr>
        <p:txBody>
          <a:bodyPr>
            <a:spAutoFit/>
          </a:bodyPr>
          <a:lstStyle/>
          <a:p>
            <a:pPr algn="l"/>
            <a:r>
              <a:rPr lang="en-US" i="1">
                <a:latin typeface="Arial" pitchFamily="34" charset="0"/>
              </a:rPr>
              <a:t>Q</a:t>
            </a:r>
            <a:r>
              <a:rPr lang="en-US" baseline="-25000">
                <a:latin typeface="Arial" pitchFamily="34" charset="0"/>
              </a:rPr>
              <a:t>2</a:t>
            </a:r>
          </a:p>
        </p:txBody>
      </p:sp>
      <p:grpSp>
        <p:nvGrpSpPr>
          <p:cNvPr id="2" name="Group 55"/>
          <p:cNvGrpSpPr>
            <a:grpSpLocks/>
          </p:cNvGrpSpPr>
          <p:nvPr/>
        </p:nvGrpSpPr>
        <p:grpSpPr bwMode="auto">
          <a:xfrm>
            <a:off x="533400" y="427038"/>
            <a:ext cx="8077200" cy="376237"/>
            <a:chOff x="336" y="415"/>
            <a:chExt cx="5088" cy="237"/>
          </a:xfrm>
        </p:grpSpPr>
        <p:sp>
          <p:nvSpPr>
            <p:cNvPr id="187448" name="Text Box 56"/>
            <p:cNvSpPr txBox="1">
              <a:spLocks noChangeArrowheads="1"/>
            </p:cNvSpPr>
            <p:nvPr/>
          </p:nvSpPr>
          <p:spPr bwMode="blackWhite">
            <a:xfrm>
              <a:off x="336" y="415"/>
              <a:ext cx="864" cy="237"/>
            </a:xfrm>
            <a:prstGeom prst="rect">
              <a:avLst/>
            </a:prstGeom>
            <a:solidFill>
              <a:srgbClr val="A50021"/>
            </a:solidFill>
            <a:ln w="9525">
              <a:solidFill>
                <a:srgbClr val="A50021"/>
              </a:solidFill>
              <a:miter lim="800000"/>
              <a:headEnd/>
              <a:tailEnd/>
            </a:ln>
            <a:effectLst/>
          </p:spPr>
          <p:txBody>
            <a:bodyPr lIns="0" rIns="0" anchor="ctr">
              <a:spAutoFit/>
            </a:bodyPr>
            <a:lstStyle/>
            <a:p>
              <a:pPr>
                <a:spcBef>
                  <a:spcPct val="50000"/>
                </a:spcBef>
              </a:pPr>
              <a:r>
                <a:rPr lang="en-US" b="1">
                  <a:solidFill>
                    <a:srgbClr val="FFFFFF"/>
                  </a:solidFill>
                  <a:latin typeface="Tahoma" pitchFamily="34" charset="0"/>
                </a:rPr>
                <a:t>Figure 4</a:t>
              </a:r>
            </a:p>
          </p:txBody>
        </p:sp>
        <p:sp>
          <p:nvSpPr>
            <p:cNvPr id="187449" name="Line 57"/>
            <p:cNvSpPr>
              <a:spLocks noChangeShapeType="1"/>
            </p:cNvSpPr>
            <p:nvPr/>
          </p:nvSpPr>
          <p:spPr bwMode="blackWhite">
            <a:xfrm>
              <a:off x="336" y="643"/>
              <a:ext cx="5088" cy="0"/>
            </a:xfrm>
            <a:prstGeom prst="line">
              <a:avLst/>
            </a:prstGeom>
            <a:noFill/>
            <a:ln w="57150">
              <a:solidFill>
                <a:srgbClr val="A50021"/>
              </a:solidFill>
              <a:round/>
              <a:headEnd/>
              <a:tailEnd/>
            </a:ln>
            <a:effectLst/>
          </p:spPr>
          <p:txBody>
            <a:bodyPr wrap="none"/>
            <a:lstStyle/>
            <a:p>
              <a:endParaRPr lang="es-ES"/>
            </a:p>
          </p:txBody>
        </p:sp>
        <p:sp>
          <p:nvSpPr>
            <p:cNvPr id="187450" name="Text Box 58"/>
            <p:cNvSpPr txBox="1">
              <a:spLocks noChangeArrowheads="1"/>
            </p:cNvSpPr>
            <p:nvPr/>
          </p:nvSpPr>
          <p:spPr bwMode="blackWhite">
            <a:xfrm>
              <a:off x="1200" y="435"/>
              <a:ext cx="4176" cy="192"/>
            </a:xfrm>
            <a:prstGeom prst="rect">
              <a:avLst/>
            </a:prstGeom>
            <a:noFill/>
            <a:ln w="9525">
              <a:noFill/>
              <a:miter lim="800000"/>
              <a:headEnd/>
              <a:tailEnd/>
            </a:ln>
            <a:effectLst/>
          </p:spPr>
          <p:txBody>
            <a:bodyPr anchor="b">
              <a:spAutoFit/>
            </a:bodyPr>
            <a:lstStyle/>
            <a:p>
              <a:pPr algn="l">
                <a:spcBef>
                  <a:spcPct val="50000"/>
                </a:spcBef>
              </a:pPr>
              <a:endParaRPr lang="es-ES" sz="1400" b="1">
                <a:solidFill>
                  <a:schemeClr val="hlink"/>
                </a:solidFill>
                <a:latin typeface="Verdana" pitchFamily="34" charset="0"/>
              </a:endParaRPr>
            </a:p>
          </p:txBody>
        </p:sp>
      </p:grpSp>
      <p:sp>
        <p:nvSpPr>
          <p:cNvPr id="187451" name="AutoShape 59"/>
          <p:cNvSpPr>
            <a:spLocks noChangeArrowheads="1"/>
          </p:cNvSpPr>
          <p:nvPr/>
        </p:nvSpPr>
        <p:spPr bwMode="auto">
          <a:xfrm>
            <a:off x="3124200" y="1828800"/>
            <a:ext cx="2895600" cy="1219200"/>
          </a:xfrm>
          <a:prstGeom prst="wedgeRectCallout">
            <a:avLst>
              <a:gd name="adj1" fmla="val 64037"/>
              <a:gd name="adj2" fmla="val 50389"/>
            </a:avLst>
          </a:prstGeom>
          <a:solidFill>
            <a:srgbClr val="FFFF99"/>
          </a:solidFill>
          <a:ln w="9525">
            <a:solidFill>
              <a:schemeClr val="tx1"/>
            </a:solidFill>
            <a:miter lim="800000"/>
            <a:headEnd/>
            <a:tailEnd/>
          </a:ln>
          <a:effectLst/>
        </p:spPr>
        <p:txBody>
          <a:bodyPr/>
          <a:lstStyle/>
          <a:p>
            <a:pPr eaLnBrk="0" hangingPunct="0"/>
            <a:r>
              <a:rPr lang="en-US">
                <a:latin typeface="Arial" pitchFamily="34" charset="0"/>
                <a:cs typeface="Arial" pitchFamily="34" charset="0"/>
              </a:rPr>
              <a:t>In a market with a preexisting distortion, taxes can create larger (or smaller) DWL.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87451"/>
                                        </p:tgtEl>
                                        <p:attrNameLst>
                                          <p:attrName>style.visibility</p:attrName>
                                        </p:attrNameLst>
                                      </p:cBhvr>
                                      <p:to>
                                        <p:strVal val="visible"/>
                                      </p:to>
                                    </p:set>
                                    <p:anim calcmode="lin" valueType="num">
                                      <p:cBhvr additive="base">
                                        <p:cTn id="7" dur="500" fill="hold"/>
                                        <p:tgtEl>
                                          <p:spTgt spid="187451"/>
                                        </p:tgtEl>
                                        <p:attrNameLst>
                                          <p:attrName>ppt_x</p:attrName>
                                        </p:attrNameLst>
                                      </p:cBhvr>
                                      <p:tavLst>
                                        <p:tav tm="0">
                                          <p:val>
                                            <p:strVal val="1+#ppt_w/2"/>
                                          </p:val>
                                        </p:tav>
                                        <p:tav tm="100000">
                                          <p:val>
                                            <p:strVal val="#ppt_x"/>
                                          </p:val>
                                        </p:tav>
                                      </p:tavLst>
                                    </p:anim>
                                    <p:anim calcmode="lin" valueType="num">
                                      <p:cBhvr additive="base">
                                        <p:cTn id="8" dur="500" fill="hold"/>
                                        <p:tgtEl>
                                          <p:spTgt spid="18745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0" presetClass="path" presetSubtype="0" accel="50000" decel="50000" fill="hold" grpId="2" nodeType="afterEffect">
                                  <p:stCondLst>
                                    <p:cond delay="0"/>
                                  </p:stCondLst>
                                  <p:childTnLst>
                                    <p:animMotion origin="layout" path="M 0.0 0.0 L 0.07899 0.13657 L 0.01163 0.26365 L 0.01163 0.02037 " pathEditMode="relative" ptsTypes="AAAA">
                                      <p:cBhvr>
                                        <p:cTn id="11" dur="2000" fill="hold"/>
                                        <p:tgtEl>
                                          <p:spTgt spid="187451"/>
                                        </p:tgtEl>
                                        <p:attrNameLst>
                                          <p:attrName>ppt_x</p:attrName>
                                          <p:attrName>ppt_y</p:attrName>
                                        </p:attrNameLst>
                                      </p:cBhvr>
                                    </p:animMotion>
                                  </p:childTnLst>
                                </p:cTn>
                              </p:par>
                            </p:childTnLst>
                          </p:cTn>
                        </p:par>
                      </p:childTnLst>
                    </p:cTn>
                  </p:par>
                  <p:par>
                    <p:cTn id="12" fill="hold">
                      <p:stCondLst>
                        <p:cond delay="indefinite"/>
                      </p:stCondLst>
                      <p:childTnLst>
                        <p:par>
                          <p:cTn id="13" fill="hold">
                            <p:stCondLst>
                              <p:cond delay="0"/>
                            </p:stCondLst>
                            <p:childTnLst>
                              <p:par>
                                <p:cTn id="14" presetID="2" presetClass="exit" presetSubtype="4" fill="hold" grpId="1" nodeType="clickEffect">
                                  <p:stCondLst>
                                    <p:cond delay="0"/>
                                  </p:stCondLst>
                                  <p:childTnLst>
                                    <p:anim calcmode="lin" valueType="num">
                                      <p:cBhvr additive="base">
                                        <p:cTn id="15" dur="500"/>
                                        <p:tgtEl>
                                          <p:spTgt spid="187451"/>
                                        </p:tgtEl>
                                        <p:attrNameLst>
                                          <p:attrName>ppt_x</p:attrName>
                                        </p:attrNameLst>
                                      </p:cBhvr>
                                      <p:tavLst>
                                        <p:tav tm="0">
                                          <p:val>
                                            <p:strVal val="ppt_x"/>
                                          </p:val>
                                        </p:tav>
                                        <p:tav tm="100000">
                                          <p:val>
                                            <p:strVal val="ppt_x"/>
                                          </p:val>
                                        </p:tav>
                                      </p:tavLst>
                                    </p:anim>
                                    <p:anim calcmode="lin" valueType="num">
                                      <p:cBhvr additive="base">
                                        <p:cTn id="16" dur="500"/>
                                        <p:tgtEl>
                                          <p:spTgt spid="187451"/>
                                        </p:tgtEl>
                                        <p:attrNameLst>
                                          <p:attrName>ppt_y</p:attrName>
                                        </p:attrNameLst>
                                      </p:cBhvr>
                                      <p:tavLst>
                                        <p:tav tm="0">
                                          <p:val>
                                            <p:strVal val="ppt_y"/>
                                          </p:val>
                                        </p:tav>
                                        <p:tav tm="100000">
                                          <p:val>
                                            <p:strVal val="1+ppt_h/2"/>
                                          </p:val>
                                        </p:tav>
                                      </p:tavLst>
                                    </p:anim>
                                    <p:set>
                                      <p:cBhvr>
                                        <p:cTn id="17" dur="1" fill="hold">
                                          <p:stCondLst>
                                            <p:cond delay="499"/>
                                          </p:stCondLst>
                                        </p:cTn>
                                        <p:tgtEl>
                                          <p:spTgt spid="18745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451" grpId="0" animBg="1"/>
      <p:bldP spid="187451" grpId="1" animBg="1"/>
      <p:bldP spid="187451" grpId="2"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7" name="Rectangle 3"/>
          <p:cNvSpPr>
            <a:spLocks noGrp="1" noChangeArrowheads="1"/>
          </p:cNvSpPr>
          <p:nvPr>
            <p:ph type="body" idx="1"/>
          </p:nvPr>
        </p:nvSpPr>
        <p:spPr/>
        <p:txBody>
          <a:bodyPr/>
          <a:lstStyle/>
          <a:p>
            <a:r>
              <a:rPr lang="en-US">
                <a:latin typeface="Garamond" pitchFamily="18" charset="0"/>
              </a:rPr>
              <a:t>Imposing the tax in the first market, without externalities, results in a modest deadweight loss triangle equal to </a:t>
            </a:r>
            <a:r>
              <a:rPr lang="en-US" i="1">
                <a:latin typeface="Garamond" pitchFamily="18" charset="0"/>
              </a:rPr>
              <a:t>BAC</a:t>
            </a:r>
            <a:r>
              <a:rPr lang="en-US">
                <a:latin typeface="Garamond" pitchFamily="18" charset="0"/>
              </a:rPr>
              <a:t>.</a:t>
            </a:r>
          </a:p>
          <a:p>
            <a:r>
              <a:rPr lang="en-US">
                <a:latin typeface="Garamond" pitchFamily="18" charset="0"/>
              </a:rPr>
              <a:t>When an existing distortion already exists where the firm is producing below the socially efficient level, the deadweight loss is much higher.  The marginal deadweight loss from the same tax is now </a:t>
            </a:r>
            <a:r>
              <a:rPr lang="en-US" i="1">
                <a:latin typeface="Garamond" pitchFamily="18" charset="0"/>
              </a:rPr>
              <a:t>GEFH</a:t>
            </a:r>
            <a:r>
              <a:rPr lang="en-US">
                <a:latin typeface="Garamond" pitchFamily="18" charset="0"/>
              </a:rPr>
              <a:t>.</a:t>
            </a:r>
          </a:p>
          <a:p>
            <a:r>
              <a:rPr lang="en-US">
                <a:latin typeface="Garamond" pitchFamily="18" charset="0"/>
              </a:rPr>
              <a:t>Of course, if there were negative externalities, such a tax would actually improve efficiency.</a:t>
            </a:r>
          </a:p>
        </p:txBody>
      </p:sp>
      <p:sp>
        <p:nvSpPr>
          <p:cNvPr id="4" name="3 Título"/>
          <p:cNvSpPr>
            <a:spLocks noGrp="1"/>
          </p:cNvSpPr>
          <p:nvPr>
            <p:ph type="title"/>
          </p:nvPr>
        </p:nvSpPr>
        <p:spPr/>
        <p:txBody>
          <a:bodyPr/>
          <a:lstStyle/>
          <a:p>
            <a:endParaRPr lang="es-E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92867">
                                            <p:txEl>
                                              <p:pRg st="0" end="0"/>
                                            </p:txEl>
                                          </p:spTgt>
                                        </p:tgtEl>
                                        <p:attrNameLst>
                                          <p:attrName>style.visibility</p:attrName>
                                        </p:attrNameLst>
                                      </p:cBhvr>
                                      <p:to>
                                        <p:strVal val="visible"/>
                                      </p:to>
                                    </p:set>
                                    <p:anim calcmode="lin" valueType="num">
                                      <p:cBhvr additive="base">
                                        <p:cTn id="7" dur="500" fill="hold"/>
                                        <p:tgtEl>
                                          <p:spTgt spid="292867">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9286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92867">
                                            <p:txEl>
                                              <p:pRg st="1" end="1"/>
                                            </p:txEl>
                                          </p:spTgt>
                                        </p:tgtEl>
                                        <p:attrNameLst>
                                          <p:attrName>style.visibility</p:attrName>
                                        </p:attrNameLst>
                                      </p:cBhvr>
                                      <p:to>
                                        <p:strVal val="visible"/>
                                      </p:to>
                                    </p:set>
                                    <p:anim calcmode="lin" valueType="num">
                                      <p:cBhvr additive="base">
                                        <p:cTn id="13" dur="500" fill="hold"/>
                                        <p:tgtEl>
                                          <p:spTgt spid="292867">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9286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292867">
                                            <p:txEl>
                                              <p:pRg st="2" end="2"/>
                                            </p:txEl>
                                          </p:spTgt>
                                        </p:tgtEl>
                                        <p:attrNameLst>
                                          <p:attrName>style.visibility</p:attrName>
                                        </p:attrNameLst>
                                      </p:cBhvr>
                                      <p:to>
                                        <p:strVal val="visible"/>
                                      </p:to>
                                    </p:set>
                                    <p:anim calcmode="lin" valueType="num">
                                      <p:cBhvr additive="base">
                                        <p:cTn id="19" dur="500" fill="hold"/>
                                        <p:tgtEl>
                                          <p:spTgt spid="292867">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92867">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2867"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2"/>
          <p:cNvSpPr>
            <a:spLocks noGrp="1" noChangeArrowheads="1"/>
          </p:cNvSpPr>
          <p:nvPr>
            <p:ph type="title"/>
          </p:nvPr>
        </p:nvSpPr>
        <p:spPr/>
        <p:txBody>
          <a:bodyPr/>
          <a:lstStyle/>
          <a:p>
            <a:pPr algn="ctr"/>
            <a:r>
              <a:rPr lang="en-US" sz="2800">
                <a:latin typeface="Garamond" pitchFamily="18" charset="0"/>
              </a:rPr>
              <a:t>Taxation and economic efficiency</a:t>
            </a:r>
            <a:br>
              <a:rPr lang="en-US" sz="2800">
                <a:latin typeface="Garamond" pitchFamily="18" charset="0"/>
              </a:rPr>
            </a:br>
            <a:r>
              <a:rPr lang="en-US" sz="2800">
                <a:latin typeface="Garamond" pitchFamily="18" charset="0"/>
              </a:rPr>
              <a:t>Deadweight loss and the design of efficient tax systems</a:t>
            </a:r>
          </a:p>
        </p:txBody>
      </p:sp>
      <p:sp>
        <p:nvSpPr>
          <p:cNvPr id="293891" name="Rectangle 3"/>
          <p:cNvSpPr>
            <a:spLocks noGrp="1" noChangeArrowheads="1"/>
          </p:cNvSpPr>
          <p:nvPr>
            <p:ph type="body" idx="1"/>
          </p:nvPr>
        </p:nvSpPr>
        <p:spPr/>
        <p:txBody>
          <a:bodyPr/>
          <a:lstStyle/>
          <a:p>
            <a:r>
              <a:rPr lang="en-US">
                <a:latin typeface="Garamond" pitchFamily="18" charset="0"/>
              </a:rPr>
              <a:t>This insight about deadweight loss also demonstrates that a progressive tax system can be less efficient.</a:t>
            </a:r>
          </a:p>
          <a:p>
            <a:r>
              <a:rPr lang="en-US">
                <a:latin typeface="Garamond" pitchFamily="18" charset="0"/>
              </a:rPr>
              <a:t>Consider two tax systems – one a proportional 20% payroll tax, and the other a progressive tax that imposes a 60% rate on the rich, and a 0% rate on the poor.</a:t>
            </a:r>
          </a:p>
          <a:p>
            <a:r>
              <a:rPr lang="en-US" b="1">
                <a:solidFill>
                  <a:srgbClr val="A50021"/>
                </a:solidFill>
                <a:effectLst>
                  <a:outerShdw blurRad="38100" dist="38100" dir="2700000" algn="tl">
                    <a:srgbClr val="000000"/>
                  </a:outerShdw>
                </a:effectLst>
                <a:latin typeface="Garamond" pitchFamily="18" charset="0"/>
              </a:rPr>
              <a:t>Figure 5</a:t>
            </a:r>
            <a:r>
              <a:rPr lang="en-US">
                <a:latin typeface="Garamond" pitchFamily="18" charset="0"/>
              </a:rPr>
              <a:t> shows these cases.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93891">
                                            <p:txEl>
                                              <p:pRg st="0" end="0"/>
                                            </p:txEl>
                                          </p:spTgt>
                                        </p:tgtEl>
                                        <p:attrNameLst>
                                          <p:attrName>style.visibility</p:attrName>
                                        </p:attrNameLst>
                                      </p:cBhvr>
                                      <p:to>
                                        <p:strVal val="visible"/>
                                      </p:to>
                                    </p:set>
                                    <p:anim calcmode="lin" valueType="num">
                                      <p:cBhvr additive="base">
                                        <p:cTn id="7" dur="500" fill="hold"/>
                                        <p:tgtEl>
                                          <p:spTgt spid="293891">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9389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93891">
                                            <p:txEl>
                                              <p:pRg st="1" end="1"/>
                                            </p:txEl>
                                          </p:spTgt>
                                        </p:tgtEl>
                                        <p:attrNameLst>
                                          <p:attrName>style.visibility</p:attrName>
                                        </p:attrNameLst>
                                      </p:cBhvr>
                                      <p:to>
                                        <p:strVal val="visible"/>
                                      </p:to>
                                    </p:set>
                                    <p:anim calcmode="lin" valueType="num">
                                      <p:cBhvr additive="base">
                                        <p:cTn id="13" dur="500" fill="hold"/>
                                        <p:tgtEl>
                                          <p:spTgt spid="293891">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9389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293891">
                                            <p:txEl>
                                              <p:pRg st="2" end="2"/>
                                            </p:txEl>
                                          </p:spTgt>
                                        </p:tgtEl>
                                        <p:attrNameLst>
                                          <p:attrName>style.visibility</p:attrName>
                                        </p:attrNameLst>
                                      </p:cBhvr>
                                      <p:to>
                                        <p:strVal val="visible"/>
                                      </p:to>
                                    </p:set>
                                    <p:anim calcmode="lin" valueType="num">
                                      <p:cBhvr additive="base">
                                        <p:cTn id="19" dur="500" fill="hold"/>
                                        <p:tgtEl>
                                          <p:spTgt spid="293891">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93891">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3891"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Freeform 2"/>
          <p:cNvSpPr>
            <a:spLocks/>
          </p:cNvSpPr>
          <p:nvPr/>
        </p:nvSpPr>
        <p:spPr bwMode="auto">
          <a:xfrm>
            <a:off x="2274888" y="3033713"/>
            <a:ext cx="466725" cy="914400"/>
          </a:xfrm>
          <a:custGeom>
            <a:avLst/>
            <a:gdLst/>
            <a:ahLst/>
            <a:cxnLst>
              <a:cxn ang="0">
                <a:pos x="0" y="0"/>
              </a:cxn>
              <a:cxn ang="0">
                <a:pos x="0" y="576"/>
              </a:cxn>
              <a:cxn ang="0">
                <a:pos x="384" y="192"/>
              </a:cxn>
              <a:cxn ang="0">
                <a:pos x="0" y="0"/>
              </a:cxn>
            </a:cxnLst>
            <a:rect l="0" t="0" r="r" b="b"/>
            <a:pathLst>
              <a:path w="384" h="576">
                <a:moveTo>
                  <a:pt x="0" y="0"/>
                </a:moveTo>
                <a:lnTo>
                  <a:pt x="0" y="576"/>
                </a:lnTo>
                <a:lnTo>
                  <a:pt x="384" y="192"/>
                </a:lnTo>
                <a:lnTo>
                  <a:pt x="0" y="0"/>
                </a:lnTo>
                <a:close/>
              </a:path>
            </a:pathLst>
          </a:custGeom>
          <a:solidFill>
            <a:srgbClr val="FFFF99">
              <a:alpha val="50000"/>
            </a:srgbClr>
          </a:solidFill>
          <a:ln w="9525">
            <a:solidFill>
              <a:schemeClr val="tx1"/>
            </a:solidFill>
            <a:round/>
            <a:headEnd/>
            <a:tailEnd/>
          </a:ln>
          <a:effectLst/>
        </p:spPr>
        <p:txBody>
          <a:bodyPr/>
          <a:lstStyle/>
          <a:p>
            <a:endParaRPr lang="es-ES"/>
          </a:p>
        </p:txBody>
      </p:sp>
      <p:sp>
        <p:nvSpPr>
          <p:cNvPr id="192515" name="Line 3"/>
          <p:cNvSpPr>
            <a:spLocks noChangeShapeType="1"/>
          </p:cNvSpPr>
          <p:nvPr/>
        </p:nvSpPr>
        <p:spPr bwMode="auto">
          <a:xfrm>
            <a:off x="1166813" y="1447800"/>
            <a:ext cx="0" cy="3962400"/>
          </a:xfrm>
          <a:prstGeom prst="line">
            <a:avLst/>
          </a:prstGeom>
          <a:noFill/>
          <a:ln w="28575">
            <a:solidFill>
              <a:schemeClr val="tx1"/>
            </a:solidFill>
            <a:round/>
            <a:headEnd/>
            <a:tailEnd/>
          </a:ln>
          <a:effectLst/>
        </p:spPr>
        <p:txBody>
          <a:bodyPr/>
          <a:lstStyle/>
          <a:p>
            <a:endParaRPr lang="es-ES"/>
          </a:p>
        </p:txBody>
      </p:sp>
      <p:sp>
        <p:nvSpPr>
          <p:cNvPr id="192516" name="Line 4"/>
          <p:cNvSpPr>
            <a:spLocks noChangeShapeType="1"/>
          </p:cNvSpPr>
          <p:nvPr/>
        </p:nvSpPr>
        <p:spPr bwMode="auto">
          <a:xfrm>
            <a:off x="1166813" y="5410200"/>
            <a:ext cx="3500437" cy="0"/>
          </a:xfrm>
          <a:prstGeom prst="line">
            <a:avLst/>
          </a:prstGeom>
          <a:noFill/>
          <a:ln w="28575">
            <a:solidFill>
              <a:schemeClr val="tx1"/>
            </a:solidFill>
            <a:round/>
            <a:headEnd/>
            <a:tailEnd/>
          </a:ln>
          <a:effectLst/>
        </p:spPr>
        <p:txBody>
          <a:bodyPr/>
          <a:lstStyle/>
          <a:p>
            <a:endParaRPr lang="es-ES"/>
          </a:p>
        </p:txBody>
      </p:sp>
      <p:sp>
        <p:nvSpPr>
          <p:cNvPr id="192517" name="Text Box 5"/>
          <p:cNvSpPr txBox="1">
            <a:spLocks noChangeArrowheads="1"/>
          </p:cNvSpPr>
          <p:nvPr/>
        </p:nvSpPr>
        <p:spPr bwMode="auto">
          <a:xfrm>
            <a:off x="152400" y="1422400"/>
            <a:ext cx="982663" cy="304800"/>
          </a:xfrm>
          <a:prstGeom prst="rect">
            <a:avLst/>
          </a:prstGeom>
          <a:noFill/>
          <a:ln w="9525">
            <a:noFill/>
            <a:miter lim="800000"/>
            <a:headEnd/>
            <a:tailEnd/>
          </a:ln>
          <a:effectLst/>
        </p:spPr>
        <p:txBody>
          <a:bodyPr wrap="none">
            <a:spAutoFit/>
          </a:bodyPr>
          <a:lstStyle/>
          <a:p>
            <a:pPr algn="l"/>
            <a:r>
              <a:rPr lang="en-US" sz="1400">
                <a:latin typeface="Arial" pitchFamily="34" charset="0"/>
              </a:rPr>
              <a:t>Wage (</a:t>
            </a:r>
            <a:r>
              <a:rPr lang="en-US" sz="1400" i="1">
                <a:latin typeface="Arial" pitchFamily="34" charset="0"/>
              </a:rPr>
              <a:t>W</a:t>
            </a:r>
            <a:r>
              <a:rPr lang="en-US" sz="1400">
                <a:latin typeface="Arial" pitchFamily="34" charset="0"/>
              </a:rPr>
              <a:t>)</a:t>
            </a:r>
          </a:p>
        </p:txBody>
      </p:sp>
      <p:sp>
        <p:nvSpPr>
          <p:cNvPr id="192518" name="Text Box 6"/>
          <p:cNvSpPr txBox="1">
            <a:spLocks noChangeArrowheads="1"/>
          </p:cNvSpPr>
          <p:nvPr/>
        </p:nvSpPr>
        <p:spPr bwMode="auto">
          <a:xfrm>
            <a:off x="4267200" y="5475288"/>
            <a:ext cx="952500" cy="304800"/>
          </a:xfrm>
          <a:prstGeom prst="rect">
            <a:avLst/>
          </a:prstGeom>
          <a:noFill/>
          <a:ln w="9525">
            <a:noFill/>
            <a:miter lim="800000"/>
            <a:headEnd/>
            <a:tailEnd/>
          </a:ln>
          <a:effectLst/>
        </p:spPr>
        <p:txBody>
          <a:bodyPr wrap="none">
            <a:spAutoFit/>
          </a:bodyPr>
          <a:lstStyle/>
          <a:p>
            <a:pPr algn="l"/>
            <a:r>
              <a:rPr lang="en-US" sz="1400">
                <a:latin typeface="Arial" pitchFamily="34" charset="0"/>
              </a:rPr>
              <a:t>Hours (</a:t>
            </a:r>
            <a:r>
              <a:rPr lang="en-US" sz="1400" i="1">
                <a:latin typeface="Arial" pitchFamily="34" charset="0"/>
              </a:rPr>
              <a:t>H</a:t>
            </a:r>
            <a:r>
              <a:rPr lang="en-US" sz="1400">
                <a:latin typeface="Arial" pitchFamily="34" charset="0"/>
              </a:rPr>
              <a:t>)</a:t>
            </a:r>
          </a:p>
        </p:txBody>
      </p:sp>
      <p:sp>
        <p:nvSpPr>
          <p:cNvPr id="192519" name="Line 7"/>
          <p:cNvSpPr>
            <a:spLocks noChangeShapeType="1"/>
          </p:cNvSpPr>
          <p:nvPr/>
        </p:nvSpPr>
        <p:spPr bwMode="auto">
          <a:xfrm flipV="1">
            <a:off x="1282700" y="1752600"/>
            <a:ext cx="2684463" cy="3505200"/>
          </a:xfrm>
          <a:prstGeom prst="line">
            <a:avLst/>
          </a:prstGeom>
          <a:noFill/>
          <a:ln w="38100">
            <a:solidFill>
              <a:srgbClr val="0000FF"/>
            </a:solidFill>
            <a:round/>
            <a:headEnd/>
            <a:tailEnd/>
          </a:ln>
          <a:effectLst/>
        </p:spPr>
        <p:txBody>
          <a:bodyPr/>
          <a:lstStyle/>
          <a:p>
            <a:endParaRPr lang="es-ES"/>
          </a:p>
        </p:txBody>
      </p:sp>
      <p:sp>
        <p:nvSpPr>
          <p:cNvPr id="192520" name="Line 8"/>
          <p:cNvSpPr>
            <a:spLocks noChangeShapeType="1"/>
          </p:cNvSpPr>
          <p:nvPr/>
        </p:nvSpPr>
        <p:spPr bwMode="auto">
          <a:xfrm>
            <a:off x="1516063" y="2500313"/>
            <a:ext cx="2859087" cy="1981200"/>
          </a:xfrm>
          <a:prstGeom prst="line">
            <a:avLst/>
          </a:prstGeom>
          <a:noFill/>
          <a:ln w="38100">
            <a:solidFill>
              <a:srgbClr val="0000FF"/>
            </a:solidFill>
            <a:round/>
            <a:headEnd/>
            <a:tailEnd/>
          </a:ln>
          <a:effectLst/>
        </p:spPr>
        <p:txBody>
          <a:bodyPr/>
          <a:lstStyle/>
          <a:p>
            <a:endParaRPr lang="es-ES"/>
          </a:p>
        </p:txBody>
      </p:sp>
      <p:sp>
        <p:nvSpPr>
          <p:cNvPr id="192521" name="Rectangle 9"/>
          <p:cNvSpPr>
            <a:spLocks noChangeArrowheads="1"/>
          </p:cNvSpPr>
          <p:nvPr/>
        </p:nvSpPr>
        <p:spPr bwMode="auto">
          <a:xfrm>
            <a:off x="1166813" y="3033713"/>
            <a:ext cx="1108075" cy="2376487"/>
          </a:xfrm>
          <a:prstGeom prst="rect">
            <a:avLst/>
          </a:prstGeom>
          <a:noFill/>
          <a:ln w="12700">
            <a:solidFill>
              <a:schemeClr val="tx1"/>
            </a:solidFill>
            <a:prstDash val="dash"/>
            <a:miter lim="800000"/>
            <a:headEnd/>
            <a:tailEnd/>
          </a:ln>
          <a:effectLst/>
        </p:spPr>
        <p:txBody>
          <a:bodyPr wrap="none" anchor="ctr"/>
          <a:lstStyle/>
          <a:p>
            <a:endParaRPr lang="es-ES"/>
          </a:p>
        </p:txBody>
      </p:sp>
      <p:sp>
        <p:nvSpPr>
          <p:cNvPr id="192522" name="Rectangle 10"/>
          <p:cNvSpPr>
            <a:spLocks noChangeArrowheads="1"/>
          </p:cNvSpPr>
          <p:nvPr/>
        </p:nvSpPr>
        <p:spPr bwMode="auto">
          <a:xfrm>
            <a:off x="1166813" y="3338513"/>
            <a:ext cx="1574800" cy="2071687"/>
          </a:xfrm>
          <a:prstGeom prst="rect">
            <a:avLst/>
          </a:prstGeom>
          <a:noFill/>
          <a:ln w="12700">
            <a:solidFill>
              <a:schemeClr val="tx1"/>
            </a:solidFill>
            <a:prstDash val="dash"/>
            <a:miter lim="800000"/>
            <a:headEnd/>
            <a:tailEnd/>
          </a:ln>
          <a:effectLst/>
        </p:spPr>
        <p:txBody>
          <a:bodyPr wrap="none" anchor="ctr"/>
          <a:lstStyle/>
          <a:p>
            <a:endParaRPr lang="es-ES"/>
          </a:p>
        </p:txBody>
      </p:sp>
      <p:sp>
        <p:nvSpPr>
          <p:cNvPr id="192523" name="Text Box 11"/>
          <p:cNvSpPr txBox="1">
            <a:spLocks noChangeArrowheads="1"/>
          </p:cNvSpPr>
          <p:nvPr/>
        </p:nvSpPr>
        <p:spPr bwMode="auto">
          <a:xfrm>
            <a:off x="31750" y="2895600"/>
            <a:ext cx="1066800" cy="304800"/>
          </a:xfrm>
          <a:prstGeom prst="rect">
            <a:avLst/>
          </a:prstGeom>
          <a:noFill/>
          <a:ln w="9525">
            <a:noFill/>
            <a:miter lim="800000"/>
            <a:headEnd/>
            <a:tailEnd/>
          </a:ln>
          <a:effectLst/>
        </p:spPr>
        <p:txBody>
          <a:bodyPr>
            <a:spAutoFit/>
          </a:bodyPr>
          <a:lstStyle/>
          <a:p>
            <a:pPr algn="l"/>
            <a:r>
              <a:rPr lang="en-US" sz="1400">
                <a:latin typeface="Arial" pitchFamily="34" charset="0"/>
              </a:rPr>
              <a:t> </a:t>
            </a:r>
            <a:r>
              <a:rPr lang="en-US" sz="1400" i="1">
                <a:latin typeface="Arial" pitchFamily="34" charset="0"/>
              </a:rPr>
              <a:t>W</a:t>
            </a:r>
            <a:r>
              <a:rPr lang="en-US" sz="1400" baseline="-25000">
                <a:latin typeface="Arial" pitchFamily="34" charset="0"/>
              </a:rPr>
              <a:t>2</a:t>
            </a:r>
            <a:r>
              <a:rPr lang="en-US" sz="1400">
                <a:latin typeface="Arial" pitchFamily="34" charset="0"/>
              </a:rPr>
              <a:t>=11.18</a:t>
            </a:r>
          </a:p>
        </p:txBody>
      </p:sp>
      <p:sp>
        <p:nvSpPr>
          <p:cNvPr id="192524" name="Text Box 12"/>
          <p:cNvSpPr txBox="1">
            <a:spLocks noChangeArrowheads="1"/>
          </p:cNvSpPr>
          <p:nvPr/>
        </p:nvSpPr>
        <p:spPr bwMode="auto">
          <a:xfrm>
            <a:off x="76200" y="3200400"/>
            <a:ext cx="1004888" cy="304800"/>
          </a:xfrm>
          <a:prstGeom prst="rect">
            <a:avLst/>
          </a:prstGeom>
          <a:noFill/>
          <a:ln w="9525">
            <a:noFill/>
            <a:miter lim="800000"/>
            <a:headEnd/>
            <a:tailEnd/>
          </a:ln>
          <a:effectLst/>
        </p:spPr>
        <p:txBody>
          <a:bodyPr>
            <a:spAutoFit/>
          </a:bodyPr>
          <a:lstStyle/>
          <a:p>
            <a:pPr algn="l"/>
            <a:r>
              <a:rPr lang="en-US" sz="1400" i="1">
                <a:latin typeface="Arial" pitchFamily="34" charset="0"/>
              </a:rPr>
              <a:t>W</a:t>
            </a:r>
            <a:r>
              <a:rPr lang="en-US" sz="1400" baseline="-25000">
                <a:latin typeface="Arial" pitchFamily="34" charset="0"/>
              </a:rPr>
              <a:t>1</a:t>
            </a:r>
            <a:r>
              <a:rPr lang="en-US" sz="1400">
                <a:latin typeface="Arial" pitchFamily="34" charset="0"/>
              </a:rPr>
              <a:t>=10.00</a:t>
            </a:r>
          </a:p>
        </p:txBody>
      </p:sp>
      <p:sp>
        <p:nvSpPr>
          <p:cNvPr id="192525" name="Line 13"/>
          <p:cNvSpPr>
            <a:spLocks noChangeShapeType="1"/>
          </p:cNvSpPr>
          <p:nvPr/>
        </p:nvSpPr>
        <p:spPr bwMode="auto">
          <a:xfrm flipH="1" flipV="1">
            <a:off x="1049338" y="3033713"/>
            <a:ext cx="117475" cy="0"/>
          </a:xfrm>
          <a:prstGeom prst="line">
            <a:avLst/>
          </a:prstGeom>
          <a:noFill/>
          <a:ln w="19050">
            <a:solidFill>
              <a:schemeClr val="tx1"/>
            </a:solidFill>
            <a:round/>
            <a:headEnd/>
            <a:tailEnd/>
          </a:ln>
          <a:effectLst/>
        </p:spPr>
        <p:txBody>
          <a:bodyPr/>
          <a:lstStyle/>
          <a:p>
            <a:endParaRPr lang="es-ES"/>
          </a:p>
        </p:txBody>
      </p:sp>
      <p:sp>
        <p:nvSpPr>
          <p:cNvPr id="192526" name="Line 14"/>
          <p:cNvSpPr>
            <a:spLocks noChangeShapeType="1"/>
          </p:cNvSpPr>
          <p:nvPr/>
        </p:nvSpPr>
        <p:spPr bwMode="auto">
          <a:xfrm flipH="1">
            <a:off x="1049338" y="3338513"/>
            <a:ext cx="117475" cy="0"/>
          </a:xfrm>
          <a:prstGeom prst="line">
            <a:avLst/>
          </a:prstGeom>
          <a:noFill/>
          <a:ln w="19050">
            <a:solidFill>
              <a:schemeClr val="tx1"/>
            </a:solidFill>
            <a:round/>
            <a:headEnd/>
            <a:tailEnd/>
          </a:ln>
          <a:effectLst/>
        </p:spPr>
        <p:txBody>
          <a:bodyPr/>
          <a:lstStyle/>
          <a:p>
            <a:endParaRPr lang="es-ES"/>
          </a:p>
        </p:txBody>
      </p:sp>
      <p:sp>
        <p:nvSpPr>
          <p:cNvPr id="192527" name="Line 15"/>
          <p:cNvSpPr>
            <a:spLocks noChangeShapeType="1"/>
          </p:cNvSpPr>
          <p:nvPr/>
        </p:nvSpPr>
        <p:spPr bwMode="auto">
          <a:xfrm>
            <a:off x="2741613" y="5410200"/>
            <a:ext cx="0" cy="152400"/>
          </a:xfrm>
          <a:prstGeom prst="line">
            <a:avLst/>
          </a:prstGeom>
          <a:noFill/>
          <a:ln w="19050">
            <a:solidFill>
              <a:schemeClr val="tx1"/>
            </a:solidFill>
            <a:round/>
            <a:headEnd/>
            <a:tailEnd/>
          </a:ln>
          <a:effectLst/>
        </p:spPr>
        <p:txBody>
          <a:bodyPr/>
          <a:lstStyle/>
          <a:p>
            <a:endParaRPr lang="es-ES"/>
          </a:p>
        </p:txBody>
      </p:sp>
      <p:sp>
        <p:nvSpPr>
          <p:cNvPr id="192528" name="Line 16"/>
          <p:cNvSpPr>
            <a:spLocks noChangeShapeType="1"/>
          </p:cNvSpPr>
          <p:nvPr/>
        </p:nvSpPr>
        <p:spPr bwMode="auto">
          <a:xfrm>
            <a:off x="2274888" y="5410200"/>
            <a:ext cx="0" cy="152400"/>
          </a:xfrm>
          <a:prstGeom prst="line">
            <a:avLst/>
          </a:prstGeom>
          <a:noFill/>
          <a:ln w="19050">
            <a:solidFill>
              <a:schemeClr val="tx1"/>
            </a:solidFill>
            <a:round/>
            <a:headEnd/>
            <a:tailEnd/>
          </a:ln>
          <a:effectLst/>
        </p:spPr>
        <p:txBody>
          <a:bodyPr/>
          <a:lstStyle/>
          <a:p>
            <a:endParaRPr lang="es-ES"/>
          </a:p>
        </p:txBody>
      </p:sp>
      <p:sp>
        <p:nvSpPr>
          <p:cNvPr id="192529" name="Text Box 17"/>
          <p:cNvSpPr txBox="1">
            <a:spLocks noChangeArrowheads="1"/>
          </p:cNvSpPr>
          <p:nvPr/>
        </p:nvSpPr>
        <p:spPr bwMode="auto">
          <a:xfrm>
            <a:off x="2524125" y="5562600"/>
            <a:ext cx="981075" cy="274638"/>
          </a:xfrm>
          <a:prstGeom prst="rect">
            <a:avLst/>
          </a:prstGeom>
          <a:noFill/>
          <a:ln w="9525">
            <a:noFill/>
            <a:miter lim="800000"/>
            <a:headEnd/>
            <a:tailEnd/>
          </a:ln>
          <a:effectLst/>
        </p:spPr>
        <p:txBody>
          <a:bodyPr>
            <a:spAutoFit/>
          </a:bodyPr>
          <a:lstStyle/>
          <a:p>
            <a:pPr algn="l"/>
            <a:r>
              <a:rPr lang="en-US" sz="1200" i="1">
                <a:latin typeface="Arial" pitchFamily="34" charset="0"/>
              </a:rPr>
              <a:t>H</a:t>
            </a:r>
            <a:r>
              <a:rPr lang="en-US" sz="1200" baseline="-25000">
                <a:latin typeface="Arial" pitchFamily="34" charset="0"/>
              </a:rPr>
              <a:t>1</a:t>
            </a:r>
            <a:r>
              <a:rPr lang="en-US" sz="1200">
                <a:latin typeface="Arial" pitchFamily="34" charset="0"/>
              </a:rPr>
              <a:t>=1,000</a:t>
            </a:r>
          </a:p>
        </p:txBody>
      </p:sp>
      <p:sp>
        <p:nvSpPr>
          <p:cNvPr id="192530" name="Text Box 18"/>
          <p:cNvSpPr txBox="1">
            <a:spLocks noChangeArrowheads="1"/>
          </p:cNvSpPr>
          <p:nvPr/>
        </p:nvSpPr>
        <p:spPr bwMode="auto">
          <a:xfrm>
            <a:off x="1905000" y="5562600"/>
            <a:ext cx="996950" cy="274638"/>
          </a:xfrm>
          <a:prstGeom prst="rect">
            <a:avLst/>
          </a:prstGeom>
          <a:noFill/>
          <a:ln w="9525">
            <a:noFill/>
            <a:miter lim="800000"/>
            <a:headEnd/>
            <a:tailEnd/>
          </a:ln>
          <a:effectLst/>
        </p:spPr>
        <p:txBody>
          <a:bodyPr>
            <a:spAutoFit/>
          </a:bodyPr>
          <a:lstStyle/>
          <a:p>
            <a:pPr algn="l"/>
            <a:r>
              <a:rPr lang="en-US" sz="1200" i="1">
                <a:latin typeface="Arial" pitchFamily="34" charset="0"/>
              </a:rPr>
              <a:t>H</a:t>
            </a:r>
            <a:r>
              <a:rPr lang="en-US" sz="1200" baseline="-25000">
                <a:latin typeface="Arial" pitchFamily="34" charset="0"/>
              </a:rPr>
              <a:t>2</a:t>
            </a:r>
            <a:r>
              <a:rPr lang="en-US" sz="1200">
                <a:latin typeface="Arial" pitchFamily="34" charset="0"/>
              </a:rPr>
              <a:t>=894</a:t>
            </a:r>
          </a:p>
        </p:txBody>
      </p:sp>
      <p:sp>
        <p:nvSpPr>
          <p:cNvPr id="192531" name="Text Box 19"/>
          <p:cNvSpPr txBox="1">
            <a:spLocks noChangeArrowheads="1"/>
          </p:cNvSpPr>
          <p:nvPr/>
        </p:nvSpPr>
        <p:spPr bwMode="auto">
          <a:xfrm>
            <a:off x="4341813" y="4329113"/>
            <a:ext cx="433387" cy="366712"/>
          </a:xfrm>
          <a:prstGeom prst="rect">
            <a:avLst/>
          </a:prstGeom>
          <a:noFill/>
          <a:ln w="9525">
            <a:noFill/>
            <a:miter lim="800000"/>
            <a:headEnd/>
            <a:tailEnd/>
          </a:ln>
          <a:effectLst/>
        </p:spPr>
        <p:txBody>
          <a:bodyPr wrap="none">
            <a:spAutoFit/>
          </a:bodyPr>
          <a:lstStyle/>
          <a:p>
            <a:pPr algn="l"/>
            <a:r>
              <a:rPr lang="en-US" i="1">
                <a:latin typeface="Arial" pitchFamily="34" charset="0"/>
              </a:rPr>
              <a:t>D</a:t>
            </a:r>
            <a:r>
              <a:rPr lang="en-US" baseline="-25000">
                <a:latin typeface="Arial" pitchFamily="34" charset="0"/>
              </a:rPr>
              <a:t>1</a:t>
            </a:r>
          </a:p>
        </p:txBody>
      </p:sp>
      <p:sp>
        <p:nvSpPr>
          <p:cNvPr id="192532" name="Text Box 20"/>
          <p:cNvSpPr txBox="1">
            <a:spLocks noChangeArrowheads="1"/>
          </p:cNvSpPr>
          <p:nvPr/>
        </p:nvSpPr>
        <p:spPr bwMode="auto">
          <a:xfrm>
            <a:off x="3943350" y="1524000"/>
            <a:ext cx="420688" cy="366713"/>
          </a:xfrm>
          <a:prstGeom prst="rect">
            <a:avLst/>
          </a:prstGeom>
          <a:noFill/>
          <a:ln w="9525">
            <a:noFill/>
            <a:miter lim="800000"/>
            <a:headEnd/>
            <a:tailEnd/>
          </a:ln>
          <a:effectLst/>
        </p:spPr>
        <p:txBody>
          <a:bodyPr wrap="none">
            <a:spAutoFit/>
          </a:bodyPr>
          <a:lstStyle/>
          <a:p>
            <a:pPr algn="l"/>
            <a:r>
              <a:rPr lang="en-US">
                <a:latin typeface="Arial" pitchFamily="34" charset="0"/>
              </a:rPr>
              <a:t>S</a:t>
            </a:r>
            <a:r>
              <a:rPr lang="en-US" baseline="-25000">
                <a:latin typeface="Arial" pitchFamily="34" charset="0"/>
              </a:rPr>
              <a:t>1</a:t>
            </a:r>
          </a:p>
        </p:txBody>
      </p:sp>
      <p:sp>
        <p:nvSpPr>
          <p:cNvPr id="192533" name="Text Box 21"/>
          <p:cNvSpPr txBox="1">
            <a:spLocks noChangeArrowheads="1"/>
          </p:cNvSpPr>
          <p:nvPr/>
        </p:nvSpPr>
        <p:spPr bwMode="auto">
          <a:xfrm>
            <a:off x="3294063" y="1371600"/>
            <a:ext cx="420687" cy="366713"/>
          </a:xfrm>
          <a:prstGeom prst="rect">
            <a:avLst/>
          </a:prstGeom>
          <a:noFill/>
          <a:ln w="9525">
            <a:noFill/>
            <a:miter lim="800000"/>
            <a:headEnd/>
            <a:tailEnd/>
          </a:ln>
          <a:effectLst/>
        </p:spPr>
        <p:txBody>
          <a:bodyPr>
            <a:spAutoFit/>
          </a:bodyPr>
          <a:lstStyle/>
          <a:p>
            <a:pPr algn="l"/>
            <a:r>
              <a:rPr lang="en-US" i="1">
                <a:latin typeface="Arial" pitchFamily="34" charset="0"/>
              </a:rPr>
              <a:t>S</a:t>
            </a:r>
            <a:r>
              <a:rPr lang="en-US" baseline="-25000">
                <a:latin typeface="Arial" pitchFamily="34" charset="0"/>
              </a:rPr>
              <a:t>2</a:t>
            </a:r>
          </a:p>
        </p:txBody>
      </p:sp>
      <p:sp>
        <p:nvSpPr>
          <p:cNvPr id="192534" name="Line 22"/>
          <p:cNvSpPr>
            <a:spLocks noChangeShapeType="1"/>
          </p:cNvSpPr>
          <p:nvPr/>
        </p:nvSpPr>
        <p:spPr bwMode="auto">
          <a:xfrm flipV="1">
            <a:off x="1282700" y="1676400"/>
            <a:ext cx="2043113" cy="2667000"/>
          </a:xfrm>
          <a:prstGeom prst="line">
            <a:avLst/>
          </a:prstGeom>
          <a:noFill/>
          <a:ln w="38100">
            <a:solidFill>
              <a:srgbClr val="FF0000"/>
            </a:solidFill>
            <a:round/>
            <a:headEnd/>
            <a:tailEnd/>
          </a:ln>
          <a:effectLst/>
        </p:spPr>
        <p:txBody>
          <a:bodyPr/>
          <a:lstStyle/>
          <a:p>
            <a:endParaRPr lang="es-ES"/>
          </a:p>
        </p:txBody>
      </p:sp>
      <p:sp>
        <p:nvSpPr>
          <p:cNvPr id="192535" name="Text Box 23"/>
          <p:cNvSpPr txBox="1">
            <a:spLocks noChangeArrowheads="1"/>
          </p:cNvSpPr>
          <p:nvPr/>
        </p:nvSpPr>
        <p:spPr bwMode="auto">
          <a:xfrm>
            <a:off x="2089150" y="2667000"/>
            <a:ext cx="336550" cy="366713"/>
          </a:xfrm>
          <a:prstGeom prst="rect">
            <a:avLst/>
          </a:prstGeom>
          <a:noFill/>
          <a:ln w="9525">
            <a:noFill/>
            <a:miter lim="800000"/>
            <a:headEnd/>
            <a:tailEnd/>
          </a:ln>
          <a:effectLst/>
        </p:spPr>
        <p:txBody>
          <a:bodyPr wrap="none">
            <a:spAutoFit/>
          </a:bodyPr>
          <a:lstStyle/>
          <a:p>
            <a:pPr algn="l"/>
            <a:r>
              <a:rPr lang="en-US" i="1">
                <a:latin typeface="Arial" pitchFamily="34" charset="0"/>
              </a:rPr>
              <a:t>B</a:t>
            </a:r>
          </a:p>
        </p:txBody>
      </p:sp>
      <p:sp>
        <p:nvSpPr>
          <p:cNvPr id="192536" name="Text Box 24"/>
          <p:cNvSpPr txBox="1">
            <a:spLocks noChangeArrowheads="1"/>
          </p:cNvSpPr>
          <p:nvPr/>
        </p:nvSpPr>
        <p:spPr bwMode="auto">
          <a:xfrm>
            <a:off x="2800350" y="3124200"/>
            <a:ext cx="336550" cy="366713"/>
          </a:xfrm>
          <a:prstGeom prst="rect">
            <a:avLst/>
          </a:prstGeom>
          <a:noFill/>
          <a:ln w="9525">
            <a:noFill/>
            <a:miter lim="800000"/>
            <a:headEnd/>
            <a:tailEnd/>
          </a:ln>
          <a:effectLst/>
        </p:spPr>
        <p:txBody>
          <a:bodyPr wrap="none">
            <a:spAutoFit/>
          </a:bodyPr>
          <a:lstStyle/>
          <a:p>
            <a:pPr algn="l"/>
            <a:r>
              <a:rPr lang="en-US" i="1">
                <a:latin typeface="Arial" pitchFamily="34" charset="0"/>
              </a:rPr>
              <a:t>A</a:t>
            </a:r>
          </a:p>
        </p:txBody>
      </p:sp>
      <p:sp>
        <p:nvSpPr>
          <p:cNvPr id="192537" name="Text Box 25"/>
          <p:cNvSpPr txBox="1">
            <a:spLocks noChangeArrowheads="1"/>
          </p:cNvSpPr>
          <p:nvPr/>
        </p:nvSpPr>
        <p:spPr bwMode="auto">
          <a:xfrm>
            <a:off x="2251075" y="3886200"/>
            <a:ext cx="349250" cy="366713"/>
          </a:xfrm>
          <a:prstGeom prst="rect">
            <a:avLst/>
          </a:prstGeom>
          <a:noFill/>
          <a:ln w="9525">
            <a:noFill/>
            <a:miter lim="800000"/>
            <a:headEnd/>
            <a:tailEnd/>
          </a:ln>
          <a:effectLst/>
        </p:spPr>
        <p:txBody>
          <a:bodyPr wrap="none">
            <a:spAutoFit/>
          </a:bodyPr>
          <a:lstStyle/>
          <a:p>
            <a:pPr algn="l"/>
            <a:r>
              <a:rPr lang="en-US" i="1">
                <a:latin typeface="Arial" pitchFamily="34" charset="0"/>
              </a:rPr>
              <a:t>C</a:t>
            </a:r>
          </a:p>
        </p:txBody>
      </p:sp>
      <p:sp>
        <p:nvSpPr>
          <p:cNvPr id="192538" name="Freeform 26"/>
          <p:cNvSpPr>
            <a:spLocks/>
          </p:cNvSpPr>
          <p:nvPr/>
        </p:nvSpPr>
        <p:spPr bwMode="auto">
          <a:xfrm>
            <a:off x="6142038" y="2713038"/>
            <a:ext cx="407987" cy="1752600"/>
          </a:xfrm>
          <a:custGeom>
            <a:avLst/>
            <a:gdLst/>
            <a:ahLst/>
            <a:cxnLst>
              <a:cxn ang="0">
                <a:pos x="0" y="0"/>
              </a:cxn>
              <a:cxn ang="0">
                <a:pos x="0" y="1104"/>
              </a:cxn>
              <a:cxn ang="0">
                <a:pos x="336" y="768"/>
              </a:cxn>
              <a:cxn ang="0">
                <a:pos x="336" y="192"/>
              </a:cxn>
              <a:cxn ang="0">
                <a:pos x="0" y="0"/>
              </a:cxn>
            </a:cxnLst>
            <a:rect l="0" t="0" r="r" b="b"/>
            <a:pathLst>
              <a:path w="336" h="1104">
                <a:moveTo>
                  <a:pt x="0" y="0"/>
                </a:moveTo>
                <a:lnTo>
                  <a:pt x="0" y="1104"/>
                </a:lnTo>
                <a:lnTo>
                  <a:pt x="336" y="768"/>
                </a:lnTo>
                <a:lnTo>
                  <a:pt x="336" y="192"/>
                </a:lnTo>
                <a:lnTo>
                  <a:pt x="0" y="0"/>
                </a:lnTo>
                <a:close/>
              </a:path>
            </a:pathLst>
          </a:custGeom>
          <a:solidFill>
            <a:srgbClr val="FFFF99">
              <a:alpha val="50000"/>
            </a:srgbClr>
          </a:solidFill>
          <a:ln w="9525">
            <a:solidFill>
              <a:schemeClr val="tx1"/>
            </a:solidFill>
            <a:round/>
            <a:headEnd/>
            <a:tailEnd/>
          </a:ln>
          <a:effectLst/>
        </p:spPr>
        <p:txBody>
          <a:bodyPr/>
          <a:lstStyle/>
          <a:p>
            <a:endParaRPr lang="es-ES"/>
          </a:p>
        </p:txBody>
      </p:sp>
      <p:sp>
        <p:nvSpPr>
          <p:cNvPr id="192539" name="Freeform 27"/>
          <p:cNvSpPr>
            <a:spLocks/>
          </p:cNvSpPr>
          <p:nvPr/>
        </p:nvSpPr>
        <p:spPr bwMode="auto">
          <a:xfrm>
            <a:off x="6550025" y="3017838"/>
            <a:ext cx="465138" cy="914400"/>
          </a:xfrm>
          <a:custGeom>
            <a:avLst/>
            <a:gdLst/>
            <a:ahLst/>
            <a:cxnLst>
              <a:cxn ang="0">
                <a:pos x="0" y="0"/>
              </a:cxn>
              <a:cxn ang="0">
                <a:pos x="0" y="576"/>
              </a:cxn>
              <a:cxn ang="0">
                <a:pos x="384" y="192"/>
              </a:cxn>
              <a:cxn ang="0">
                <a:pos x="0" y="0"/>
              </a:cxn>
            </a:cxnLst>
            <a:rect l="0" t="0" r="r" b="b"/>
            <a:pathLst>
              <a:path w="384" h="576">
                <a:moveTo>
                  <a:pt x="0" y="0"/>
                </a:moveTo>
                <a:lnTo>
                  <a:pt x="0" y="576"/>
                </a:lnTo>
                <a:lnTo>
                  <a:pt x="384" y="192"/>
                </a:lnTo>
                <a:lnTo>
                  <a:pt x="0" y="0"/>
                </a:lnTo>
                <a:close/>
              </a:path>
            </a:pathLst>
          </a:custGeom>
          <a:solidFill>
            <a:srgbClr val="FFFF99"/>
          </a:solidFill>
          <a:ln w="9525">
            <a:solidFill>
              <a:schemeClr val="tx1"/>
            </a:solidFill>
            <a:round/>
            <a:headEnd/>
            <a:tailEnd/>
          </a:ln>
          <a:effectLst/>
        </p:spPr>
        <p:txBody>
          <a:bodyPr/>
          <a:lstStyle/>
          <a:p>
            <a:endParaRPr lang="es-ES"/>
          </a:p>
        </p:txBody>
      </p:sp>
      <p:sp>
        <p:nvSpPr>
          <p:cNvPr id="192540" name="Line 28"/>
          <p:cNvSpPr>
            <a:spLocks noChangeShapeType="1"/>
          </p:cNvSpPr>
          <p:nvPr/>
        </p:nvSpPr>
        <p:spPr bwMode="auto">
          <a:xfrm>
            <a:off x="5445125" y="1431925"/>
            <a:ext cx="0" cy="3962400"/>
          </a:xfrm>
          <a:prstGeom prst="line">
            <a:avLst/>
          </a:prstGeom>
          <a:noFill/>
          <a:ln w="28575">
            <a:solidFill>
              <a:schemeClr val="tx1"/>
            </a:solidFill>
            <a:round/>
            <a:headEnd/>
            <a:tailEnd/>
          </a:ln>
          <a:effectLst/>
        </p:spPr>
        <p:txBody>
          <a:bodyPr/>
          <a:lstStyle/>
          <a:p>
            <a:endParaRPr lang="es-ES"/>
          </a:p>
        </p:txBody>
      </p:sp>
      <p:sp>
        <p:nvSpPr>
          <p:cNvPr id="192541" name="Line 29"/>
          <p:cNvSpPr>
            <a:spLocks noChangeShapeType="1"/>
          </p:cNvSpPr>
          <p:nvPr/>
        </p:nvSpPr>
        <p:spPr bwMode="auto">
          <a:xfrm>
            <a:off x="5445125" y="5394325"/>
            <a:ext cx="3489325" cy="0"/>
          </a:xfrm>
          <a:prstGeom prst="line">
            <a:avLst/>
          </a:prstGeom>
          <a:noFill/>
          <a:ln w="28575">
            <a:solidFill>
              <a:schemeClr val="tx1"/>
            </a:solidFill>
            <a:round/>
            <a:headEnd/>
            <a:tailEnd/>
          </a:ln>
          <a:effectLst/>
        </p:spPr>
        <p:txBody>
          <a:bodyPr/>
          <a:lstStyle/>
          <a:p>
            <a:endParaRPr lang="es-ES"/>
          </a:p>
        </p:txBody>
      </p:sp>
      <p:sp>
        <p:nvSpPr>
          <p:cNvPr id="192542" name="Text Box 30"/>
          <p:cNvSpPr txBox="1">
            <a:spLocks noChangeArrowheads="1"/>
          </p:cNvSpPr>
          <p:nvPr/>
        </p:nvSpPr>
        <p:spPr bwMode="auto">
          <a:xfrm>
            <a:off x="4495800" y="1406525"/>
            <a:ext cx="982663" cy="304800"/>
          </a:xfrm>
          <a:prstGeom prst="rect">
            <a:avLst/>
          </a:prstGeom>
          <a:noFill/>
          <a:ln w="9525">
            <a:noFill/>
            <a:miter lim="800000"/>
            <a:headEnd/>
            <a:tailEnd/>
          </a:ln>
          <a:effectLst/>
        </p:spPr>
        <p:txBody>
          <a:bodyPr wrap="none">
            <a:spAutoFit/>
          </a:bodyPr>
          <a:lstStyle/>
          <a:p>
            <a:pPr algn="l"/>
            <a:r>
              <a:rPr lang="en-US" sz="1400">
                <a:latin typeface="Arial" pitchFamily="34" charset="0"/>
              </a:rPr>
              <a:t>Wage (</a:t>
            </a:r>
            <a:r>
              <a:rPr lang="en-US" sz="1400" i="1">
                <a:latin typeface="Arial" pitchFamily="34" charset="0"/>
              </a:rPr>
              <a:t>W</a:t>
            </a:r>
            <a:r>
              <a:rPr lang="en-US" sz="1400">
                <a:latin typeface="Arial" pitchFamily="34" charset="0"/>
              </a:rPr>
              <a:t>)</a:t>
            </a:r>
          </a:p>
        </p:txBody>
      </p:sp>
      <p:sp>
        <p:nvSpPr>
          <p:cNvPr id="192543" name="Text Box 31"/>
          <p:cNvSpPr txBox="1">
            <a:spLocks noChangeArrowheads="1"/>
          </p:cNvSpPr>
          <p:nvPr/>
        </p:nvSpPr>
        <p:spPr bwMode="auto">
          <a:xfrm>
            <a:off x="8229600" y="5459413"/>
            <a:ext cx="952500" cy="304800"/>
          </a:xfrm>
          <a:prstGeom prst="rect">
            <a:avLst/>
          </a:prstGeom>
          <a:noFill/>
          <a:ln w="9525">
            <a:noFill/>
            <a:miter lim="800000"/>
            <a:headEnd/>
            <a:tailEnd/>
          </a:ln>
          <a:effectLst/>
        </p:spPr>
        <p:txBody>
          <a:bodyPr wrap="none">
            <a:spAutoFit/>
          </a:bodyPr>
          <a:lstStyle/>
          <a:p>
            <a:pPr algn="l"/>
            <a:r>
              <a:rPr lang="en-US" sz="1400">
                <a:latin typeface="Arial" pitchFamily="34" charset="0"/>
              </a:rPr>
              <a:t>Hours (</a:t>
            </a:r>
            <a:r>
              <a:rPr lang="en-US" sz="1400" i="1">
                <a:latin typeface="Arial" pitchFamily="34" charset="0"/>
              </a:rPr>
              <a:t>H</a:t>
            </a:r>
            <a:r>
              <a:rPr lang="en-US" sz="1400">
                <a:latin typeface="Arial" pitchFamily="34" charset="0"/>
              </a:rPr>
              <a:t>)</a:t>
            </a:r>
          </a:p>
        </p:txBody>
      </p:sp>
      <p:sp>
        <p:nvSpPr>
          <p:cNvPr id="192544" name="Line 32"/>
          <p:cNvSpPr>
            <a:spLocks noChangeShapeType="1"/>
          </p:cNvSpPr>
          <p:nvPr/>
        </p:nvSpPr>
        <p:spPr bwMode="auto">
          <a:xfrm flipV="1">
            <a:off x="5561013" y="1736725"/>
            <a:ext cx="2676525" cy="3505200"/>
          </a:xfrm>
          <a:prstGeom prst="line">
            <a:avLst/>
          </a:prstGeom>
          <a:noFill/>
          <a:ln w="38100">
            <a:solidFill>
              <a:srgbClr val="0000FF"/>
            </a:solidFill>
            <a:round/>
            <a:headEnd/>
            <a:tailEnd/>
          </a:ln>
          <a:effectLst/>
        </p:spPr>
        <p:txBody>
          <a:bodyPr/>
          <a:lstStyle/>
          <a:p>
            <a:endParaRPr lang="es-ES"/>
          </a:p>
        </p:txBody>
      </p:sp>
      <p:sp>
        <p:nvSpPr>
          <p:cNvPr id="192545" name="Line 33"/>
          <p:cNvSpPr>
            <a:spLocks noChangeShapeType="1"/>
          </p:cNvSpPr>
          <p:nvPr/>
        </p:nvSpPr>
        <p:spPr bwMode="auto">
          <a:xfrm>
            <a:off x="5794375" y="2484438"/>
            <a:ext cx="2849563" cy="1981200"/>
          </a:xfrm>
          <a:prstGeom prst="line">
            <a:avLst/>
          </a:prstGeom>
          <a:noFill/>
          <a:ln w="38100">
            <a:solidFill>
              <a:srgbClr val="0000FF"/>
            </a:solidFill>
            <a:round/>
            <a:headEnd/>
            <a:tailEnd/>
          </a:ln>
          <a:effectLst/>
        </p:spPr>
        <p:txBody>
          <a:bodyPr/>
          <a:lstStyle/>
          <a:p>
            <a:endParaRPr lang="es-ES"/>
          </a:p>
        </p:txBody>
      </p:sp>
      <p:sp>
        <p:nvSpPr>
          <p:cNvPr id="192546" name="Rectangle 34"/>
          <p:cNvSpPr>
            <a:spLocks noChangeArrowheads="1"/>
          </p:cNvSpPr>
          <p:nvPr/>
        </p:nvSpPr>
        <p:spPr bwMode="auto">
          <a:xfrm>
            <a:off x="5445125" y="3017838"/>
            <a:ext cx="1104900" cy="2376487"/>
          </a:xfrm>
          <a:prstGeom prst="rect">
            <a:avLst/>
          </a:prstGeom>
          <a:noFill/>
          <a:ln w="12700">
            <a:solidFill>
              <a:schemeClr val="tx1"/>
            </a:solidFill>
            <a:prstDash val="dash"/>
            <a:miter lim="800000"/>
            <a:headEnd/>
            <a:tailEnd/>
          </a:ln>
          <a:effectLst/>
        </p:spPr>
        <p:txBody>
          <a:bodyPr wrap="none" anchor="ctr"/>
          <a:lstStyle/>
          <a:p>
            <a:endParaRPr lang="es-ES"/>
          </a:p>
        </p:txBody>
      </p:sp>
      <p:sp>
        <p:nvSpPr>
          <p:cNvPr id="192547" name="Rectangle 35"/>
          <p:cNvSpPr>
            <a:spLocks noChangeArrowheads="1"/>
          </p:cNvSpPr>
          <p:nvPr/>
        </p:nvSpPr>
        <p:spPr bwMode="auto">
          <a:xfrm>
            <a:off x="5445125" y="3322638"/>
            <a:ext cx="1570038" cy="2071687"/>
          </a:xfrm>
          <a:prstGeom prst="rect">
            <a:avLst/>
          </a:prstGeom>
          <a:noFill/>
          <a:ln w="12700">
            <a:solidFill>
              <a:schemeClr val="tx1"/>
            </a:solidFill>
            <a:prstDash val="dash"/>
            <a:miter lim="800000"/>
            <a:headEnd/>
            <a:tailEnd/>
          </a:ln>
          <a:effectLst/>
        </p:spPr>
        <p:txBody>
          <a:bodyPr wrap="none" anchor="ctr"/>
          <a:lstStyle/>
          <a:p>
            <a:endParaRPr lang="es-ES"/>
          </a:p>
        </p:txBody>
      </p:sp>
      <p:sp>
        <p:nvSpPr>
          <p:cNvPr id="192548" name="Text Box 36"/>
          <p:cNvSpPr txBox="1">
            <a:spLocks noChangeArrowheads="1"/>
          </p:cNvSpPr>
          <p:nvPr/>
        </p:nvSpPr>
        <p:spPr bwMode="auto">
          <a:xfrm>
            <a:off x="4419600" y="2895600"/>
            <a:ext cx="1022350" cy="304800"/>
          </a:xfrm>
          <a:prstGeom prst="rect">
            <a:avLst/>
          </a:prstGeom>
          <a:noFill/>
          <a:ln w="9525">
            <a:noFill/>
            <a:miter lim="800000"/>
            <a:headEnd/>
            <a:tailEnd/>
          </a:ln>
          <a:effectLst/>
        </p:spPr>
        <p:txBody>
          <a:bodyPr>
            <a:spAutoFit/>
          </a:bodyPr>
          <a:lstStyle/>
          <a:p>
            <a:pPr algn="l"/>
            <a:r>
              <a:rPr lang="en-US" sz="1400" i="1">
                <a:latin typeface="Arial" pitchFamily="34" charset="0"/>
              </a:rPr>
              <a:t>W</a:t>
            </a:r>
            <a:r>
              <a:rPr lang="en-US" sz="1400" baseline="-25000">
                <a:latin typeface="Arial" pitchFamily="34" charset="0"/>
              </a:rPr>
              <a:t>2</a:t>
            </a:r>
            <a:r>
              <a:rPr lang="en-US" sz="1400">
                <a:latin typeface="Arial" pitchFamily="34" charset="0"/>
              </a:rPr>
              <a:t>=22.36</a:t>
            </a:r>
          </a:p>
        </p:txBody>
      </p:sp>
      <p:sp>
        <p:nvSpPr>
          <p:cNvPr id="192549" name="Text Box 37"/>
          <p:cNvSpPr txBox="1">
            <a:spLocks noChangeArrowheads="1"/>
          </p:cNvSpPr>
          <p:nvPr/>
        </p:nvSpPr>
        <p:spPr bwMode="auto">
          <a:xfrm>
            <a:off x="4419600" y="3170238"/>
            <a:ext cx="963613" cy="304800"/>
          </a:xfrm>
          <a:prstGeom prst="rect">
            <a:avLst/>
          </a:prstGeom>
          <a:noFill/>
          <a:ln w="9525">
            <a:noFill/>
            <a:miter lim="800000"/>
            <a:headEnd/>
            <a:tailEnd/>
          </a:ln>
          <a:effectLst/>
        </p:spPr>
        <p:txBody>
          <a:bodyPr>
            <a:spAutoFit/>
          </a:bodyPr>
          <a:lstStyle/>
          <a:p>
            <a:pPr algn="l"/>
            <a:r>
              <a:rPr lang="en-US" sz="1400" i="1">
                <a:latin typeface="Arial" pitchFamily="34" charset="0"/>
              </a:rPr>
              <a:t>W</a:t>
            </a:r>
            <a:r>
              <a:rPr lang="en-US" sz="1400" baseline="-25000">
                <a:latin typeface="Arial" pitchFamily="34" charset="0"/>
              </a:rPr>
              <a:t>1</a:t>
            </a:r>
            <a:r>
              <a:rPr lang="en-US" sz="1400">
                <a:latin typeface="Arial" pitchFamily="34" charset="0"/>
              </a:rPr>
              <a:t>=20.00</a:t>
            </a:r>
          </a:p>
        </p:txBody>
      </p:sp>
      <p:sp>
        <p:nvSpPr>
          <p:cNvPr id="192550" name="Line 38"/>
          <p:cNvSpPr>
            <a:spLocks noChangeShapeType="1"/>
          </p:cNvSpPr>
          <p:nvPr/>
        </p:nvSpPr>
        <p:spPr bwMode="auto">
          <a:xfrm flipH="1" flipV="1">
            <a:off x="5327650" y="3017838"/>
            <a:ext cx="117475" cy="0"/>
          </a:xfrm>
          <a:prstGeom prst="line">
            <a:avLst/>
          </a:prstGeom>
          <a:noFill/>
          <a:ln w="19050">
            <a:solidFill>
              <a:schemeClr val="tx1"/>
            </a:solidFill>
            <a:round/>
            <a:headEnd/>
            <a:tailEnd/>
          </a:ln>
          <a:effectLst/>
        </p:spPr>
        <p:txBody>
          <a:bodyPr/>
          <a:lstStyle/>
          <a:p>
            <a:endParaRPr lang="es-ES"/>
          </a:p>
        </p:txBody>
      </p:sp>
      <p:sp>
        <p:nvSpPr>
          <p:cNvPr id="192551" name="Line 39"/>
          <p:cNvSpPr>
            <a:spLocks noChangeShapeType="1"/>
          </p:cNvSpPr>
          <p:nvPr/>
        </p:nvSpPr>
        <p:spPr bwMode="auto">
          <a:xfrm flipH="1">
            <a:off x="5327650" y="3322638"/>
            <a:ext cx="117475" cy="0"/>
          </a:xfrm>
          <a:prstGeom prst="line">
            <a:avLst/>
          </a:prstGeom>
          <a:noFill/>
          <a:ln w="19050">
            <a:solidFill>
              <a:schemeClr val="tx1"/>
            </a:solidFill>
            <a:round/>
            <a:headEnd/>
            <a:tailEnd/>
          </a:ln>
          <a:effectLst/>
        </p:spPr>
        <p:txBody>
          <a:bodyPr/>
          <a:lstStyle/>
          <a:p>
            <a:endParaRPr lang="es-ES"/>
          </a:p>
        </p:txBody>
      </p:sp>
      <p:sp>
        <p:nvSpPr>
          <p:cNvPr id="192552" name="Line 40"/>
          <p:cNvSpPr>
            <a:spLocks noChangeShapeType="1"/>
          </p:cNvSpPr>
          <p:nvPr/>
        </p:nvSpPr>
        <p:spPr bwMode="auto">
          <a:xfrm>
            <a:off x="7015163" y="5394325"/>
            <a:ext cx="0" cy="152400"/>
          </a:xfrm>
          <a:prstGeom prst="line">
            <a:avLst/>
          </a:prstGeom>
          <a:noFill/>
          <a:ln w="19050">
            <a:solidFill>
              <a:schemeClr val="tx1"/>
            </a:solidFill>
            <a:round/>
            <a:headEnd/>
            <a:tailEnd/>
          </a:ln>
          <a:effectLst/>
        </p:spPr>
        <p:txBody>
          <a:bodyPr/>
          <a:lstStyle/>
          <a:p>
            <a:endParaRPr lang="es-ES"/>
          </a:p>
        </p:txBody>
      </p:sp>
      <p:sp>
        <p:nvSpPr>
          <p:cNvPr id="192553" name="Line 41"/>
          <p:cNvSpPr>
            <a:spLocks noChangeShapeType="1"/>
          </p:cNvSpPr>
          <p:nvPr/>
        </p:nvSpPr>
        <p:spPr bwMode="auto">
          <a:xfrm>
            <a:off x="6550025" y="5394325"/>
            <a:ext cx="0" cy="152400"/>
          </a:xfrm>
          <a:prstGeom prst="line">
            <a:avLst/>
          </a:prstGeom>
          <a:noFill/>
          <a:ln w="19050">
            <a:solidFill>
              <a:schemeClr val="tx1"/>
            </a:solidFill>
            <a:round/>
            <a:headEnd/>
            <a:tailEnd/>
          </a:ln>
          <a:effectLst/>
        </p:spPr>
        <p:txBody>
          <a:bodyPr/>
          <a:lstStyle/>
          <a:p>
            <a:endParaRPr lang="es-ES"/>
          </a:p>
        </p:txBody>
      </p:sp>
      <p:sp>
        <p:nvSpPr>
          <p:cNvPr id="192554" name="Text Box 42"/>
          <p:cNvSpPr txBox="1">
            <a:spLocks noChangeArrowheads="1"/>
          </p:cNvSpPr>
          <p:nvPr/>
        </p:nvSpPr>
        <p:spPr bwMode="auto">
          <a:xfrm>
            <a:off x="6856413" y="5562600"/>
            <a:ext cx="992187" cy="274638"/>
          </a:xfrm>
          <a:prstGeom prst="rect">
            <a:avLst/>
          </a:prstGeom>
          <a:noFill/>
          <a:ln w="9525">
            <a:noFill/>
            <a:miter lim="800000"/>
            <a:headEnd/>
            <a:tailEnd/>
          </a:ln>
          <a:effectLst/>
        </p:spPr>
        <p:txBody>
          <a:bodyPr>
            <a:spAutoFit/>
          </a:bodyPr>
          <a:lstStyle/>
          <a:p>
            <a:pPr algn="l"/>
            <a:r>
              <a:rPr lang="en-US" sz="1200" i="1">
                <a:latin typeface="Arial" pitchFamily="34" charset="0"/>
              </a:rPr>
              <a:t>H</a:t>
            </a:r>
            <a:r>
              <a:rPr lang="en-US" sz="1200" baseline="-25000">
                <a:latin typeface="Arial" pitchFamily="34" charset="0"/>
              </a:rPr>
              <a:t>1</a:t>
            </a:r>
            <a:r>
              <a:rPr lang="en-US" sz="1200">
                <a:latin typeface="Arial" pitchFamily="34" charset="0"/>
              </a:rPr>
              <a:t>=1,000</a:t>
            </a:r>
          </a:p>
        </p:txBody>
      </p:sp>
      <p:sp>
        <p:nvSpPr>
          <p:cNvPr id="192555" name="Text Box 43"/>
          <p:cNvSpPr txBox="1">
            <a:spLocks noChangeArrowheads="1"/>
          </p:cNvSpPr>
          <p:nvPr/>
        </p:nvSpPr>
        <p:spPr bwMode="auto">
          <a:xfrm>
            <a:off x="6248400" y="5562600"/>
            <a:ext cx="923925" cy="274638"/>
          </a:xfrm>
          <a:prstGeom prst="rect">
            <a:avLst/>
          </a:prstGeom>
          <a:noFill/>
          <a:ln w="9525">
            <a:noFill/>
            <a:miter lim="800000"/>
            <a:headEnd/>
            <a:tailEnd/>
          </a:ln>
          <a:effectLst/>
        </p:spPr>
        <p:txBody>
          <a:bodyPr>
            <a:spAutoFit/>
          </a:bodyPr>
          <a:lstStyle/>
          <a:p>
            <a:pPr algn="l"/>
            <a:r>
              <a:rPr lang="en-US" sz="1200" i="1">
                <a:latin typeface="Arial" pitchFamily="34" charset="0"/>
              </a:rPr>
              <a:t>H</a:t>
            </a:r>
            <a:r>
              <a:rPr lang="en-US" sz="1200" baseline="-25000">
                <a:latin typeface="Arial" pitchFamily="34" charset="0"/>
              </a:rPr>
              <a:t>2</a:t>
            </a:r>
            <a:r>
              <a:rPr lang="en-US" sz="1200">
                <a:latin typeface="Arial" pitchFamily="34" charset="0"/>
              </a:rPr>
              <a:t>=894</a:t>
            </a:r>
          </a:p>
        </p:txBody>
      </p:sp>
      <p:sp>
        <p:nvSpPr>
          <p:cNvPr id="192556" name="Text Box 44"/>
          <p:cNvSpPr txBox="1">
            <a:spLocks noChangeArrowheads="1"/>
          </p:cNvSpPr>
          <p:nvPr/>
        </p:nvSpPr>
        <p:spPr bwMode="auto">
          <a:xfrm>
            <a:off x="8610600" y="4313238"/>
            <a:ext cx="433388" cy="366712"/>
          </a:xfrm>
          <a:prstGeom prst="rect">
            <a:avLst/>
          </a:prstGeom>
          <a:noFill/>
          <a:ln w="9525">
            <a:noFill/>
            <a:miter lim="800000"/>
            <a:headEnd/>
            <a:tailEnd/>
          </a:ln>
          <a:effectLst/>
        </p:spPr>
        <p:txBody>
          <a:bodyPr wrap="none">
            <a:spAutoFit/>
          </a:bodyPr>
          <a:lstStyle/>
          <a:p>
            <a:pPr algn="l"/>
            <a:r>
              <a:rPr lang="en-US" i="1">
                <a:latin typeface="Arial" pitchFamily="34" charset="0"/>
              </a:rPr>
              <a:t>D</a:t>
            </a:r>
            <a:r>
              <a:rPr lang="en-US" baseline="-25000">
                <a:latin typeface="Arial" pitchFamily="34" charset="0"/>
              </a:rPr>
              <a:t>1</a:t>
            </a:r>
          </a:p>
        </p:txBody>
      </p:sp>
      <p:sp>
        <p:nvSpPr>
          <p:cNvPr id="192557" name="Text Box 45"/>
          <p:cNvSpPr txBox="1">
            <a:spLocks noChangeArrowheads="1"/>
          </p:cNvSpPr>
          <p:nvPr/>
        </p:nvSpPr>
        <p:spPr bwMode="auto">
          <a:xfrm>
            <a:off x="8210550" y="1508125"/>
            <a:ext cx="420688" cy="366713"/>
          </a:xfrm>
          <a:prstGeom prst="rect">
            <a:avLst/>
          </a:prstGeom>
          <a:noFill/>
          <a:ln w="9525">
            <a:noFill/>
            <a:miter lim="800000"/>
            <a:headEnd/>
            <a:tailEnd/>
          </a:ln>
          <a:effectLst/>
        </p:spPr>
        <p:txBody>
          <a:bodyPr wrap="none">
            <a:spAutoFit/>
          </a:bodyPr>
          <a:lstStyle/>
          <a:p>
            <a:pPr algn="l"/>
            <a:r>
              <a:rPr lang="en-US">
                <a:latin typeface="Arial" pitchFamily="34" charset="0"/>
              </a:rPr>
              <a:t>S</a:t>
            </a:r>
            <a:r>
              <a:rPr lang="en-US" baseline="-25000">
                <a:latin typeface="Arial" pitchFamily="34" charset="0"/>
              </a:rPr>
              <a:t>1</a:t>
            </a:r>
          </a:p>
        </p:txBody>
      </p:sp>
      <p:sp>
        <p:nvSpPr>
          <p:cNvPr id="192558" name="Text Box 46"/>
          <p:cNvSpPr txBox="1">
            <a:spLocks noChangeArrowheads="1"/>
          </p:cNvSpPr>
          <p:nvPr/>
        </p:nvSpPr>
        <p:spPr bwMode="auto">
          <a:xfrm>
            <a:off x="7567613" y="1355725"/>
            <a:ext cx="420687" cy="366713"/>
          </a:xfrm>
          <a:prstGeom prst="rect">
            <a:avLst/>
          </a:prstGeom>
          <a:noFill/>
          <a:ln w="9525">
            <a:noFill/>
            <a:miter lim="800000"/>
            <a:headEnd/>
            <a:tailEnd/>
          </a:ln>
          <a:effectLst/>
        </p:spPr>
        <p:txBody>
          <a:bodyPr wrap="none">
            <a:spAutoFit/>
          </a:bodyPr>
          <a:lstStyle/>
          <a:p>
            <a:pPr algn="l"/>
            <a:r>
              <a:rPr lang="en-US">
                <a:latin typeface="Arial" pitchFamily="34" charset="0"/>
              </a:rPr>
              <a:t>S</a:t>
            </a:r>
            <a:r>
              <a:rPr lang="en-US" baseline="-25000">
                <a:latin typeface="Arial" pitchFamily="34" charset="0"/>
              </a:rPr>
              <a:t>2</a:t>
            </a:r>
          </a:p>
        </p:txBody>
      </p:sp>
      <p:sp>
        <p:nvSpPr>
          <p:cNvPr id="192559" name="Line 47"/>
          <p:cNvSpPr>
            <a:spLocks noChangeShapeType="1"/>
          </p:cNvSpPr>
          <p:nvPr/>
        </p:nvSpPr>
        <p:spPr bwMode="auto">
          <a:xfrm flipV="1">
            <a:off x="5561013" y="1660525"/>
            <a:ext cx="2036762" cy="2667000"/>
          </a:xfrm>
          <a:prstGeom prst="line">
            <a:avLst/>
          </a:prstGeom>
          <a:noFill/>
          <a:ln w="38100">
            <a:solidFill>
              <a:srgbClr val="FF0000"/>
            </a:solidFill>
            <a:prstDash val="dash"/>
            <a:round/>
            <a:headEnd/>
            <a:tailEnd/>
          </a:ln>
          <a:effectLst/>
        </p:spPr>
        <p:txBody>
          <a:bodyPr/>
          <a:lstStyle/>
          <a:p>
            <a:endParaRPr lang="es-ES"/>
          </a:p>
        </p:txBody>
      </p:sp>
      <p:sp>
        <p:nvSpPr>
          <p:cNvPr id="192560" name="Line 48"/>
          <p:cNvSpPr>
            <a:spLocks noChangeShapeType="1"/>
          </p:cNvSpPr>
          <p:nvPr/>
        </p:nvSpPr>
        <p:spPr bwMode="auto">
          <a:xfrm flipV="1">
            <a:off x="5561013" y="1570038"/>
            <a:ext cx="1454150" cy="1905000"/>
          </a:xfrm>
          <a:prstGeom prst="line">
            <a:avLst/>
          </a:prstGeom>
          <a:noFill/>
          <a:ln w="38100">
            <a:solidFill>
              <a:srgbClr val="FF0000"/>
            </a:solidFill>
            <a:round/>
            <a:headEnd/>
            <a:tailEnd/>
          </a:ln>
          <a:effectLst/>
        </p:spPr>
        <p:txBody>
          <a:bodyPr/>
          <a:lstStyle/>
          <a:p>
            <a:endParaRPr lang="es-ES"/>
          </a:p>
        </p:txBody>
      </p:sp>
      <p:sp>
        <p:nvSpPr>
          <p:cNvPr id="192561" name="Text Box 49"/>
          <p:cNvSpPr txBox="1">
            <a:spLocks noChangeArrowheads="1"/>
          </p:cNvSpPr>
          <p:nvPr/>
        </p:nvSpPr>
        <p:spPr bwMode="auto">
          <a:xfrm>
            <a:off x="6981825" y="1341438"/>
            <a:ext cx="420688" cy="366712"/>
          </a:xfrm>
          <a:prstGeom prst="rect">
            <a:avLst/>
          </a:prstGeom>
          <a:noFill/>
          <a:ln w="9525">
            <a:noFill/>
            <a:miter lim="800000"/>
            <a:headEnd/>
            <a:tailEnd/>
          </a:ln>
          <a:effectLst/>
        </p:spPr>
        <p:txBody>
          <a:bodyPr wrap="none">
            <a:spAutoFit/>
          </a:bodyPr>
          <a:lstStyle/>
          <a:p>
            <a:pPr algn="l"/>
            <a:r>
              <a:rPr lang="en-US">
                <a:latin typeface="Arial" pitchFamily="34" charset="0"/>
              </a:rPr>
              <a:t>S</a:t>
            </a:r>
            <a:r>
              <a:rPr lang="en-US" baseline="-25000">
                <a:latin typeface="Arial" pitchFamily="34" charset="0"/>
              </a:rPr>
              <a:t>3</a:t>
            </a:r>
          </a:p>
        </p:txBody>
      </p:sp>
      <p:sp>
        <p:nvSpPr>
          <p:cNvPr id="192562" name="Rectangle 50"/>
          <p:cNvSpPr>
            <a:spLocks noChangeArrowheads="1"/>
          </p:cNvSpPr>
          <p:nvPr/>
        </p:nvSpPr>
        <p:spPr bwMode="auto">
          <a:xfrm>
            <a:off x="5445125" y="2713038"/>
            <a:ext cx="696913" cy="2681287"/>
          </a:xfrm>
          <a:prstGeom prst="rect">
            <a:avLst/>
          </a:prstGeom>
          <a:noFill/>
          <a:ln w="12700">
            <a:solidFill>
              <a:schemeClr val="tx1"/>
            </a:solidFill>
            <a:prstDash val="dash"/>
            <a:miter lim="800000"/>
            <a:headEnd/>
            <a:tailEnd/>
          </a:ln>
          <a:effectLst/>
        </p:spPr>
        <p:txBody>
          <a:bodyPr wrap="none" anchor="ctr"/>
          <a:lstStyle/>
          <a:p>
            <a:endParaRPr lang="es-ES"/>
          </a:p>
        </p:txBody>
      </p:sp>
      <p:sp>
        <p:nvSpPr>
          <p:cNvPr id="192563" name="Text Box 51"/>
          <p:cNvSpPr txBox="1">
            <a:spLocks noChangeArrowheads="1"/>
          </p:cNvSpPr>
          <p:nvPr/>
        </p:nvSpPr>
        <p:spPr bwMode="auto">
          <a:xfrm>
            <a:off x="4419600" y="2560638"/>
            <a:ext cx="1022350" cy="304800"/>
          </a:xfrm>
          <a:prstGeom prst="rect">
            <a:avLst/>
          </a:prstGeom>
          <a:noFill/>
          <a:ln w="9525">
            <a:noFill/>
            <a:miter lim="800000"/>
            <a:headEnd/>
            <a:tailEnd/>
          </a:ln>
          <a:effectLst/>
        </p:spPr>
        <p:txBody>
          <a:bodyPr>
            <a:spAutoFit/>
          </a:bodyPr>
          <a:lstStyle/>
          <a:p>
            <a:pPr algn="l"/>
            <a:r>
              <a:rPr lang="en-US" sz="1400">
                <a:latin typeface="Arial" pitchFamily="34" charset="0"/>
              </a:rPr>
              <a:t>W</a:t>
            </a:r>
            <a:r>
              <a:rPr lang="en-US" sz="1400" baseline="-25000">
                <a:latin typeface="Arial" pitchFamily="34" charset="0"/>
              </a:rPr>
              <a:t>3</a:t>
            </a:r>
            <a:r>
              <a:rPr lang="en-US" sz="1400">
                <a:latin typeface="Arial" pitchFamily="34" charset="0"/>
              </a:rPr>
              <a:t>=23.90</a:t>
            </a:r>
          </a:p>
        </p:txBody>
      </p:sp>
      <p:sp>
        <p:nvSpPr>
          <p:cNvPr id="192564" name="Line 52"/>
          <p:cNvSpPr>
            <a:spLocks noChangeShapeType="1"/>
          </p:cNvSpPr>
          <p:nvPr/>
        </p:nvSpPr>
        <p:spPr bwMode="auto">
          <a:xfrm flipH="1" flipV="1">
            <a:off x="5327650" y="2713038"/>
            <a:ext cx="117475" cy="0"/>
          </a:xfrm>
          <a:prstGeom prst="line">
            <a:avLst/>
          </a:prstGeom>
          <a:noFill/>
          <a:ln w="19050">
            <a:solidFill>
              <a:schemeClr val="tx1"/>
            </a:solidFill>
            <a:round/>
            <a:headEnd/>
            <a:tailEnd/>
          </a:ln>
          <a:effectLst/>
        </p:spPr>
        <p:txBody>
          <a:bodyPr/>
          <a:lstStyle/>
          <a:p>
            <a:endParaRPr lang="es-ES"/>
          </a:p>
        </p:txBody>
      </p:sp>
      <p:sp>
        <p:nvSpPr>
          <p:cNvPr id="192565" name="Line 53"/>
          <p:cNvSpPr>
            <a:spLocks noChangeShapeType="1"/>
          </p:cNvSpPr>
          <p:nvPr/>
        </p:nvSpPr>
        <p:spPr bwMode="auto">
          <a:xfrm>
            <a:off x="6142038" y="5380038"/>
            <a:ext cx="0" cy="152400"/>
          </a:xfrm>
          <a:prstGeom prst="line">
            <a:avLst/>
          </a:prstGeom>
          <a:noFill/>
          <a:ln w="19050">
            <a:solidFill>
              <a:schemeClr val="tx1"/>
            </a:solidFill>
            <a:round/>
            <a:headEnd/>
            <a:tailEnd/>
          </a:ln>
          <a:effectLst/>
        </p:spPr>
        <p:txBody>
          <a:bodyPr/>
          <a:lstStyle/>
          <a:p>
            <a:endParaRPr lang="es-ES"/>
          </a:p>
        </p:txBody>
      </p:sp>
      <p:sp>
        <p:nvSpPr>
          <p:cNvPr id="192566" name="Text Box 54"/>
          <p:cNvSpPr txBox="1">
            <a:spLocks noChangeArrowheads="1"/>
          </p:cNvSpPr>
          <p:nvPr/>
        </p:nvSpPr>
        <p:spPr bwMode="auto">
          <a:xfrm>
            <a:off x="5638800" y="5562600"/>
            <a:ext cx="833438" cy="274638"/>
          </a:xfrm>
          <a:prstGeom prst="rect">
            <a:avLst/>
          </a:prstGeom>
          <a:noFill/>
          <a:ln w="9525">
            <a:noFill/>
            <a:miter lim="800000"/>
            <a:headEnd/>
            <a:tailEnd/>
          </a:ln>
          <a:effectLst/>
        </p:spPr>
        <p:txBody>
          <a:bodyPr>
            <a:spAutoFit/>
          </a:bodyPr>
          <a:lstStyle/>
          <a:p>
            <a:pPr algn="l"/>
            <a:r>
              <a:rPr lang="en-US" sz="1200" i="1">
                <a:latin typeface="Arial" pitchFamily="34" charset="0"/>
              </a:rPr>
              <a:t>H</a:t>
            </a:r>
            <a:r>
              <a:rPr lang="en-US" sz="1200" baseline="-25000">
                <a:latin typeface="Arial" pitchFamily="34" charset="0"/>
              </a:rPr>
              <a:t>3</a:t>
            </a:r>
            <a:r>
              <a:rPr lang="en-US" sz="1200">
                <a:latin typeface="Arial" pitchFamily="34" charset="0"/>
              </a:rPr>
              <a:t>=837</a:t>
            </a:r>
          </a:p>
        </p:txBody>
      </p:sp>
      <p:sp>
        <p:nvSpPr>
          <p:cNvPr id="192567" name="Text Box 55"/>
          <p:cNvSpPr txBox="1">
            <a:spLocks noChangeArrowheads="1"/>
          </p:cNvSpPr>
          <p:nvPr/>
        </p:nvSpPr>
        <p:spPr bwMode="auto">
          <a:xfrm>
            <a:off x="6362700" y="2651125"/>
            <a:ext cx="336550" cy="366713"/>
          </a:xfrm>
          <a:prstGeom prst="rect">
            <a:avLst/>
          </a:prstGeom>
          <a:noFill/>
          <a:ln w="9525">
            <a:noFill/>
            <a:miter lim="800000"/>
            <a:headEnd/>
            <a:tailEnd/>
          </a:ln>
          <a:effectLst/>
        </p:spPr>
        <p:txBody>
          <a:bodyPr wrap="none">
            <a:spAutoFit/>
          </a:bodyPr>
          <a:lstStyle/>
          <a:p>
            <a:pPr algn="l"/>
            <a:r>
              <a:rPr lang="en-US" i="1">
                <a:latin typeface="Arial" pitchFamily="34" charset="0"/>
              </a:rPr>
              <a:t>E</a:t>
            </a:r>
          </a:p>
        </p:txBody>
      </p:sp>
      <p:sp>
        <p:nvSpPr>
          <p:cNvPr id="192568" name="Text Box 56"/>
          <p:cNvSpPr txBox="1">
            <a:spLocks noChangeArrowheads="1"/>
          </p:cNvSpPr>
          <p:nvPr/>
        </p:nvSpPr>
        <p:spPr bwMode="auto">
          <a:xfrm>
            <a:off x="7050088" y="3108325"/>
            <a:ext cx="349250" cy="366713"/>
          </a:xfrm>
          <a:prstGeom prst="rect">
            <a:avLst/>
          </a:prstGeom>
          <a:noFill/>
          <a:ln w="9525">
            <a:noFill/>
            <a:miter lim="800000"/>
            <a:headEnd/>
            <a:tailEnd/>
          </a:ln>
          <a:effectLst/>
        </p:spPr>
        <p:txBody>
          <a:bodyPr wrap="none">
            <a:spAutoFit/>
          </a:bodyPr>
          <a:lstStyle/>
          <a:p>
            <a:pPr algn="l"/>
            <a:r>
              <a:rPr lang="en-US" i="1">
                <a:latin typeface="Arial" pitchFamily="34" charset="0"/>
              </a:rPr>
              <a:t>D</a:t>
            </a:r>
          </a:p>
        </p:txBody>
      </p:sp>
      <p:sp>
        <p:nvSpPr>
          <p:cNvPr id="192569" name="Text Box 57"/>
          <p:cNvSpPr txBox="1">
            <a:spLocks noChangeArrowheads="1"/>
          </p:cNvSpPr>
          <p:nvPr/>
        </p:nvSpPr>
        <p:spPr bwMode="auto">
          <a:xfrm>
            <a:off x="6535738" y="3856038"/>
            <a:ext cx="323850" cy="366712"/>
          </a:xfrm>
          <a:prstGeom prst="rect">
            <a:avLst/>
          </a:prstGeom>
          <a:noFill/>
          <a:ln w="9525">
            <a:noFill/>
            <a:miter lim="800000"/>
            <a:headEnd/>
            <a:tailEnd/>
          </a:ln>
          <a:effectLst/>
        </p:spPr>
        <p:txBody>
          <a:bodyPr wrap="none">
            <a:spAutoFit/>
          </a:bodyPr>
          <a:lstStyle/>
          <a:p>
            <a:pPr algn="l"/>
            <a:r>
              <a:rPr lang="en-US" i="1">
                <a:latin typeface="Arial" pitchFamily="34" charset="0"/>
              </a:rPr>
              <a:t>F</a:t>
            </a:r>
          </a:p>
        </p:txBody>
      </p:sp>
      <p:sp>
        <p:nvSpPr>
          <p:cNvPr id="192570" name="Text Box 58"/>
          <p:cNvSpPr txBox="1">
            <a:spLocks noChangeArrowheads="1"/>
          </p:cNvSpPr>
          <p:nvPr/>
        </p:nvSpPr>
        <p:spPr bwMode="auto">
          <a:xfrm>
            <a:off x="5905500" y="2346325"/>
            <a:ext cx="361950" cy="366713"/>
          </a:xfrm>
          <a:prstGeom prst="rect">
            <a:avLst/>
          </a:prstGeom>
          <a:noFill/>
          <a:ln w="9525">
            <a:noFill/>
            <a:miter lim="800000"/>
            <a:headEnd/>
            <a:tailEnd/>
          </a:ln>
          <a:effectLst/>
        </p:spPr>
        <p:txBody>
          <a:bodyPr wrap="none">
            <a:spAutoFit/>
          </a:bodyPr>
          <a:lstStyle/>
          <a:p>
            <a:pPr algn="l"/>
            <a:r>
              <a:rPr lang="en-US" i="1">
                <a:latin typeface="Arial" pitchFamily="34" charset="0"/>
              </a:rPr>
              <a:t>G</a:t>
            </a:r>
          </a:p>
        </p:txBody>
      </p:sp>
      <p:sp>
        <p:nvSpPr>
          <p:cNvPr id="192571" name="Text Box 59"/>
          <p:cNvSpPr txBox="1">
            <a:spLocks noChangeArrowheads="1"/>
          </p:cNvSpPr>
          <p:nvPr/>
        </p:nvSpPr>
        <p:spPr bwMode="auto">
          <a:xfrm>
            <a:off x="6122988" y="4389438"/>
            <a:ext cx="247650" cy="366712"/>
          </a:xfrm>
          <a:prstGeom prst="rect">
            <a:avLst/>
          </a:prstGeom>
          <a:noFill/>
          <a:ln w="9525">
            <a:noFill/>
            <a:miter lim="800000"/>
            <a:headEnd/>
            <a:tailEnd/>
          </a:ln>
          <a:effectLst/>
        </p:spPr>
        <p:txBody>
          <a:bodyPr wrap="none">
            <a:spAutoFit/>
          </a:bodyPr>
          <a:lstStyle/>
          <a:p>
            <a:pPr algn="l"/>
            <a:r>
              <a:rPr lang="en-US" i="1">
                <a:latin typeface="Arial" pitchFamily="34" charset="0"/>
              </a:rPr>
              <a:t>I</a:t>
            </a:r>
          </a:p>
        </p:txBody>
      </p:sp>
      <p:sp>
        <p:nvSpPr>
          <p:cNvPr id="192572" name="Text Box 60"/>
          <p:cNvSpPr txBox="1">
            <a:spLocks noChangeArrowheads="1"/>
          </p:cNvSpPr>
          <p:nvPr/>
        </p:nvSpPr>
        <p:spPr bwMode="auto">
          <a:xfrm>
            <a:off x="1098550" y="6019800"/>
            <a:ext cx="3581400" cy="366713"/>
          </a:xfrm>
          <a:prstGeom prst="rect">
            <a:avLst/>
          </a:prstGeom>
          <a:noFill/>
          <a:ln w="9525">
            <a:noFill/>
            <a:miter lim="800000"/>
            <a:headEnd/>
            <a:tailEnd/>
          </a:ln>
          <a:effectLst/>
        </p:spPr>
        <p:txBody>
          <a:bodyPr>
            <a:spAutoFit/>
          </a:bodyPr>
          <a:lstStyle/>
          <a:p>
            <a:pPr>
              <a:spcBef>
                <a:spcPct val="50000"/>
              </a:spcBef>
            </a:pPr>
            <a:r>
              <a:rPr lang="en-US">
                <a:latin typeface="Arial" pitchFamily="34" charset="0"/>
              </a:rPr>
              <a:t>Low Wage Workers</a:t>
            </a:r>
          </a:p>
        </p:txBody>
      </p:sp>
      <p:sp>
        <p:nvSpPr>
          <p:cNvPr id="192573" name="Text Box 61"/>
          <p:cNvSpPr txBox="1">
            <a:spLocks noChangeArrowheads="1"/>
          </p:cNvSpPr>
          <p:nvPr/>
        </p:nvSpPr>
        <p:spPr bwMode="auto">
          <a:xfrm>
            <a:off x="5372100" y="6019800"/>
            <a:ext cx="3581400" cy="366713"/>
          </a:xfrm>
          <a:prstGeom prst="rect">
            <a:avLst/>
          </a:prstGeom>
          <a:noFill/>
          <a:ln w="9525">
            <a:noFill/>
            <a:miter lim="800000"/>
            <a:headEnd/>
            <a:tailEnd/>
          </a:ln>
          <a:effectLst/>
        </p:spPr>
        <p:txBody>
          <a:bodyPr>
            <a:spAutoFit/>
          </a:bodyPr>
          <a:lstStyle/>
          <a:p>
            <a:pPr>
              <a:spcBef>
                <a:spcPct val="50000"/>
              </a:spcBef>
            </a:pPr>
            <a:r>
              <a:rPr lang="en-US">
                <a:latin typeface="Arial" pitchFamily="34" charset="0"/>
              </a:rPr>
              <a:t>High Wage Workers</a:t>
            </a:r>
          </a:p>
        </p:txBody>
      </p:sp>
      <p:grpSp>
        <p:nvGrpSpPr>
          <p:cNvPr id="2" name="Group 64"/>
          <p:cNvGrpSpPr>
            <a:grpSpLocks/>
          </p:cNvGrpSpPr>
          <p:nvPr/>
        </p:nvGrpSpPr>
        <p:grpSpPr bwMode="auto">
          <a:xfrm>
            <a:off x="533400" y="427038"/>
            <a:ext cx="8077200" cy="376237"/>
            <a:chOff x="336" y="415"/>
            <a:chExt cx="5088" cy="237"/>
          </a:xfrm>
        </p:grpSpPr>
        <p:sp>
          <p:nvSpPr>
            <p:cNvPr id="192577" name="Text Box 65"/>
            <p:cNvSpPr txBox="1">
              <a:spLocks noChangeArrowheads="1"/>
            </p:cNvSpPr>
            <p:nvPr/>
          </p:nvSpPr>
          <p:spPr bwMode="blackWhite">
            <a:xfrm>
              <a:off x="336" y="415"/>
              <a:ext cx="864" cy="237"/>
            </a:xfrm>
            <a:prstGeom prst="rect">
              <a:avLst/>
            </a:prstGeom>
            <a:solidFill>
              <a:srgbClr val="A50021"/>
            </a:solidFill>
            <a:ln w="9525">
              <a:solidFill>
                <a:srgbClr val="A50021"/>
              </a:solidFill>
              <a:miter lim="800000"/>
              <a:headEnd/>
              <a:tailEnd/>
            </a:ln>
            <a:effectLst/>
          </p:spPr>
          <p:txBody>
            <a:bodyPr lIns="0" rIns="0" anchor="ctr">
              <a:spAutoFit/>
            </a:bodyPr>
            <a:lstStyle/>
            <a:p>
              <a:pPr>
                <a:spcBef>
                  <a:spcPct val="50000"/>
                </a:spcBef>
              </a:pPr>
              <a:r>
                <a:rPr lang="en-US" b="1">
                  <a:solidFill>
                    <a:srgbClr val="FFFFFF"/>
                  </a:solidFill>
                  <a:latin typeface="Tahoma" pitchFamily="34" charset="0"/>
                </a:rPr>
                <a:t>Figure 5</a:t>
              </a:r>
            </a:p>
          </p:txBody>
        </p:sp>
        <p:sp>
          <p:nvSpPr>
            <p:cNvPr id="192578" name="Line 66"/>
            <p:cNvSpPr>
              <a:spLocks noChangeShapeType="1"/>
            </p:cNvSpPr>
            <p:nvPr/>
          </p:nvSpPr>
          <p:spPr bwMode="blackWhite">
            <a:xfrm>
              <a:off x="336" y="643"/>
              <a:ext cx="5088" cy="0"/>
            </a:xfrm>
            <a:prstGeom prst="line">
              <a:avLst/>
            </a:prstGeom>
            <a:noFill/>
            <a:ln w="57150">
              <a:solidFill>
                <a:srgbClr val="A50021"/>
              </a:solidFill>
              <a:round/>
              <a:headEnd/>
              <a:tailEnd/>
            </a:ln>
            <a:effectLst/>
          </p:spPr>
          <p:txBody>
            <a:bodyPr wrap="none"/>
            <a:lstStyle/>
            <a:p>
              <a:endParaRPr lang="es-ES"/>
            </a:p>
          </p:txBody>
        </p:sp>
        <p:sp>
          <p:nvSpPr>
            <p:cNvPr id="192579" name="Text Box 67"/>
            <p:cNvSpPr txBox="1">
              <a:spLocks noChangeArrowheads="1"/>
            </p:cNvSpPr>
            <p:nvPr/>
          </p:nvSpPr>
          <p:spPr bwMode="blackWhite">
            <a:xfrm>
              <a:off x="1200" y="435"/>
              <a:ext cx="4176" cy="192"/>
            </a:xfrm>
            <a:prstGeom prst="rect">
              <a:avLst/>
            </a:prstGeom>
            <a:noFill/>
            <a:ln w="9525">
              <a:noFill/>
              <a:miter lim="800000"/>
              <a:headEnd/>
              <a:tailEnd/>
            </a:ln>
            <a:effectLst/>
          </p:spPr>
          <p:txBody>
            <a:bodyPr anchor="b">
              <a:spAutoFit/>
            </a:bodyPr>
            <a:lstStyle/>
            <a:p>
              <a:pPr algn="l">
                <a:spcBef>
                  <a:spcPct val="50000"/>
                </a:spcBef>
              </a:pPr>
              <a:endParaRPr lang="es-ES" sz="1400" b="1">
                <a:solidFill>
                  <a:schemeClr val="hlink"/>
                </a:solidFill>
                <a:latin typeface="Verdana" pitchFamily="34" charset="0"/>
              </a:endParaRPr>
            </a:p>
          </p:txBody>
        </p:sp>
      </p:grpSp>
      <p:sp>
        <p:nvSpPr>
          <p:cNvPr id="192580" name="AutoShape 68"/>
          <p:cNvSpPr>
            <a:spLocks noChangeArrowheads="1"/>
          </p:cNvSpPr>
          <p:nvPr/>
        </p:nvSpPr>
        <p:spPr bwMode="auto">
          <a:xfrm>
            <a:off x="2362200" y="1600200"/>
            <a:ext cx="3276600" cy="1219200"/>
          </a:xfrm>
          <a:prstGeom prst="wedgeRectCallout">
            <a:avLst>
              <a:gd name="adj1" fmla="val 65699"/>
              <a:gd name="adj2" fmla="val 49611"/>
            </a:avLst>
          </a:prstGeom>
          <a:solidFill>
            <a:srgbClr val="FFFF99"/>
          </a:solidFill>
          <a:ln w="9525">
            <a:solidFill>
              <a:schemeClr val="tx1"/>
            </a:solidFill>
            <a:miter lim="800000"/>
            <a:headEnd/>
            <a:tailEnd/>
          </a:ln>
          <a:effectLst/>
        </p:spPr>
        <p:txBody>
          <a:bodyPr/>
          <a:lstStyle/>
          <a:p>
            <a:pPr eaLnBrk="0" hangingPunct="0"/>
            <a:r>
              <a:rPr lang="en-US">
                <a:latin typeface="Arial" pitchFamily="34" charset="0"/>
                <a:cs typeface="Arial" pitchFamily="34" charset="0"/>
              </a:rPr>
              <a:t>DWL increases with the square of the tax rate.  Smaller taxes in many markets are better.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92580"/>
                                        </p:tgtEl>
                                        <p:attrNameLst>
                                          <p:attrName>style.visibility</p:attrName>
                                        </p:attrNameLst>
                                      </p:cBhvr>
                                      <p:to>
                                        <p:strVal val="visible"/>
                                      </p:to>
                                    </p:set>
                                    <p:anim calcmode="lin" valueType="num">
                                      <p:cBhvr additive="base">
                                        <p:cTn id="7" dur="500" fill="hold"/>
                                        <p:tgtEl>
                                          <p:spTgt spid="192580"/>
                                        </p:tgtEl>
                                        <p:attrNameLst>
                                          <p:attrName>ppt_x</p:attrName>
                                        </p:attrNameLst>
                                      </p:cBhvr>
                                      <p:tavLst>
                                        <p:tav tm="0">
                                          <p:val>
                                            <p:strVal val="1+#ppt_w/2"/>
                                          </p:val>
                                        </p:tav>
                                        <p:tav tm="100000">
                                          <p:val>
                                            <p:strVal val="#ppt_x"/>
                                          </p:val>
                                        </p:tav>
                                      </p:tavLst>
                                    </p:anim>
                                    <p:anim calcmode="lin" valueType="num">
                                      <p:cBhvr additive="base">
                                        <p:cTn id="8" dur="500" fill="hold"/>
                                        <p:tgtEl>
                                          <p:spTgt spid="19258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0" presetClass="path" presetSubtype="0" accel="50000" decel="50000" fill="hold" grpId="2" nodeType="afterEffect">
                                  <p:stCondLst>
                                    <p:cond delay="0"/>
                                  </p:stCondLst>
                                  <p:childTnLst>
                                    <p:animMotion origin="layout" path="M 0.0 0.0 L 0.09653 0.08218 L 0.01285 0.22639 L 0.01285 0.01713 " pathEditMode="relative" ptsTypes="AAAA">
                                      <p:cBhvr>
                                        <p:cTn id="11" dur="2000" fill="hold"/>
                                        <p:tgtEl>
                                          <p:spTgt spid="192580"/>
                                        </p:tgtEl>
                                        <p:attrNameLst>
                                          <p:attrName>ppt_x</p:attrName>
                                          <p:attrName>ppt_y</p:attrName>
                                        </p:attrNameLst>
                                      </p:cBhvr>
                                    </p:animMotion>
                                  </p:childTnLst>
                                </p:cTn>
                              </p:par>
                            </p:childTnLst>
                          </p:cTn>
                        </p:par>
                      </p:childTnLst>
                    </p:cTn>
                  </p:par>
                  <p:par>
                    <p:cTn id="12" fill="hold">
                      <p:stCondLst>
                        <p:cond delay="indefinite"/>
                      </p:stCondLst>
                      <p:childTnLst>
                        <p:par>
                          <p:cTn id="13" fill="hold">
                            <p:stCondLst>
                              <p:cond delay="0"/>
                            </p:stCondLst>
                            <p:childTnLst>
                              <p:par>
                                <p:cTn id="14" presetID="2" presetClass="exit" presetSubtype="4" fill="hold" grpId="1" nodeType="clickEffect">
                                  <p:stCondLst>
                                    <p:cond delay="0"/>
                                  </p:stCondLst>
                                  <p:childTnLst>
                                    <p:anim calcmode="lin" valueType="num">
                                      <p:cBhvr additive="base">
                                        <p:cTn id="15" dur="500"/>
                                        <p:tgtEl>
                                          <p:spTgt spid="192580"/>
                                        </p:tgtEl>
                                        <p:attrNameLst>
                                          <p:attrName>ppt_x</p:attrName>
                                        </p:attrNameLst>
                                      </p:cBhvr>
                                      <p:tavLst>
                                        <p:tav tm="0">
                                          <p:val>
                                            <p:strVal val="ppt_x"/>
                                          </p:val>
                                        </p:tav>
                                        <p:tav tm="100000">
                                          <p:val>
                                            <p:strVal val="ppt_x"/>
                                          </p:val>
                                        </p:tav>
                                      </p:tavLst>
                                    </p:anim>
                                    <p:anim calcmode="lin" valueType="num">
                                      <p:cBhvr additive="base">
                                        <p:cTn id="16" dur="500"/>
                                        <p:tgtEl>
                                          <p:spTgt spid="192580"/>
                                        </p:tgtEl>
                                        <p:attrNameLst>
                                          <p:attrName>ppt_y</p:attrName>
                                        </p:attrNameLst>
                                      </p:cBhvr>
                                      <p:tavLst>
                                        <p:tav tm="0">
                                          <p:val>
                                            <p:strVal val="ppt_y"/>
                                          </p:val>
                                        </p:tav>
                                        <p:tav tm="100000">
                                          <p:val>
                                            <p:strVal val="1+ppt_h/2"/>
                                          </p:val>
                                        </p:tav>
                                      </p:tavLst>
                                    </p:anim>
                                    <p:set>
                                      <p:cBhvr>
                                        <p:cTn id="17" dur="1" fill="hold">
                                          <p:stCondLst>
                                            <p:cond delay="499"/>
                                          </p:stCondLst>
                                        </p:cTn>
                                        <p:tgtEl>
                                          <p:spTgt spid="19258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2580" grpId="0" animBg="1"/>
      <p:bldP spid="192580" grpId="1" animBg="1"/>
      <p:bldP spid="192580" grpId="2"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2"/>
          <p:cNvSpPr>
            <a:spLocks noGrp="1" noChangeArrowheads="1"/>
          </p:cNvSpPr>
          <p:nvPr>
            <p:ph type="title"/>
          </p:nvPr>
        </p:nvSpPr>
        <p:spPr/>
        <p:txBody>
          <a:bodyPr/>
          <a:lstStyle/>
          <a:p>
            <a:pPr algn="ctr"/>
            <a:r>
              <a:rPr lang="en-US" sz="2800">
                <a:latin typeface="Garamond" pitchFamily="18" charset="0"/>
              </a:rPr>
              <a:t>Taxation and economic efficiency</a:t>
            </a:r>
            <a:br>
              <a:rPr lang="en-US" sz="2800">
                <a:latin typeface="Garamond" pitchFamily="18" charset="0"/>
              </a:rPr>
            </a:br>
            <a:r>
              <a:rPr lang="en-US" sz="2800">
                <a:latin typeface="Garamond" pitchFamily="18" charset="0"/>
              </a:rPr>
              <a:t>Deadweight loss and the design of efficient tax systems</a:t>
            </a:r>
          </a:p>
        </p:txBody>
      </p:sp>
      <p:sp>
        <p:nvSpPr>
          <p:cNvPr id="294915" name="Rectangle 3"/>
          <p:cNvSpPr>
            <a:spLocks noGrp="1" noChangeArrowheads="1"/>
          </p:cNvSpPr>
          <p:nvPr>
            <p:ph type="body" idx="1"/>
          </p:nvPr>
        </p:nvSpPr>
        <p:spPr/>
        <p:txBody>
          <a:bodyPr/>
          <a:lstStyle/>
          <a:p>
            <a:r>
              <a:rPr lang="en-US">
                <a:latin typeface="Garamond" pitchFamily="18" charset="0"/>
              </a:rPr>
              <a:t>Under the proportional system the efficiency loss for society is the sum of two deadweight loss triangles, </a:t>
            </a:r>
            <a:r>
              <a:rPr lang="en-US" i="1">
                <a:latin typeface="Garamond" pitchFamily="18" charset="0"/>
              </a:rPr>
              <a:t>BAC</a:t>
            </a:r>
            <a:r>
              <a:rPr lang="en-US">
                <a:latin typeface="Garamond" pitchFamily="18" charset="0"/>
              </a:rPr>
              <a:t> and </a:t>
            </a:r>
            <a:r>
              <a:rPr lang="en-US" i="1">
                <a:latin typeface="Garamond" pitchFamily="18" charset="0"/>
              </a:rPr>
              <a:t>EDF</a:t>
            </a:r>
            <a:r>
              <a:rPr lang="en-US">
                <a:latin typeface="Garamond" pitchFamily="18" charset="0"/>
              </a:rPr>
              <a:t>.</a:t>
            </a:r>
          </a:p>
          <a:p>
            <a:r>
              <a:rPr lang="en-US">
                <a:latin typeface="Garamond" pitchFamily="18" charset="0"/>
              </a:rPr>
              <a:t>Under the progressive system, the efficiency loss is the triangle </a:t>
            </a:r>
            <a:r>
              <a:rPr lang="en-US" i="1">
                <a:latin typeface="Garamond" pitchFamily="18" charset="0"/>
              </a:rPr>
              <a:t>GDI</a:t>
            </a:r>
            <a:r>
              <a:rPr lang="en-US">
                <a:latin typeface="Garamond" pitchFamily="18" charset="0"/>
              </a:rPr>
              <a:t> – that is, it adds the area </a:t>
            </a:r>
            <a:r>
              <a:rPr lang="en-US" i="1">
                <a:latin typeface="Garamond" pitchFamily="18" charset="0"/>
              </a:rPr>
              <a:t>GEFI</a:t>
            </a:r>
            <a:r>
              <a:rPr lang="en-US">
                <a:latin typeface="Garamond" pitchFamily="18" charset="0"/>
              </a:rPr>
              <a:t> but does not include </a:t>
            </a:r>
            <a:r>
              <a:rPr lang="en-US" i="1">
                <a:latin typeface="Garamond" pitchFamily="18" charset="0"/>
              </a:rPr>
              <a:t>BAC</a:t>
            </a:r>
            <a:r>
              <a:rPr lang="en-US">
                <a:latin typeface="Garamond" pitchFamily="18" charset="0"/>
              </a:rPr>
              <a:t>.</a:t>
            </a:r>
          </a:p>
          <a:p>
            <a:r>
              <a:rPr lang="en-US" b="1">
                <a:solidFill>
                  <a:srgbClr val="A50021"/>
                </a:solidFill>
                <a:effectLst>
                  <a:outerShdw blurRad="38100" dist="38100" dir="2700000" algn="tl">
                    <a:srgbClr val="000000"/>
                  </a:outerShdw>
                </a:effectLst>
                <a:latin typeface="Garamond" pitchFamily="18" charset="0"/>
              </a:rPr>
              <a:t>Table 1</a:t>
            </a:r>
            <a:r>
              <a:rPr lang="en-US">
                <a:latin typeface="Garamond" pitchFamily="18" charset="0"/>
              </a:rPr>
              <a:t> puts actual numbers to the picture.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94915">
                                            <p:txEl>
                                              <p:pRg st="0" end="0"/>
                                            </p:txEl>
                                          </p:spTgt>
                                        </p:tgtEl>
                                        <p:attrNameLst>
                                          <p:attrName>style.visibility</p:attrName>
                                        </p:attrNameLst>
                                      </p:cBhvr>
                                      <p:to>
                                        <p:strVal val="visible"/>
                                      </p:to>
                                    </p:set>
                                    <p:anim calcmode="lin" valueType="num">
                                      <p:cBhvr additive="base">
                                        <p:cTn id="7" dur="500" fill="hold"/>
                                        <p:tgtEl>
                                          <p:spTgt spid="294915">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9491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94915">
                                            <p:txEl>
                                              <p:pRg st="1" end="1"/>
                                            </p:txEl>
                                          </p:spTgt>
                                        </p:tgtEl>
                                        <p:attrNameLst>
                                          <p:attrName>style.visibility</p:attrName>
                                        </p:attrNameLst>
                                      </p:cBhvr>
                                      <p:to>
                                        <p:strVal val="visible"/>
                                      </p:to>
                                    </p:set>
                                    <p:anim calcmode="lin" valueType="num">
                                      <p:cBhvr additive="base">
                                        <p:cTn id="13" dur="500" fill="hold"/>
                                        <p:tgtEl>
                                          <p:spTgt spid="294915">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9491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294915">
                                            <p:txEl>
                                              <p:pRg st="2" end="2"/>
                                            </p:txEl>
                                          </p:spTgt>
                                        </p:tgtEl>
                                        <p:attrNameLst>
                                          <p:attrName>style.visibility</p:attrName>
                                        </p:attrNameLst>
                                      </p:cBhvr>
                                      <p:to>
                                        <p:strVal val="visible"/>
                                      </p:to>
                                    </p:set>
                                    <p:anim calcmode="lin" valueType="num">
                                      <p:cBhvr additive="base">
                                        <p:cTn id="19" dur="500" fill="hold"/>
                                        <p:tgtEl>
                                          <p:spTgt spid="294915">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94915">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4915"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533400" y="427038"/>
            <a:ext cx="8077200" cy="376237"/>
            <a:chOff x="336" y="415"/>
            <a:chExt cx="5088" cy="237"/>
          </a:xfrm>
        </p:grpSpPr>
        <p:sp>
          <p:nvSpPr>
            <p:cNvPr id="355331" name="Text Box 3"/>
            <p:cNvSpPr txBox="1">
              <a:spLocks noChangeArrowheads="1"/>
            </p:cNvSpPr>
            <p:nvPr/>
          </p:nvSpPr>
          <p:spPr bwMode="blackWhite">
            <a:xfrm>
              <a:off x="336" y="415"/>
              <a:ext cx="864" cy="237"/>
            </a:xfrm>
            <a:prstGeom prst="rect">
              <a:avLst/>
            </a:prstGeom>
            <a:solidFill>
              <a:srgbClr val="A50021"/>
            </a:solidFill>
            <a:ln w="9525">
              <a:solidFill>
                <a:srgbClr val="A50021"/>
              </a:solidFill>
              <a:miter lim="800000"/>
              <a:headEnd/>
              <a:tailEnd/>
            </a:ln>
            <a:effectLst/>
          </p:spPr>
          <p:txBody>
            <a:bodyPr lIns="0" rIns="0" anchor="ctr">
              <a:spAutoFit/>
            </a:bodyPr>
            <a:lstStyle/>
            <a:p>
              <a:pPr>
                <a:spcBef>
                  <a:spcPct val="50000"/>
                </a:spcBef>
              </a:pPr>
              <a:r>
                <a:rPr lang="en-US" b="1">
                  <a:solidFill>
                    <a:srgbClr val="FFFFFF"/>
                  </a:solidFill>
                  <a:latin typeface="Tahoma" pitchFamily="34" charset="0"/>
                </a:rPr>
                <a:t>Table 1</a:t>
              </a:r>
            </a:p>
          </p:txBody>
        </p:sp>
        <p:sp>
          <p:nvSpPr>
            <p:cNvPr id="355332" name="Line 4"/>
            <p:cNvSpPr>
              <a:spLocks noChangeShapeType="1"/>
            </p:cNvSpPr>
            <p:nvPr/>
          </p:nvSpPr>
          <p:spPr bwMode="blackWhite">
            <a:xfrm>
              <a:off x="336" y="643"/>
              <a:ext cx="5088" cy="0"/>
            </a:xfrm>
            <a:prstGeom prst="line">
              <a:avLst/>
            </a:prstGeom>
            <a:noFill/>
            <a:ln w="57150">
              <a:solidFill>
                <a:srgbClr val="A50021"/>
              </a:solidFill>
              <a:round/>
              <a:headEnd/>
              <a:tailEnd/>
            </a:ln>
            <a:effectLst/>
          </p:spPr>
          <p:txBody>
            <a:bodyPr wrap="none"/>
            <a:lstStyle/>
            <a:p>
              <a:endParaRPr lang="es-ES"/>
            </a:p>
          </p:txBody>
        </p:sp>
        <p:sp>
          <p:nvSpPr>
            <p:cNvPr id="355333" name="Text Box 5"/>
            <p:cNvSpPr txBox="1">
              <a:spLocks noChangeArrowheads="1"/>
            </p:cNvSpPr>
            <p:nvPr/>
          </p:nvSpPr>
          <p:spPr bwMode="blackWhite">
            <a:xfrm>
              <a:off x="1200" y="435"/>
              <a:ext cx="4176" cy="192"/>
            </a:xfrm>
            <a:prstGeom prst="rect">
              <a:avLst/>
            </a:prstGeom>
            <a:noFill/>
            <a:ln w="9525">
              <a:noFill/>
              <a:miter lim="800000"/>
              <a:headEnd/>
              <a:tailEnd/>
            </a:ln>
            <a:effectLst/>
          </p:spPr>
          <p:txBody>
            <a:bodyPr anchor="b">
              <a:spAutoFit/>
            </a:bodyPr>
            <a:lstStyle/>
            <a:p>
              <a:pPr algn="l">
                <a:spcBef>
                  <a:spcPct val="50000"/>
                </a:spcBef>
              </a:pPr>
              <a:endParaRPr lang="es-ES" sz="1400" b="1">
                <a:solidFill>
                  <a:schemeClr val="hlink"/>
                </a:solidFill>
                <a:latin typeface="Verdana" pitchFamily="34" charset="0"/>
              </a:endParaRPr>
            </a:p>
          </p:txBody>
        </p:sp>
      </p:grpSp>
      <p:graphicFrame>
        <p:nvGraphicFramePr>
          <p:cNvPr id="355334" name="Group 6"/>
          <p:cNvGraphicFramePr>
            <a:graphicFrameLocks noGrp="1"/>
          </p:cNvGraphicFramePr>
          <p:nvPr>
            <p:ph idx="4294967295"/>
          </p:nvPr>
        </p:nvGraphicFramePr>
        <p:xfrm>
          <a:off x="533400" y="838200"/>
          <a:ext cx="8070850" cy="2932049"/>
        </p:xfrm>
        <a:graphic>
          <a:graphicData uri="http://schemas.openxmlformats.org/drawingml/2006/table">
            <a:tbl>
              <a:tblPr/>
              <a:tblGrid>
                <a:gridCol w="1330325"/>
                <a:gridCol w="979488"/>
                <a:gridCol w="806450"/>
                <a:gridCol w="979487"/>
                <a:gridCol w="1036638"/>
                <a:gridCol w="865187"/>
                <a:gridCol w="1036638"/>
                <a:gridCol w="1036637"/>
              </a:tblGrid>
              <a:tr h="377825">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s-ES" sz="1200" b="0" i="0" u="none" strike="noStrike" cap="none" normalizeH="0" baseline="0" smtClean="0">
                        <a:ln>
                          <a:noFill/>
                        </a:ln>
                        <a:solidFill>
                          <a:srgbClr val="FFFFFF"/>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solidFill>
                      <a:srgbClr val="A50021"/>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s-ES" sz="1200" b="0" i="0" u="none" strike="noStrike" cap="none" normalizeH="0" baseline="0" smtClean="0">
                        <a:ln>
                          <a:noFill/>
                        </a:ln>
                        <a:solidFill>
                          <a:srgbClr val="FFFFFF"/>
                        </a:solidFill>
                        <a:effectLst/>
                        <a:latin typeface="Tahoma" pitchFamily="34" charset="0"/>
                      </a:endParaRPr>
                    </a:p>
                  </a:txBody>
                  <a:tcP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rgbClr val="A50021"/>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s-ES" sz="1200" b="0" i="0" u="none" strike="noStrike" cap="none" normalizeH="0" baseline="0" smtClean="0">
                        <a:ln>
                          <a:noFill/>
                        </a:ln>
                        <a:solidFill>
                          <a:srgbClr val="FFFFFF"/>
                        </a:solidFill>
                        <a:effectLst/>
                        <a:latin typeface="Tahoma" pitchFamily="34" charset="0"/>
                      </a:endParaRPr>
                    </a:p>
                  </a:txBody>
                  <a:tcP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rgbClr val="A50021"/>
                    </a:solidFill>
                  </a:tcPr>
                </a:tc>
                <a:tc gridSpan="2">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n-US" sz="1400" b="1" i="0" u="none" strike="noStrike" cap="none" normalizeH="0" baseline="0" smtClean="0">
                          <a:ln>
                            <a:noFill/>
                          </a:ln>
                          <a:solidFill>
                            <a:srgbClr val="FFFFFF"/>
                          </a:solidFill>
                          <a:effectLst/>
                          <a:latin typeface="Tahoma" pitchFamily="34" charset="0"/>
                        </a:rPr>
                        <a:t>Low wage worker</a:t>
                      </a:r>
                    </a:p>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n-US" sz="1400" b="1" i="0" u="none" strike="noStrike" cap="none" normalizeH="0" baseline="0" smtClean="0">
                          <a:ln>
                            <a:noFill/>
                          </a:ln>
                          <a:solidFill>
                            <a:srgbClr val="FFFFFF"/>
                          </a:solidFill>
                          <a:effectLst/>
                          <a:latin typeface="Tahoma" pitchFamily="34" charset="0"/>
                        </a:rPr>
                        <a:t>Panel A</a:t>
                      </a:r>
                    </a:p>
                  </a:txBody>
                  <a:tcP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rgbClr val="A50021"/>
                    </a:solidFill>
                  </a:tcPr>
                </a:tc>
                <a:tc hMerge="1">
                  <a:txBody>
                    <a:bodyPr/>
                    <a:lstStyle/>
                    <a:p>
                      <a:endParaRPr lang="es-ES"/>
                    </a:p>
                  </a:txBody>
                  <a:tcPr/>
                </a:tc>
                <a:tc gridSpan="2">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n-US" sz="1400" b="1" i="0" u="none" strike="noStrike" cap="none" normalizeH="0" baseline="0" smtClean="0">
                          <a:ln>
                            <a:noFill/>
                          </a:ln>
                          <a:solidFill>
                            <a:srgbClr val="FFFFFF"/>
                          </a:solidFill>
                          <a:effectLst/>
                          <a:latin typeface="Tahoma" pitchFamily="34" charset="0"/>
                        </a:rPr>
                        <a:t>High wage worker</a:t>
                      </a:r>
                    </a:p>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n-US" sz="1400" b="1" i="0" u="none" strike="noStrike" cap="none" normalizeH="0" baseline="0" smtClean="0">
                          <a:ln>
                            <a:noFill/>
                          </a:ln>
                          <a:solidFill>
                            <a:srgbClr val="FFFFFF"/>
                          </a:solidFill>
                          <a:effectLst/>
                          <a:latin typeface="Tahoma" pitchFamily="34" charset="0"/>
                        </a:rPr>
                        <a:t>Panel B</a:t>
                      </a:r>
                    </a:p>
                  </a:txBody>
                  <a:tcP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rgbClr val="A50021"/>
                    </a:solidFill>
                  </a:tcPr>
                </a:tc>
                <a:tc hMerge="1">
                  <a:txBody>
                    <a:bodyPr/>
                    <a:lstStyle/>
                    <a:p>
                      <a:endParaRPr lang="es-ES"/>
                    </a:p>
                  </a:txBody>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s-ES" sz="1200" b="0" i="0" u="none" strike="noStrike" cap="none" normalizeH="0" baseline="0" smtClean="0">
                        <a:ln>
                          <a:noFill/>
                        </a:ln>
                        <a:solidFill>
                          <a:srgbClr val="FFFFFF"/>
                        </a:solidFill>
                        <a:effectLst/>
                        <a:latin typeface="Tahoma" pitchFamily="34" charset="0"/>
                      </a:endParaRPr>
                    </a:p>
                  </a:txBody>
                  <a:tcPr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solidFill>
                      <a:srgbClr val="A50021"/>
                    </a:solidFill>
                  </a:tcPr>
                </a:tc>
              </a:tr>
              <a:tr h="37782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s-ES" sz="1200" b="0" i="0" u="none" strike="noStrike" cap="none" normalizeH="0" baseline="0" smtClean="0">
                        <a:ln>
                          <a:noFill/>
                        </a:ln>
                        <a:solidFill>
                          <a:srgbClr val="FFFFFF"/>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solidFill>
                      <a:srgbClr val="A50021">
                        <a:alpha val="50000"/>
                      </a:srgbClr>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n-US" sz="1200" b="0" i="0" u="none" strike="noStrike" cap="none" normalizeH="0" baseline="0" smtClean="0">
                          <a:ln>
                            <a:noFill/>
                          </a:ln>
                          <a:solidFill>
                            <a:srgbClr val="FFFFFF"/>
                          </a:solidFill>
                          <a:effectLst/>
                          <a:latin typeface="Tahoma" pitchFamily="34" charset="0"/>
                        </a:rPr>
                        <a:t>Tax Rate Below $10,000</a:t>
                      </a:r>
                    </a:p>
                  </a:txBody>
                  <a:tcPr horzOverflow="overflow">
                    <a:lnL>
                      <a:noFill/>
                    </a:lnL>
                    <a:lnR>
                      <a:noFill/>
                    </a:lnR>
                    <a:lnT>
                      <a:noFill/>
                    </a:lnT>
                    <a:lnB>
                      <a:noFill/>
                    </a:lnB>
                    <a:lnTlToBr>
                      <a:noFill/>
                    </a:lnTlToBr>
                    <a:lnBlToTr>
                      <a:noFill/>
                    </a:lnBlToTr>
                    <a:solidFill>
                      <a:srgbClr val="A50021">
                        <a:alpha val="50000"/>
                      </a:srgbClr>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n-US" sz="1200" b="0" i="0" u="none" strike="noStrike" cap="none" normalizeH="0" baseline="0" smtClean="0">
                          <a:ln>
                            <a:noFill/>
                          </a:ln>
                          <a:solidFill>
                            <a:srgbClr val="FFFFFF"/>
                          </a:solidFill>
                          <a:effectLst/>
                          <a:latin typeface="Tahoma" pitchFamily="34" charset="0"/>
                        </a:rPr>
                        <a:t>Tax Rate Above $10,000</a:t>
                      </a:r>
                    </a:p>
                  </a:txBody>
                  <a:tcPr horzOverflow="overflow">
                    <a:lnL>
                      <a:noFill/>
                    </a:lnL>
                    <a:lnR>
                      <a:noFill/>
                    </a:lnR>
                    <a:lnT>
                      <a:noFill/>
                    </a:lnT>
                    <a:lnB>
                      <a:noFill/>
                    </a:lnB>
                    <a:lnTlToBr>
                      <a:noFill/>
                    </a:lnTlToBr>
                    <a:lnBlToTr>
                      <a:noFill/>
                    </a:lnBlToTr>
                    <a:solidFill>
                      <a:srgbClr val="A50021">
                        <a:alpha val="50000"/>
                      </a:srgbClr>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n-US" sz="1200" b="0" i="0" u="none" strike="noStrike" cap="none" normalizeH="0" baseline="0" smtClean="0">
                          <a:ln>
                            <a:noFill/>
                          </a:ln>
                          <a:solidFill>
                            <a:srgbClr val="FFFFFF"/>
                          </a:solidFill>
                          <a:effectLst/>
                          <a:latin typeface="Tahoma" pitchFamily="34" charset="0"/>
                        </a:rPr>
                        <a:t>Hours of labor supply</a:t>
                      </a:r>
                    </a:p>
                  </a:txBody>
                  <a:tcPr horzOverflow="overflow">
                    <a:lnL>
                      <a:noFill/>
                    </a:lnL>
                    <a:lnR>
                      <a:noFill/>
                    </a:lnR>
                    <a:lnT>
                      <a:noFill/>
                    </a:lnT>
                    <a:lnB>
                      <a:noFill/>
                    </a:lnB>
                    <a:lnTlToBr>
                      <a:noFill/>
                    </a:lnTlToBr>
                    <a:lnBlToTr>
                      <a:noFill/>
                    </a:lnBlToTr>
                    <a:solidFill>
                      <a:srgbClr val="A50021">
                        <a:alpha val="50000"/>
                      </a:srgbClr>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n-US" sz="1200" b="0" i="0" u="none" strike="noStrike" cap="none" normalizeH="0" baseline="0" smtClean="0">
                          <a:ln>
                            <a:noFill/>
                          </a:ln>
                          <a:solidFill>
                            <a:srgbClr val="FFFFFF"/>
                          </a:solidFill>
                          <a:effectLst/>
                          <a:latin typeface="Tahoma" pitchFamily="34" charset="0"/>
                        </a:rPr>
                        <a:t>Deadweight Loss from Taxation</a:t>
                      </a:r>
                    </a:p>
                  </a:txBody>
                  <a:tcPr horzOverflow="overflow">
                    <a:lnL>
                      <a:noFill/>
                    </a:lnL>
                    <a:lnR>
                      <a:noFill/>
                    </a:lnR>
                    <a:lnT>
                      <a:noFill/>
                    </a:lnT>
                    <a:lnB>
                      <a:noFill/>
                    </a:lnB>
                    <a:lnTlToBr>
                      <a:noFill/>
                    </a:lnTlToBr>
                    <a:lnBlToTr>
                      <a:noFill/>
                    </a:lnBlToTr>
                    <a:solidFill>
                      <a:srgbClr val="A50021">
                        <a:alpha val="50000"/>
                      </a:srgbClr>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n-US" sz="1200" b="0" i="0" u="none" strike="noStrike" cap="none" normalizeH="0" baseline="0" smtClean="0">
                          <a:ln>
                            <a:noFill/>
                          </a:ln>
                          <a:solidFill>
                            <a:srgbClr val="FFFFFF"/>
                          </a:solidFill>
                          <a:effectLst/>
                          <a:latin typeface="Tahoma" pitchFamily="34" charset="0"/>
                        </a:rPr>
                        <a:t>Hours of labor supply</a:t>
                      </a:r>
                    </a:p>
                  </a:txBody>
                  <a:tcPr horzOverflow="overflow">
                    <a:lnL>
                      <a:noFill/>
                    </a:lnL>
                    <a:lnR>
                      <a:noFill/>
                    </a:lnR>
                    <a:lnT>
                      <a:noFill/>
                    </a:lnT>
                    <a:lnB>
                      <a:noFill/>
                    </a:lnB>
                    <a:lnTlToBr>
                      <a:noFill/>
                    </a:lnTlToBr>
                    <a:lnBlToTr>
                      <a:noFill/>
                    </a:lnBlToTr>
                    <a:solidFill>
                      <a:srgbClr val="A50021">
                        <a:alpha val="50000"/>
                      </a:srgbClr>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n-US" sz="1200" b="0" i="0" u="none" strike="noStrike" cap="none" normalizeH="0" baseline="0" smtClean="0">
                          <a:ln>
                            <a:noFill/>
                          </a:ln>
                          <a:solidFill>
                            <a:srgbClr val="FFFFFF"/>
                          </a:solidFill>
                          <a:effectLst/>
                          <a:latin typeface="Tahoma" pitchFamily="34" charset="0"/>
                        </a:rPr>
                        <a:t>Deadweight Loss from Taxation</a:t>
                      </a:r>
                    </a:p>
                  </a:txBody>
                  <a:tcPr horzOverflow="overflow">
                    <a:lnL>
                      <a:noFill/>
                    </a:lnL>
                    <a:lnR>
                      <a:noFill/>
                    </a:lnR>
                    <a:lnT>
                      <a:noFill/>
                    </a:lnT>
                    <a:lnB>
                      <a:noFill/>
                    </a:lnB>
                    <a:lnTlToBr>
                      <a:noFill/>
                    </a:lnTlToBr>
                    <a:lnBlToTr>
                      <a:noFill/>
                    </a:lnBlToTr>
                    <a:solidFill>
                      <a:srgbClr val="A50021">
                        <a:alpha val="50000"/>
                      </a:srgbClr>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n-US" sz="1200" b="0" i="0" u="none" strike="noStrike" cap="none" normalizeH="0" baseline="0" smtClean="0">
                          <a:ln>
                            <a:noFill/>
                          </a:ln>
                          <a:solidFill>
                            <a:srgbClr val="FFFFFF"/>
                          </a:solidFill>
                          <a:effectLst/>
                          <a:latin typeface="Tahoma" pitchFamily="34" charset="0"/>
                        </a:rPr>
                        <a:t>Total Deadweight Loss</a:t>
                      </a:r>
                    </a:p>
                  </a:txBody>
                  <a:tcPr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solidFill>
                      <a:srgbClr val="A50021">
                        <a:alpha val="50000"/>
                      </a:srgbClr>
                    </a:solidFill>
                  </a:tcPr>
                </a:tc>
              </a:tr>
              <a:tr h="37782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n-US" sz="1200" b="0" i="0" u="none" strike="noStrike" cap="none" normalizeH="0" baseline="0" smtClean="0">
                          <a:ln>
                            <a:noFill/>
                          </a:ln>
                          <a:solidFill>
                            <a:schemeClr val="tx1"/>
                          </a:solidFill>
                          <a:effectLst/>
                          <a:latin typeface="Tahoma" pitchFamily="34" charset="0"/>
                        </a:rPr>
                        <a:t>No Tax</a:t>
                      </a:r>
                    </a:p>
                  </a:txBody>
                  <a:tcPr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n-US" sz="1200" b="0" i="0" u="none" strike="noStrike" cap="none" normalizeH="0" baseline="0" smtClean="0">
                          <a:ln>
                            <a:noFill/>
                          </a:ln>
                          <a:solidFill>
                            <a:schemeClr val="tx1"/>
                          </a:solidFill>
                          <a:effectLst/>
                          <a:latin typeface="Tahoma" pitchFamily="34" charset="0"/>
                        </a:rPr>
                        <a:t>0</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n-US" sz="1200" b="0" i="0" u="none" strike="noStrike" cap="none" normalizeH="0" baseline="0" smtClean="0">
                          <a:ln>
                            <a:noFill/>
                          </a:ln>
                          <a:solidFill>
                            <a:schemeClr val="tx1"/>
                          </a:solidFill>
                          <a:effectLst/>
                          <a:latin typeface="Tahoma" pitchFamily="34" charset="0"/>
                        </a:rPr>
                        <a:t>0</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n-US" sz="1200" b="0" i="0" u="none" strike="noStrike" cap="none" normalizeH="0" baseline="0" smtClean="0">
                          <a:ln>
                            <a:noFill/>
                          </a:ln>
                          <a:solidFill>
                            <a:schemeClr val="tx1"/>
                          </a:solidFill>
                          <a:effectLst/>
                          <a:latin typeface="Tahoma" pitchFamily="34" charset="0"/>
                        </a:rPr>
                        <a:t>1000 (H</a:t>
                      </a:r>
                      <a:r>
                        <a:rPr kumimoji="0" lang="en-US" sz="1200" b="0" i="0" u="none" strike="noStrike" cap="none" normalizeH="0" baseline="-25000" smtClean="0">
                          <a:ln>
                            <a:noFill/>
                          </a:ln>
                          <a:solidFill>
                            <a:schemeClr val="tx1"/>
                          </a:solidFill>
                          <a:effectLst/>
                          <a:latin typeface="Tahoma" pitchFamily="34" charset="0"/>
                        </a:rPr>
                        <a:t>1</a:t>
                      </a:r>
                      <a:r>
                        <a:rPr kumimoji="0" lang="en-US" sz="1200" b="0" i="0" u="none" strike="noStrike" cap="none" normalizeH="0" baseline="0" smtClean="0">
                          <a:ln>
                            <a:noFill/>
                          </a:ln>
                          <a:solidFill>
                            <a:schemeClr val="tx1"/>
                          </a:solidFill>
                          <a:effectLst/>
                          <a:latin typeface="Tahoma" pitchFamily="34" charset="0"/>
                        </a:rPr>
                        <a:t>)</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n-US" sz="1200" b="0" i="0" u="none" strike="noStrike" cap="none" normalizeH="0" baseline="0" smtClean="0">
                          <a:ln>
                            <a:noFill/>
                          </a:ln>
                          <a:solidFill>
                            <a:schemeClr val="tx1"/>
                          </a:solidFill>
                          <a:effectLst/>
                          <a:latin typeface="Tahoma" pitchFamily="34" charset="0"/>
                        </a:rPr>
                        <a:t>0</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n-US" sz="1200" b="0" i="0" u="none" strike="noStrike" cap="none" normalizeH="0" baseline="0" smtClean="0">
                          <a:ln>
                            <a:noFill/>
                          </a:ln>
                          <a:solidFill>
                            <a:schemeClr val="tx1"/>
                          </a:solidFill>
                          <a:effectLst/>
                          <a:latin typeface="Tahoma" pitchFamily="34" charset="0"/>
                        </a:rPr>
                        <a:t>1000 (H</a:t>
                      </a:r>
                      <a:r>
                        <a:rPr kumimoji="0" lang="en-US" sz="1200" b="0" i="0" u="none" strike="noStrike" cap="none" normalizeH="0" baseline="-25000" smtClean="0">
                          <a:ln>
                            <a:noFill/>
                          </a:ln>
                          <a:solidFill>
                            <a:schemeClr val="tx1"/>
                          </a:solidFill>
                          <a:effectLst/>
                          <a:latin typeface="Tahoma" pitchFamily="34" charset="0"/>
                        </a:rPr>
                        <a:t>1</a:t>
                      </a:r>
                      <a:r>
                        <a:rPr kumimoji="0" lang="en-US" sz="1200" b="0" i="0" u="none" strike="noStrike" cap="none" normalizeH="0" baseline="0" smtClean="0">
                          <a:ln>
                            <a:noFill/>
                          </a:ln>
                          <a:solidFill>
                            <a:schemeClr val="tx1"/>
                          </a:solidFill>
                          <a:effectLst/>
                          <a:latin typeface="Tahoma" pitchFamily="34" charset="0"/>
                        </a:rPr>
                        <a:t>)</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n-US" sz="1200" b="0" i="0" u="none" strike="noStrike" cap="none" normalizeH="0" baseline="0" smtClean="0">
                          <a:ln>
                            <a:noFill/>
                          </a:ln>
                          <a:solidFill>
                            <a:schemeClr val="tx1"/>
                          </a:solidFill>
                          <a:effectLst/>
                          <a:latin typeface="Tahoma" pitchFamily="34" charset="0"/>
                        </a:rPr>
                        <a:t>0</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n-US" sz="1200" b="0" i="0" u="none" strike="noStrike" cap="none" normalizeH="0" baseline="0" smtClean="0">
                          <a:ln>
                            <a:noFill/>
                          </a:ln>
                          <a:solidFill>
                            <a:schemeClr val="tx1"/>
                          </a:solidFill>
                          <a:effectLst/>
                          <a:latin typeface="Tahoma" pitchFamily="34" charset="0"/>
                        </a:rPr>
                        <a:t>0</a:t>
                      </a:r>
                    </a:p>
                  </a:txBody>
                  <a:tcPr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r>
              <a:tr h="37782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n-US" sz="1200" b="0" i="0" u="none" strike="noStrike" cap="none" normalizeH="0" baseline="0" smtClean="0">
                          <a:ln>
                            <a:noFill/>
                          </a:ln>
                          <a:solidFill>
                            <a:schemeClr val="tx1"/>
                          </a:solidFill>
                          <a:effectLst/>
                          <a:latin typeface="Tahoma" pitchFamily="34" charset="0"/>
                        </a:rPr>
                        <a:t>Proportional Tax</a:t>
                      </a:r>
                    </a:p>
                  </a:txBody>
                  <a:tcPr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n-US" sz="1200" b="0" i="0" u="none" strike="noStrike" cap="none" normalizeH="0" baseline="0" smtClean="0">
                          <a:ln>
                            <a:noFill/>
                          </a:ln>
                          <a:solidFill>
                            <a:schemeClr val="tx1"/>
                          </a:solidFill>
                          <a:effectLst/>
                          <a:latin typeface="Tahoma" pitchFamily="34" charset="0"/>
                        </a:rPr>
                        <a:t>20%</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n-US" sz="1200" b="0" i="0" u="none" strike="noStrike" cap="none" normalizeH="0" baseline="0" smtClean="0">
                          <a:ln>
                            <a:noFill/>
                          </a:ln>
                          <a:solidFill>
                            <a:schemeClr val="tx1"/>
                          </a:solidFill>
                          <a:effectLst/>
                          <a:latin typeface="Tahoma" pitchFamily="34" charset="0"/>
                        </a:rPr>
                        <a:t>20%</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n-US" sz="1200" b="0" i="0" u="none" strike="noStrike" cap="none" normalizeH="0" baseline="0" smtClean="0">
                          <a:ln>
                            <a:noFill/>
                          </a:ln>
                          <a:solidFill>
                            <a:schemeClr val="tx1"/>
                          </a:solidFill>
                          <a:effectLst/>
                          <a:latin typeface="Tahoma" pitchFamily="34" charset="0"/>
                        </a:rPr>
                        <a:t>894 (</a:t>
                      </a:r>
                      <a:r>
                        <a:rPr kumimoji="0" lang="en-US" sz="1200" b="0" i="1" u="none" strike="noStrike" cap="none" normalizeH="0" baseline="0" smtClean="0">
                          <a:ln>
                            <a:noFill/>
                          </a:ln>
                          <a:solidFill>
                            <a:schemeClr val="tx1"/>
                          </a:solidFill>
                          <a:effectLst/>
                          <a:latin typeface="Tahoma" pitchFamily="34" charset="0"/>
                        </a:rPr>
                        <a:t>H</a:t>
                      </a:r>
                      <a:r>
                        <a:rPr kumimoji="0" lang="en-US" sz="1200" b="0" i="0" u="none" strike="noStrike" cap="none" normalizeH="0" baseline="-25000" smtClean="0">
                          <a:ln>
                            <a:noFill/>
                          </a:ln>
                          <a:solidFill>
                            <a:schemeClr val="tx1"/>
                          </a:solidFill>
                          <a:effectLst/>
                          <a:latin typeface="Tahoma" pitchFamily="34" charset="0"/>
                        </a:rPr>
                        <a:t>2</a:t>
                      </a:r>
                      <a:r>
                        <a:rPr kumimoji="0" lang="en-US" sz="1200" b="0" i="0" u="none" strike="noStrike" cap="none" normalizeH="0" baseline="0" smtClean="0">
                          <a:ln>
                            <a:noFill/>
                          </a:ln>
                          <a:solidFill>
                            <a:schemeClr val="tx1"/>
                          </a:solidFill>
                          <a:effectLst/>
                          <a:latin typeface="Tahoma" pitchFamily="34" charset="0"/>
                        </a:rPr>
                        <a:t>)</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n-US" sz="1200" b="0" i="0" u="none" strike="noStrike" cap="none" normalizeH="0" baseline="0" smtClean="0">
                          <a:ln>
                            <a:noFill/>
                          </a:ln>
                          <a:solidFill>
                            <a:schemeClr val="tx1"/>
                          </a:solidFill>
                          <a:effectLst/>
                          <a:latin typeface="Tahoma" pitchFamily="34" charset="0"/>
                        </a:rPr>
                        <a:t>$115.71</a:t>
                      </a:r>
                    </a:p>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n-US" sz="1200" b="0" i="0" u="none" strike="noStrike" cap="none" normalizeH="0" baseline="0" smtClean="0">
                          <a:ln>
                            <a:noFill/>
                          </a:ln>
                          <a:solidFill>
                            <a:schemeClr val="tx1"/>
                          </a:solidFill>
                          <a:effectLst/>
                          <a:latin typeface="Tahoma" pitchFamily="34" charset="0"/>
                        </a:rPr>
                        <a:t>(area </a:t>
                      </a:r>
                      <a:r>
                        <a:rPr kumimoji="0" lang="en-US" sz="1200" b="0" i="1" u="none" strike="noStrike" cap="none" normalizeH="0" baseline="0" smtClean="0">
                          <a:ln>
                            <a:noFill/>
                          </a:ln>
                          <a:solidFill>
                            <a:schemeClr val="tx1"/>
                          </a:solidFill>
                          <a:effectLst/>
                          <a:latin typeface="Tahoma" pitchFamily="34" charset="0"/>
                        </a:rPr>
                        <a:t>BAC</a:t>
                      </a:r>
                      <a:r>
                        <a:rPr kumimoji="0" lang="en-US" sz="1200" b="0" i="0" u="none" strike="noStrike" cap="none" normalizeH="0" baseline="0" smtClean="0">
                          <a:ln>
                            <a:noFill/>
                          </a:ln>
                          <a:solidFill>
                            <a:schemeClr val="tx1"/>
                          </a:solidFill>
                          <a:effectLst/>
                          <a:latin typeface="Tahoma" pitchFamily="34" charset="0"/>
                        </a:rPr>
                        <a:t>)</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n-US" sz="1200" b="0" i="0" u="none" strike="noStrike" cap="none" normalizeH="0" baseline="0" smtClean="0">
                          <a:ln>
                            <a:noFill/>
                          </a:ln>
                          <a:solidFill>
                            <a:schemeClr val="tx1"/>
                          </a:solidFill>
                          <a:effectLst/>
                          <a:latin typeface="Tahoma" pitchFamily="34" charset="0"/>
                        </a:rPr>
                        <a:t>894 (</a:t>
                      </a:r>
                      <a:r>
                        <a:rPr kumimoji="0" lang="en-US" sz="1200" b="0" i="1" u="none" strike="noStrike" cap="none" normalizeH="0" baseline="0" smtClean="0">
                          <a:ln>
                            <a:noFill/>
                          </a:ln>
                          <a:solidFill>
                            <a:schemeClr val="tx1"/>
                          </a:solidFill>
                          <a:effectLst/>
                          <a:latin typeface="Tahoma" pitchFamily="34" charset="0"/>
                        </a:rPr>
                        <a:t>H</a:t>
                      </a:r>
                      <a:r>
                        <a:rPr kumimoji="0" lang="en-US" sz="1200" b="0" i="0" u="none" strike="noStrike" cap="none" normalizeH="0" baseline="-25000" smtClean="0">
                          <a:ln>
                            <a:noFill/>
                          </a:ln>
                          <a:solidFill>
                            <a:schemeClr val="tx1"/>
                          </a:solidFill>
                          <a:effectLst/>
                          <a:latin typeface="Tahoma" pitchFamily="34" charset="0"/>
                        </a:rPr>
                        <a:t>2</a:t>
                      </a:r>
                      <a:r>
                        <a:rPr kumimoji="0" lang="en-US" sz="1200" b="0" i="0" u="none" strike="noStrike" cap="none" normalizeH="0" baseline="0" smtClean="0">
                          <a:ln>
                            <a:noFill/>
                          </a:ln>
                          <a:solidFill>
                            <a:schemeClr val="tx1"/>
                          </a:solidFill>
                          <a:effectLst/>
                          <a:latin typeface="Tahoma" pitchFamily="34" charset="0"/>
                        </a:rPr>
                        <a:t>)</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n-US" sz="1200" b="0" i="0" u="none" strike="noStrike" cap="none" normalizeH="0" baseline="0" smtClean="0">
                          <a:ln>
                            <a:noFill/>
                          </a:ln>
                          <a:solidFill>
                            <a:schemeClr val="tx1"/>
                          </a:solidFill>
                          <a:effectLst/>
                          <a:latin typeface="Tahoma" pitchFamily="34" charset="0"/>
                        </a:rPr>
                        <a:t>$231.42</a:t>
                      </a:r>
                    </a:p>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n-US" sz="1200" b="0" i="0" u="none" strike="noStrike" cap="none" normalizeH="0" baseline="0" smtClean="0">
                          <a:ln>
                            <a:noFill/>
                          </a:ln>
                          <a:solidFill>
                            <a:schemeClr val="tx1"/>
                          </a:solidFill>
                          <a:effectLst/>
                          <a:latin typeface="Tahoma" pitchFamily="34" charset="0"/>
                        </a:rPr>
                        <a:t>(area </a:t>
                      </a:r>
                      <a:r>
                        <a:rPr kumimoji="0" lang="en-US" sz="1200" b="0" i="1" u="none" strike="noStrike" cap="none" normalizeH="0" baseline="0" smtClean="0">
                          <a:ln>
                            <a:noFill/>
                          </a:ln>
                          <a:solidFill>
                            <a:schemeClr val="tx1"/>
                          </a:solidFill>
                          <a:effectLst/>
                          <a:latin typeface="Tahoma" pitchFamily="34" charset="0"/>
                        </a:rPr>
                        <a:t>EDF</a:t>
                      </a:r>
                      <a:r>
                        <a:rPr kumimoji="0" lang="en-US" sz="1200" b="0" i="0" u="none" strike="noStrike" cap="none" normalizeH="0" baseline="0" smtClean="0">
                          <a:ln>
                            <a:noFill/>
                          </a:ln>
                          <a:solidFill>
                            <a:schemeClr val="tx1"/>
                          </a:solidFill>
                          <a:effectLst/>
                          <a:latin typeface="Tahoma" pitchFamily="34" charset="0"/>
                        </a:rPr>
                        <a:t>)</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n-US" sz="1200" b="0" i="0" u="none" strike="noStrike" cap="none" normalizeH="0" baseline="0" smtClean="0">
                          <a:ln>
                            <a:noFill/>
                          </a:ln>
                          <a:solidFill>
                            <a:schemeClr val="tx1"/>
                          </a:solidFill>
                          <a:effectLst/>
                          <a:latin typeface="Tahoma" pitchFamily="34" charset="0"/>
                        </a:rPr>
                        <a:t>$347.13</a:t>
                      </a:r>
                    </a:p>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n-US" sz="1200" b="0" i="0" u="none" strike="noStrike" cap="none" normalizeH="0" baseline="0" smtClean="0">
                          <a:ln>
                            <a:noFill/>
                          </a:ln>
                          <a:solidFill>
                            <a:schemeClr val="tx1"/>
                          </a:solidFill>
                          <a:effectLst/>
                          <a:latin typeface="Tahoma" pitchFamily="34" charset="0"/>
                        </a:rPr>
                        <a:t>(</a:t>
                      </a:r>
                      <a:r>
                        <a:rPr kumimoji="0" lang="en-US" sz="1200" b="0" i="1" u="none" strike="noStrike" cap="none" normalizeH="0" baseline="0" smtClean="0">
                          <a:ln>
                            <a:noFill/>
                          </a:ln>
                          <a:solidFill>
                            <a:schemeClr val="tx1"/>
                          </a:solidFill>
                          <a:effectLst/>
                          <a:latin typeface="Tahoma" pitchFamily="34" charset="0"/>
                        </a:rPr>
                        <a:t>BAC </a:t>
                      </a:r>
                      <a:r>
                        <a:rPr kumimoji="0" lang="en-US" sz="1200" b="0" i="0" u="none" strike="noStrike" cap="none" normalizeH="0" baseline="0" smtClean="0">
                          <a:ln>
                            <a:noFill/>
                          </a:ln>
                          <a:solidFill>
                            <a:schemeClr val="tx1"/>
                          </a:solidFill>
                          <a:effectLst/>
                          <a:latin typeface="Tahoma" pitchFamily="34" charset="0"/>
                        </a:rPr>
                        <a:t>+ </a:t>
                      </a:r>
                      <a:r>
                        <a:rPr kumimoji="0" lang="en-US" sz="1200" b="0" i="1" u="none" strike="noStrike" cap="none" normalizeH="0" baseline="0" smtClean="0">
                          <a:ln>
                            <a:noFill/>
                          </a:ln>
                          <a:solidFill>
                            <a:schemeClr val="tx1"/>
                          </a:solidFill>
                          <a:effectLst/>
                          <a:latin typeface="Tahoma" pitchFamily="34" charset="0"/>
                        </a:rPr>
                        <a:t>EDF</a:t>
                      </a:r>
                      <a:r>
                        <a:rPr kumimoji="0" lang="en-US" sz="1200" b="0" i="0" u="none" strike="noStrike" cap="none" normalizeH="0" baseline="0" smtClean="0">
                          <a:ln>
                            <a:noFill/>
                          </a:ln>
                          <a:solidFill>
                            <a:schemeClr val="tx1"/>
                          </a:solidFill>
                          <a:effectLst/>
                          <a:latin typeface="Tahoma" pitchFamily="34" charset="0"/>
                        </a:rPr>
                        <a:t>)</a:t>
                      </a:r>
                    </a:p>
                  </a:txBody>
                  <a:tcPr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r>
              <a:tr h="37782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n-US" sz="1200" b="0" i="0" u="none" strike="noStrike" cap="none" normalizeH="0" baseline="0" smtClean="0">
                          <a:ln>
                            <a:noFill/>
                          </a:ln>
                          <a:solidFill>
                            <a:schemeClr val="tx1"/>
                          </a:solidFill>
                          <a:effectLst/>
                          <a:latin typeface="Tahoma" pitchFamily="34" charset="0"/>
                        </a:rPr>
                        <a:t>Progressive Tax</a:t>
                      </a:r>
                    </a:p>
                  </a:txBody>
                  <a:tcPr horzOverflow="overflow">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n-US" sz="1200" b="0" i="0" u="none" strike="noStrike" cap="none" normalizeH="0" baseline="0" smtClean="0">
                          <a:ln>
                            <a:noFill/>
                          </a:ln>
                          <a:solidFill>
                            <a:schemeClr val="tx1"/>
                          </a:solidFill>
                          <a:effectLst/>
                          <a:latin typeface="Tahoma" pitchFamily="34" charset="0"/>
                        </a:rPr>
                        <a:t>0%</a:t>
                      </a:r>
                    </a:p>
                  </a:txBody>
                  <a:tcP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n-US" sz="1200" b="0" i="0" u="none" strike="noStrike" cap="none" normalizeH="0" baseline="0" smtClean="0">
                          <a:ln>
                            <a:noFill/>
                          </a:ln>
                          <a:solidFill>
                            <a:schemeClr val="tx1"/>
                          </a:solidFill>
                          <a:effectLst/>
                          <a:latin typeface="Tahoma" pitchFamily="34" charset="0"/>
                        </a:rPr>
                        <a:t>60%</a:t>
                      </a:r>
                    </a:p>
                  </a:txBody>
                  <a:tcP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n-US" sz="1200" b="0" i="0" u="none" strike="noStrike" cap="none" normalizeH="0" baseline="0" smtClean="0">
                          <a:ln>
                            <a:noFill/>
                          </a:ln>
                          <a:solidFill>
                            <a:schemeClr val="tx1"/>
                          </a:solidFill>
                          <a:effectLst/>
                          <a:latin typeface="Tahoma" pitchFamily="34" charset="0"/>
                        </a:rPr>
                        <a:t>1000 (</a:t>
                      </a:r>
                      <a:r>
                        <a:rPr kumimoji="0" lang="en-US" sz="1200" b="0" i="1" u="none" strike="noStrike" cap="none" normalizeH="0" baseline="0" smtClean="0">
                          <a:ln>
                            <a:noFill/>
                          </a:ln>
                          <a:solidFill>
                            <a:schemeClr val="tx1"/>
                          </a:solidFill>
                          <a:effectLst/>
                          <a:latin typeface="Tahoma" pitchFamily="34" charset="0"/>
                        </a:rPr>
                        <a:t>H</a:t>
                      </a:r>
                      <a:r>
                        <a:rPr kumimoji="0" lang="en-US" sz="1200" b="0" i="0" u="none" strike="noStrike" cap="none" normalizeH="0" baseline="-25000" smtClean="0">
                          <a:ln>
                            <a:noFill/>
                          </a:ln>
                          <a:solidFill>
                            <a:schemeClr val="tx1"/>
                          </a:solidFill>
                          <a:effectLst/>
                          <a:latin typeface="Tahoma" pitchFamily="34" charset="0"/>
                        </a:rPr>
                        <a:t>1</a:t>
                      </a:r>
                      <a:r>
                        <a:rPr kumimoji="0" lang="en-US" sz="1200" b="0" i="0" u="none" strike="noStrike" cap="none" normalizeH="0" baseline="0" smtClean="0">
                          <a:ln>
                            <a:noFill/>
                          </a:ln>
                          <a:solidFill>
                            <a:schemeClr val="tx1"/>
                          </a:solidFill>
                          <a:effectLst/>
                          <a:latin typeface="Tahoma" pitchFamily="34" charset="0"/>
                        </a:rPr>
                        <a:t>)</a:t>
                      </a:r>
                    </a:p>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n-US" sz="1200" b="0" i="0" u="none" strike="noStrike" cap="none" normalizeH="0" baseline="0" smtClean="0">
                        <a:ln>
                          <a:noFill/>
                        </a:ln>
                        <a:solidFill>
                          <a:schemeClr val="tx1"/>
                        </a:solidFill>
                        <a:effectLst/>
                        <a:latin typeface="Tahoma" pitchFamily="34" charset="0"/>
                      </a:endParaRPr>
                    </a:p>
                  </a:txBody>
                  <a:tcP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n-US" sz="1200" b="0" i="0" u="none" strike="noStrike" cap="none" normalizeH="0" baseline="0" smtClean="0">
                          <a:ln>
                            <a:noFill/>
                          </a:ln>
                          <a:solidFill>
                            <a:schemeClr val="tx1"/>
                          </a:solidFill>
                          <a:effectLst/>
                          <a:latin typeface="Tahoma" pitchFamily="34" charset="0"/>
                        </a:rPr>
                        <a:t>0</a:t>
                      </a:r>
                    </a:p>
                  </a:txBody>
                  <a:tcP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n-US" sz="1200" b="0" i="0" u="none" strike="noStrike" cap="none" normalizeH="0" baseline="0" smtClean="0">
                          <a:ln>
                            <a:noFill/>
                          </a:ln>
                          <a:solidFill>
                            <a:schemeClr val="tx1"/>
                          </a:solidFill>
                          <a:effectLst/>
                          <a:latin typeface="Tahoma" pitchFamily="34" charset="0"/>
                        </a:rPr>
                        <a:t>837 (</a:t>
                      </a:r>
                      <a:r>
                        <a:rPr kumimoji="0" lang="en-US" sz="1200" b="0" i="1" u="none" strike="noStrike" cap="none" normalizeH="0" baseline="0" smtClean="0">
                          <a:ln>
                            <a:noFill/>
                          </a:ln>
                          <a:solidFill>
                            <a:schemeClr val="tx1"/>
                          </a:solidFill>
                          <a:effectLst/>
                          <a:latin typeface="Tahoma" pitchFamily="34" charset="0"/>
                        </a:rPr>
                        <a:t>H</a:t>
                      </a:r>
                      <a:r>
                        <a:rPr kumimoji="0" lang="en-US" sz="1200" b="0" i="0" u="none" strike="noStrike" cap="none" normalizeH="0" baseline="-25000" smtClean="0">
                          <a:ln>
                            <a:noFill/>
                          </a:ln>
                          <a:solidFill>
                            <a:schemeClr val="tx1"/>
                          </a:solidFill>
                          <a:effectLst/>
                          <a:latin typeface="Tahoma" pitchFamily="34" charset="0"/>
                        </a:rPr>
                        <a:t>3</a:t>
                      </a:r>
                      <a:r>
                        <a:rPr kumimoji="0" lang="en-US" sz="1200" b="0" i="0" u="none" strike="noStrike" cap="none" normalizeH="0" baseline="0" smtClean="0">
                          <a:ln>
                            <a:noFill/>
                          </a:ln>
                          <a:solidFill>
                            <a:schemeClr val="tx1"/>
                          </a:solidFill>
                          <a:effectLst/>
                          <a:latin typeface="Tahoma" pitchFamily="34" charset="0"/>
                        </a:rPr>
                        <a:t>)</a:t>
                      </a:r>
                    </a:p>
                  </a:txBody>
                  <a:tcP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n-US" sz="1200" b="0" i="0" u="none" strike="noStrike" cap="none" normalizeH="0" baseline="0" smtClean="0">
                          <a:ln>
                            <a:noFill/>
                          </a:ln>
                          <a:solidFill>
                            <a:schemeClr val="tx1"/>
                          </a:solidFill>
                          <a:effectLst/>
                          <a:latin typeface="Tahoma" pitchFamily="34" charset="0"/>
                        </a:rPr>
                        <a:t>$566.75</a:t>
                      </a:r>
                    </a:p>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n-US" sz="1200" b="0" i="0" u="none" strike="noStrike" cap="none" normalizeH="0" baseline="0" smtClean="0">
                          <a:ln>
                            <a:noFill/>
                          </a:ln>
                          <a:solidFill>
                            <a:schemeClr val="tx1"/>
                          </a:solidFill>
                          <a:effectLst/>
                          <a:latin typeface="Tahoma" pitchFamily="34" charset="0"/>
                        </a:rPr>
                        <a:t>(area </a:t>
                      </a:r>
                      <a:r>
                        <a:rPr kumimoji="0" lang="en-US" sz="1200" b="0" i="1" u="none" strike="noStrike" cap="none" normalizeH="0" baseline="0" smtClean="0">
                          <a:ln>
                            <a:noFill/>
                          </a:ln>
                          <a:solidFill>
                            <a:schemeClr val="tx1"/>
                          </a:solidFill>
                          <a:effectLst/>
                          <a:latin typeface="Tahoma" pitchFamily="34" charset="0"/>
                        </a:rPr>
                        <a:t>GDI</a:t>
                      </a:r>
                      <a:r>
                        <a:rPr kumimoji="0" lang="en-US" sz="1200" b="0" i="0" u="none" strike="noStrike" cap="none" normalizeH="0" baseline="0" smtClean="0">
                          <a:ln>
                            <a:noFill/>
                          </a:ln>
                          <a:solidFill>
                            <a:schemeClr val="tx1"/>
                          </a:solidFill>
                          <a:effectLst/>
                          <a:latin typeface="Tahoma" pitchFamily="34" charset="0"/>
                        </a:rPr>
                        <a:t>)</a:t>
                      </a:r>
                    </a:p>
                  </a:txBody>
                  <a:tcP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n-US" sz="1200" b="0" i="0" u="none" strike="noStrike" cap="none" normalizeH="0" baseline="0" smtClean="0">
                          <a:ln>
                            <a:noFill/>
                          </a:ln>
                          <a:solidFill>
                            <a:schemeClr val="tx1"/>
                          </a:solidFill>
                          <a:effectLst/>
                          <a:latin typeface="Tahoma" pitchFamily="34" charset="0"/>
                        </a:rPr>
                        <a:t>$566.75</a:t>
                      </a:r>
                    </a:p>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n-US" sz="1200" b="0" i="0" u="none" strike="noStrike" cap="none" normalizeH="0" baseline="0" smtClean="0">
                          <a:ln>
                            <a:noFill/>
                          </a:ln>
                          <a:solidFill>
                            <a:schemeClr val="tx1"/>
                          </a:solidFill>
                          <a:effectLst/>
                          <a:latin typeface="Tahoma" pitchFamily="34" charset="0"/>
                        </a:rPr>
                        <a:t>(</a:t>
                      </a:r>
                      <a:r>
                        <a:rPr kumimoji="0" lang="en-US" sz="1200" b="0" i="1" u="none" strike="noStrike" cap="none" normalizeH="0" baseline="0" smtClean="0">
                          <a:ln>
                            <a:noFill/>
                          </a:ln>
                          <a:solidFill>
                            <a:schemeClr val="tx1"/>
                          </a:solidFill>
                          <a:effectLst/>
                          <a:latin typeface="Tahoma" pitchFamily="34" charset="0"/>
                        </a:rPr>
                        <a:t>EDF</a:t>
                      </a:r>
                      <a:r>
                        <a:rPr kumimoji="0" lang="en-US" sz="1200" b="0" i="0" u="none" strike="noStrike" cap="none" normalizeH="0" baseline="0" smtClean="0">
                          <a:ln>
                            <a:noFill/>
                          </a:ln>
                          <a:solidFill>
                            <a:schemeClr val="tx1"/>
                          </a:solidFill>
                          <a:effectLst/>
                          <a:latin typeface="Tahoma" pitchFamily="34" charset="0"/>
                        </a:rPr>
                        <a:t> + </a:t>
                      </a:r>
                      <a:r>
                        <a:rPr kumimoji="0" lang="en-US" sz="1200" b="0" i="1" u="none" strike="noStrike" cap="none" normalizeH="0" baseline="0" smtClean="0">
                          <a:ln>
                            <a:noFill/>
                          </a:ln>
                          <a:solidFill>
                            <a:schemeClr val="tx1"/>
                          </a:solidFill>
                          <a:effectLst/>
                          <a:latin typeface="Tahoma" pitchFamily="34" charset="0"/>
                        </a:rPr>
                        <a:t>GEFI</a:t>
                      </a:r>
                      <a:r>
                        <a:rPr kumimoji="0" lang="en-US" sz="1200" b="0" i="0" u="none" strike="noStrike" cap="none" normalizeH="0" baseline="0" smtClean="0">
                          <a:ln>
                            <a:noFill/>
                          </a:ln>
                          <a:solidFill>
                            <a:schemeClr val="tx1"/>
                          </a:solidFill>
                          <a:effectLst/>
                          <a:latin typeface="Tahoma" pitchFamily="34" charset="0"/>
                        </a:rPr>
                        <a:t>)</a:t>
                      </a:r>
                    </a:p>
                  </a:txBody>
                  <a:tcPr horzOverflow="overflow">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355377" name="AutoShape 49"/>
          <p:cNvSpPr>
            <a:spLocks noChangeArrowheads="1"/>
          </p:cNvSpPr>
          <p:nvPr/>
        </p:nvSpPr>
        <p:spPr bwMode="auto">
          <a:xfrm>
            <a:off x="3886200" y="1371600"/>
            <a:ext cx="3352800" cy="1219200"/>
          </a:xfrm>
          <a:prstGeom prst="wedgeRectCallout">
            <a:avLst>
              <a:gd name="adj1" fmla="val 63069"/>
              <a:gd name="adj2" fmla="val 49611"/>
            </a:avLst>
          </a:prstGeom>
          <a:solidFill>
            <a:srgbClr val="FFFF99"/>
          </a:solidFill>
          <a:ln w="9525">
            <a:solidFill>
              <a:schemeClr val="tx1"/>
            </a:solidFill>
            <a:miter lim="800000"/>
            <a:headEnd/>
            <a:tailEnd/>
          </a:ln>
          <a:effectLst/>
        </p:spPr>
        <p:txBody>
          <a:bodyPr/>
          <a:lstStyle/>
          <a:p>
            <a:pPr eaLnBrk="0" hangingPunct="0"/>
            <a:r>
              <a:rPr lang="en-US">
                <a:latin typeface="Arial" pitchFamily="34" charset="0"/>
                <a:cs typeface="Arial" pitchFamily="34" charset="0"/>
              </a:rPr>
              <a:t>A lower proportional tax creates less DWL than the higher progressive tax.</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55377"/>
                                        </p:tgtEl>
                                        <p:attrNameLst>
                                          <p:attrName>style.visibility</p:attrName>
                                        </p:attrNameLst>
                                      </p:cBhvr>
                                      <p:to>
                                        <p:strVal val="visible"/>
                                      </p:to>
                                    </p:set>
                                    <p:anim calcmode="lin" valueType="num">
                                      <p:cBhvr additive="base">
                                        <p:cTn id="7" dur="500" fill="hold"/>
                                        <p:tgtEl>
                                          <p:spTgt spid="355377"/>
                                        </p:tgtEl>
                                        <p:attrNameLst>
                                          <p:attrName>ppt_x</p:attrName>
                                        </p:attrNameLst>
                                      </p:cBhvr>
                                      <p:tavLst>
                                        <p:tav tm="0">
                                          <p:val>
                                            <p:strVal val="1+#ppt_w/2"/>
                                          </p:val>
                                        </p:tav>
                                        <p:tav tm="100000">
                                          <p:val>
                                            <p:strVal val="#ppt_x"/>
                                          </p:val>
                                        </p:tav>
                                      </p:tavLst>
                                    </p:anim>
                                    <p:anim calcmode="lin" valueType="num">
                                      <p:cBhvr additive="base">
                                        <p:cTn id="8" dur="500" fill="hold"/>
                                        <p:tgtEl>
                                          <p:spTgt spid="35537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0" presetClass="path" presetSubtype="0" accel="50000" decel="50000" fill="hold" grpId="2" nodeType="afterEffect">
                                  <p:stCondLst>
                                    <p:cond delay="0"/>
                                  </p:stCondLst>
                                  <p:childTnLst>
                                    <p:animMotion origin="layout" path="M 0.0 0.0 L 0.00018 0.11644 " pathEditMode="relative" ptsTypes="AA">
                                      <p:cBhvr>
                                        <p:cTn id="11" dur="2000" fill="hold"/>
                                        <p:tgtEl>
                                          <p:spTgt spid="355377"/>
                                        </p:tgtEl>
                                        <p:attrNameLst>
                                          <p:attrName>ppt_x</p:attrName>
                                          <p:attrName>ppt_y</p:attrName>
                                        </p:attrNameLst>
                                      </p:cBhvr>
                                    </p:animMotion>
                                  </p:childTnLst>
                                </p:cTn>
                              </p:par>
                            </p:childTnLst>
                          </p:cTn>
                        </p:par>
                      </p:childTnLst>
                    </p:cTn>
                  </p:par>
                  <p:par>
                    <p:cTn id="12" fill="hold">
                      <p:stCondLst>
                        <p:cond delay="indefinite"/>
                      </p:stCondLst>
                      <p:childTnLst>
                        <p:par>
                          <p:cTn id="13" fill="hold">
                            <p:stCondLst>
                              <p:cond delay="0"/>
                            </p:stCondLst>
                            <p:childTnLst>
                              <p:par>
                                <p:cTn id="14" presetID="2" presetClass="exit" presetSubtype="4" fill="hold" grpId="1" nodeType="clickEffect">
                                  <p:stCondLst>
                                    <p:cond delay="0"/>
                                  </p:stCondLst>
                                  <p:childTnLst>
                                    <p:anim calcmode="lin" valueType="num">
                                      <p:cBhvr additive="base">
                                        <p:cTn id="15" dur="500"/>
                                        <p:tgtEl>
                                          <p:spTgt spid="355377"/>
                                        </p:tgtEl>
                                        <p:attrNameLst>
                                          <p:attrName>ppt_x</p:attrName>
                                        </p:attrNameLst>
                                      </p:cBhvr>
                                      <p:tavLst>
                                        <p:tav tm="0">
                                          <p:val>
                                            <p:strVal val="ppt_x"/>
                                          </p:val>
                                        </p:tav>
                                        <p:tav tm="100000">
                                          <p:val>
                                            <p:strVal val="ppt_x"/>
                                          </p:val>
                                        </p:tav>
                                      </p:tavLst>
                                    </p:anim>
                                    <p:anim calcmode="lin" valueType="num">
                                      <p:cBhvr additive="base">
                                        <p:cTn id="16" dur="500"/>
                                        <p:tgtEl>
                                          <p:spTgt spid="355377"/>
                                        </p:tgtEl>
                                        <p:attrNameLst>
                                          <p:attrName>ppt_y</p:attrName>
                                        </p:attrNameLst>
                                      </p:cBhvr>
                                      <p:tavLst>
                                        <p:tav tm="0">
                                          <p:val>
                                            <p:strVal val="ppt_y"/>
                                          </p:val>
                                        </p:tav>
                                        <p:tav tm="100000">
                                          <p:val>
                                            <p:strVal val="1+ppt_h/2"/>
                                          </p:val>
                                        </p:tav>
                                      </p:tavLst>
                                    </p:anim>
                                    <p:set>
                                      <p:cBhvr>
                                        <p:cTn id="17" dur="1" fill="hold">
                                          <p:stCondLst>
                                            <p:cond delay="499"/>
                                          </p:stCondLst>
                                        </p:cTn>
                                        <p:tgtEl>
                                          <p:spTgt spid="35537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5377" grpId="0" animBg="1"/>
      <p:bldP spid="355377" grpId="1" animBg="1"/>
      <p:bldP spid="355377" grpId="2"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9" name="Rectangle 3"/>
          <p:cNvSpPr>
            <a:spLocks noGrp="1" noChangeArrowheads="1"/>
          </p:cNvSpPr>
          <p:nvPr>
            <p:ph type="body" idx="1"/>
          </p:nvPr>
        </p:nvSpPr>
        <p:spPr>
          <a:xfrm>
            <a:off x="467544" y="836712"/>
            <a:ext cx="8229600" cy="4525963"/>
          </a:xfrm>
        </p:spPr>
        <p:txBody>
          <a:bodyPr/>
          <a:lstStyle/>
          <a:p>
            <a:pPr>
              <a:lnSpc>
                <a:spcPct val="90000"/>
              </a:lnSpc>
            </a:pPr>
            <a:r>
              <a:rPr lang="en-US" dirty="0">
                <a:latin typeface="Garamond" pitchFamily="18" charset="0"/>
              </a:rPr>
              <a:t>In this case, a proportional tax is more efficient.</a:t>
            </a:r>
          </a:p>
          <a:p>
            <a:pPr>
              <a:lnSpc>
                <a:spcPct val="90000"/>
              </a:lnSpc>
            </a:pPr>
            <a:r>
              <a:rPr lang="en-US" dirty="0">
                <a:latin typeface="Garamond" pitchFamily="18" charset="0"/>
              </a:rPr>
              <a:t>The large increase in deadweight loss arises because the progressive tax is levied on a smaller tax base.  In order to raise the same amount of revenues on a smaller base, the tax rate must be higher meaning a higher marginal DWL.</a:t>
            </a:r>
          </a:p>
          <a:p>
            <a:pPr>
              <a:lnSpc>
                <a:spcPct val="90000"/>
              </a:lnSpc>
            </a:pPr>
            <a:r>
              <a:rPr lang="en-US" dirty="0">
                <a:latin typeface="Garamond" pitchFamily="18" charset="0"/>
              </a:rPr>
              <a:t>This illustrates the larger point that the more one loads taxes onto one source, the faster DWL rises.  The most efficient tax systems spread the burden most broadly.  Thus, a guiding principle for efficient taxation is to create a broad and level playing field.</a:t>
            </a:r>
          </a:p>
        </p:txBody>
      </p:sp>
      <p:sp>
        <p:nvSpPr>
          <p:cNvPr id="4" name="3 Título"/>
          <p:cNvSpPr>
            <a:spLocks noGrp="1"/>
          </p:cNvSpPr>
          <p:nvPr>
            <p:ph type="title"/>
          </p:nvPr>
        </p:nvSpPr>
        <p:spPr/>
        <p:txBody>
          <a:bodyPr/>
          <a:lstStyle/>
          <a:p>
            <a:endParaRPr lang="es-E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95939">
                                            <p:txEl>
                                              <p:pRg st="0" end="0"/>
                                            </p:txEl>
                                          </p:spTgt>
                                        </p:tgtEl>
                                        <p:attrNameLst>
                                          <p:attrName>style.visibility</p:attrName>
                                        </p:attrNameLst>
                                      </p:cBhvr>
                                      <p:to>
                                        <p:strVal val="visible"/>
                                      </p:to>
                                    </p:set>
                                    <p:anim calcmode="lin" valueType="num">
                                      <p:cBhvr additive="base">
                                        <p:cTn id="7" dur="500" fill="hold"/>
                                        <p:tgtEl>
                                          <p:spTgt spid="29593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9593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95939">
                                            <p:txEl>
                                              <p:pRg st="1" end="1"/>
                                            </p:txEl>
                                          </p:spTgt>
                                        </p:tgtEl>
                                        <p:attrNameLst>
                                          <p:attrName>style.visibility</p:attrName>
                                        </p:attrNameLst>
                                      </p:cBhvr>
                                      <p:to>
                                        <p:strVal val="visible"/>
                                      </p:to>
                                    </p:set>
                                    <p:anim calcmode="lin" valueType="num">
                                      <p:cBhvr additive="base">
                                        <p:cTn id="13" dur="500" fill="hold"/>
                                        <p:tgtEl>
                                          <p:spTgt spid="295939">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9593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295939">
                                            <p:txEl>
                                              <p:pRg st="2" end="2"/>
                                            </p:txEl>
                                          </p:spTgt>
                                        </p:tgtEl>
                                        <p:attrNameLst>
                                          <p:attrName>style.visibility</p:attrName>
                                        </p:attrNameLst>
                                      </p:cBhvr>
                                      <p:to>
                                        <p:strVal val="visible"/>
                                      </p:to>
                                    </p:set>
                                    <p:anim calcmode="lin" valueType="num">
                                      <p:cBhvr additive="base">
                                        <p:cTn id="19" dur="500" fill="hold"/>
                                        <p:tgtEl>
                                          <p:spTgt spid="295939">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95939">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5939"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3" name="Rectangle 3"/>
          <p:cNvSpPr>
            <a:spLocks noGrp="1" noChangeArrowheads="1"/>
          </p:cNvSpPr>
          <p:nvPr>
            <p:ph type="body" idx="1"/>
          </p:nvPr>
        </p:nvSpPr>
        <p:spPr>
          <a:xfrm>
            <a:off x="539552" y="1196752"/>
            <a:ext cx="8229600" cy="4525963"/>
          </a:xfrm>
        </p:spPr>
        <p:txBody>
          <a:bodyPr/>
          <a:lstStyle/>
          <a:p>
            <a:pPr>
              <a:lnSpc>
                <a:spcPct val="90000"/>
              </a:lnSpc>
            </a:pPr>
            <a:r>
              <a:rPr lang="en-US" dirty="0">
                <a:latin typeface="Garamond" pitchFamily="18" charset="0"/>
              </a:rPr>
              <a:t>The fact that DWL rises with the square of the tax rate also implies that government should not raise and lower taxes, but rather set a long-run tax rate that will meet its budget needs on average.</a:t>
            </a:r>
          </a:p>
          <a:p>
            <a:pPr>
              <a:lnSpc>
                <a:spcPct val="90000"/>
              </a:lnSpc>
            </a:pPr>
            <a:r>
              <a:rPr lang="en-US" dirty="0">
                <a:latin typeface="Garamond" pitchFamily="18" charset="0"/>
              </a:rPr>
              <a:t>For example, to finance a war, it is more efficient to raise the rate by a small amount for many years, rather than a large amount for one year (and run deficits in the short-run).</a:t>
            </a:r>
          </a:p>
          <a:p>
            <a:pPr>
              <a:lnSpc>
                <a:spcPct val="90000"/>
              </a:lnSpc>
            </a:pPr>
            <a:r>
              <a:rPr lang="en-US" dirty="0">
                <a:latin typeface="Garamond" pitchFamily="18" charset="0"/>
              </a:rPr>
              <a:t>This notion can be thought of as “tax smoothing,” similar to the notion of individual consumption smoothing.</a:t>
            </a:r>
          </a:p>
        </p:txBody>
      </p:sp>
      <p:sp>
        <p:nvSpPr>
          <p:cNvPr id="4" name="3 Título"/>
          <p:cNvSpPr>
            <a:spLocks noGrp="1"/>
          </p:cNvSpPr>
          <p:nvPr>
            <p:ph type="title"/>
          </p:nvPr>
        </p:nvSpPr>
        <p:spPr/>
        <p:txBody>
          <a:bodyPr/>
          <a:lstStyle/>
          <a:p>
            <a:endParaRPr lang="es-E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96963">
                                            <p:txEl>
                                              <p:pRg st="0" end="0"/>
                                            </p:txEl>
                                          </p:spTgt>
                                        </p:tgtEl>
                                        <p:attrNameLst>
                                          <p:attrName>style.visibility</p:attrName>
                                        </p:attrNameLst>
                                      </p:cBhvr>
                                      <p:to>
                                        <p:strVal val="visible"/>
                                      </p:to>
                                    </p:set>
                                    <p:anim calcmode="lin" valueType="num">
                                      <p:cBhvr additive="base">
                                        <p:cTn id="7" dur="500" fill="hold"/>
                                        <p:tgtEl>
                                          <p:spTgt spid="29696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9696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96963">
                                            <p:txEl>
                                              <p:pRg st="1" end="1"/>
                                            </p:txEl>
                                          </p:spTgt>
                                        </p:tgtEl>
                                        <p:attrNameLst>
                                          <p:attrName>style.visibility</p:attrName>
                                        </p:attrNameLst>
                                      </p:cBhvr>
                                      <p:to>
                                        <p:strVal val="visible"/>
                                      </p:to>
                                    </p:set>
                                    <p:anim calcmode="lin" valueType="num">
                                      <p:cBhvr additive="base">
                                        <p:cTn id="13" dur="500" fill="hold"/>
                                        <p:tgtEl>
                                          <p:spTgt spid="29696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9696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296963">
                                            <p:txEl>
                                              <p:pRg st="2" end="2"/>
                                            </p:txEl>
                                          </p:spTgt>
                                        </p:tgtEl>
                                        <p:attrNameLst>
                                          <p:attrName>style.visibility</p:attrName>
                                        </p:attrNameLst>
                                      </p:cBhvr>
                                      <p:to>
                                        <p:strVal val="visible"/>
                                      </p:to>
                                    </p:set>
                                    <p:anim calcmode="lin" valueType="num">
                                      <p:cBhvr additive="base">
                                        <p:cTn id="19" dur="500" fill="hold"/>
                                        <p:tgtEl>
                                          <p:spTgt spid="29696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9696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6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a:spLocks noChangeArrowheads="1"/>
          </p:cNvSpPr>
          <p:nvPr/>
        </p:nvSpPr>
        <p:spPr bwMode="auto">
          <a:xfrm>
            <a:off x="571500" y="500063"/>
            <a:ext cx="8286750" cy="1569660"/>
          </a:xfrm>
          <a:prstGeom prst="rect">
            <a:avLst/>
          </a:prstGeom>
          <a:noFill/>
          <a:ln w="9525">
            <a:noFill/>
            <a:miter lim="800000"/>
            <a:headEnd/>
            <a:tailEnd/>
          </a:ln>
        </p:spPr>
        <p:txBody>
          <a:bodyPr>
            <a:spAutoFit/>
          </a:bodyPr>
          <a:lstStyle/>
          <a:p>
            <a:pPr algn="ctr" eaLnBrk="1" hangingPunct="1"/>
            <a:r>
              <a:rPr lang="es-ES" altLang="en-US" b="1" dirty="0" err="1" smtClean="0"/>
              <a:t>Example</a:t>
            </a:r>
            <a:endParaRPr lang="es-ES" altLang="en-US" b="1" dirty="0"/>
          </a:p>
          <a:p>
            <a:pPr eaLnBrk="1" hangingPunct="1">
              <a:buFontTx/>
              <a:buChar char="•"/>
            </a:pPr>
            <a:r>
              <a:rPr lang="es-ES" altLang="en-US" dirty="0" err="1" smtClean="0"/>
              <a:t>It</a:t>
            </a:r>
            <a:r>
              <a:rPr lang="es-ES" altLang="en-US" dirty="0" smtClean="0"/>
              <a:t> </a:t>
            </a:r>
            <a:r>
              <a:rPr lang="es-ES" altLang="en-US" dirty="0" err="1" smtClean="0"/>
              <a:t>may</a:t>
            </a:r>
            <a:r>
              <a:rPr lang="es-ES" altLang="en-US" dirty="0" smtClean="0"/>
              <a:t> </a:t>
            </a:r>
            <a:r>
              <a:rPr lang="es-ES" altLang="en-US" dirty="0" err="1" smtClean="0"/>
              <a:t>be</a:t>
            </a:r>
            <a:r>
              <a:rPr lang="es-ES" altLang="en-US" dirty="0" smtClean="0"/>
              <a:t> </a:t>
            </a:r>
            <a:r>
              <a:rPr lang="es-ES" altLang="en-US" dirty="0" err="1" smtClean="0"/>
              <a:t>easier</a:t>
            </a:r>
            <a:r>
              <a:rPr lang="es-ES" altLang="en-US" dirty="0" smtClean="0"/>
              <a:t> </a:t>
            </a:r>
            <a:r>
              <a:rPr lang="es-ES" altLang="en-US" dirty="0" err="1" smtClean="0"/>
              <a:t>to</a:t>
            </a:r>
            <a:r>
              <a:rPr lang="es-ES" altLang="en-US" dirty="0" smtClean="0"/>
              <a:t> </a:t>
            </a:r>
            <a:r>
              <a:rPr lang="es-ES" altLang="en-US" dirty="0" err="1" smtClean="0"/>
              <a:t>approximate</a:t>
            </a:r>
            <a:r>
              <a:rPr lang="es-ES" altLang="en-US" dirty="0" smtClean="0"/>
              <a:t> </a:t>
            </a:r>
            <a:r>
              <a:rPr lang="es-ES" altLang="en-US" dirty="0" err="1" smtClean="0"/>
              <a:t>the</a:t>
            </a:r>
            <a:r>
              <a:rPr lang="es-ES" altLang="en-US" dirty="0" smtClean="0"/>
              <a:t> DWL </a:t>
            </a:r>
            <a:r>
              <a:rPr lang="es-ES" altLang="en-US" dirty="0" err="1" smtClean="0"/>
              <a:t>from</a:t>
            </a:r>
            <a:r>
              <a:rPr lang="es-ES" altLang="en-US" dirty="0" smtClean="0"/>
              <a:t> </a:t>
            </a:r>
            <a:r>
              <a:rPr lang="es-ES" altLang="en-US" dirty="0" err="1" smtClean="0"/>
              <a:t>point</a:t>
            </a:r>
            <a:r>
              <a:rPr lang="es-ES" altLang="en-US" dirty="0" smtClean="0"/>
              <a:t> B. In </a:t>
            </a:r>
            <a:r>
              <a:rPr lang="es-ES" altLang="en-US" dirty="0" err="1" smtClean="0"/>
              <a:t>this</a:t>
            </a:r>
            <a:r>
              <a:rPr lang="es-ES" altLang="en-US" dirty="0" smtClean="0"/>
              <a:t> case, </a:t>
            </a:r>
            <a:r>
              <a:rPr lang="es-ES" altLang="en-US" dirty="0" err="1" smtClean="0"/>
              <a:t>the</a:t>
            </a:r>
            <a:r>
              <a:rPr lang="es-ES" altLang="en-US" dirty="0" smtClean="0"/>
              <a:t> </a:t>
            </a:r>
            <a:r>
              <a:rPr lang="es-ES" altLang="en-US" dirty="0" err="1" smtClean="0"/>
              <a:t>equivalent</a:t>
            </a:r>
            <a:r>
              <a:rPr lang="es-ES" altLang="en-US" dirty="0" smtClean="0"/>
              <a:t> </a:t>
            </a:r>
            <a:r>
              <a:rPr lang="es-ES" altLang="en-US" dirty="0" err="1" smtClean="0"/>
              <a:t>eq</a:t>
            </a:r>
            <a:r>
              <a:rPr lang="es-ES" altLang="en-US" dirty="0" smtClean="0"/>
              <a:t>. </a:t>
            </a:r>
            <a:r>
              <a:rPr lang="es-ES" altLang="en-US" dirty="0" err="1" smtClean="0"/>
              <a:t>to</a:t>
            </a:r>
            <a:r>
              <a:rPr lang="es-ES" altLang="en-US" dirty="0" smtClean="0"/>
              <a:t> (11</a:t>
            </a:r>
            <a:r>
              <a:rPr lang="es-ES" altLang="en-US" dirty="0"/>
              <a:t>) </a:t>
            </a:r>
            <a:r>
              <a:rPr lang="es-ES" altLang="en-US" dirty="0" err="1" smtClean="0"/>
              <a:t>is</a:t>
            </a:r>
            <a:endParaRPr lang="es-ES" altLang="en-US" dirty="0"/>
          </a:p>
          <a:p>
            <a:pPr eaLnBrk="1" hangingPunct="1">
              <a:buFontTx/>
              <a:buChar char="•"/>
            </a:pPr>
            <a:endParaRPr lang="es-ES" altLang="en-US" dirty="0"/>
          </a:p>
        </p:txBody>
      </p:sp>
      <p:graphicFrame>
        <p:nvGraphicFramePr>
          <p:cNvPr id="29698" name="Object 2"/>
          <p:cNvGraphicFramePr>
            <a:graphicFrameLocks noChangeAspect="1"/>
          </p:cNvGraphicFramePr>
          <p:nvPr/>
        </p:nvGraphicFramePr>
        <p:xfrm>
          <a:off x="2214563" y="2143125"/>
          <a:ext cx="3919537" cy="963613"/>
        </p:xfrm>
        <a:graphic>
          <a:graphicData uri="http://schemas.openxmlformats.org/presentationml/2006/ole">
            <p:oleObj spid="_x0000_s36867" name="Equation" r:id="rId4" imgW="1600200" imgH="393700" progId="Equation.DSMT4">
              <p:embed/>
            </p:oleObj>
          </a:graphicData>
        </a:graphic>
      </p:graphicFrame>
      <p:sp>
        <p:nvSpPr>
          <p:cNvPr id="4" name="3 CuadroTexto"/>
          <p:cNvSpPr txBox="1">
            <a:spLocks noChangeArrowheads="1"/>
          </p:cNvSpPr>
          <p:nvPr/>
        </p:nvSpPr>
        <p:spPr bwMode="auto">
          <a:xfrm>
            <a:off x="571500" y="3143250"/>
            <a:ext cx="7715250" cy="3046988"/>
          </a:xfrm>
          <a:prstGeom prst="rect">
            <a:avLst/>
          </a:prstGeom>
          <a:noFill/>
          <a:ln w="9525">
            <a:noFill/>
            <a:miter lim="800000"/>
            <a:headEnd/>
            <a:tailEnd/>
          </a:ln>
        </p:spPr>
        <p:txBody>
          <a:bodyPr>
            <a:spAutoFit/>
          </a:bodyPr>
          <a:lstStyle/>
          <a:p>
            <a:pPr eaLnBrk="1" hangingPunct="1"/>
            <a:r>
              <a:rPr lang="es-ES" altLang="en-US" dirty="0" err="1" smtClean="0"/>
              <a:t>Where</a:t>
            </a:r>
            <a:r>
              <a:rPr lang="es-ES" altLang="en-US" dirty="0" smtClean="0"/>
              <a:t> </a:t>
            </a:r>
            <a:r>
              <a:rPr lang="es-ES" altLang="en-US" dirty="0" err="1" smtClean="0"/>
              <a:t>the</a:t>
            </a:r>
            <a:r>
              <a:rPr lang="es-ES" altLang="en-US" dirty="0" smtClean="0"/>
              <a:t> </a:t>
            </a:r>
            <a:r>
              <a:rPr lang="es-ES" altLang="en-US" dirty="0" err="1" smtClean="0"/>
              <a:t>elasticity</a:t>
            </a:r>
            <a:r>
              <a:rPr lang="es-ES" altLang="en-US" dirty="0" smtClean="0"/>
              <a:t> </a:t>
            </a:r>
            <a:r>
              <a:rPr lang="es-ES" altLang="en-US" dirty="0" err="1" smtClean="0"/>
              <a:t>is</a:t>
            </a:r>
            <a:r>
              <a:rPr lang="es-ES" altLang="en-US" dirty="0" smtClean="0"/>
              <a:t> </a:t>
            </a:r>
            <a:r>
              <a:rPr lang="es-ES" altLang="en-US" dirty="0" err="1" smtClean="0"/>
              <a:t>calculated</a:t>
            </a:r>
            <a:r>
              <a:rPr lang="es-ES" altLang="en-US" dirty="0" smtClean="0"/>
              <a:t> at B and </a:t>
            </a:r>
            <a:r>
              <a:rPr lang="es-ES" altLang="en-US" dirty="0" err="1"/>
              <a:t>q</a:t>
            </a:r>
            <a:r>
              <a:rPr lang="es-ES" altLang="en-US" sz="1400" dirty="0" err="1"/>
              <a:t>x</a:t>
            </a:r>
            <a:r>
              <a:rPr lang="es-ES" altLang="en-US" dirty="0"/>
              <a:t> =</a:t>
            </a:r>
            <a:r>
              <a:rPr lang="es-ES" altLang="en-US" dirty="0" err="1"/>
              <a:t>p</a:t>
            </a:r>
            <a:r>
              <a:rPr lang="es-ES" altLang="en-US" sz="1400" dirty="0" err="1"/>
              <a:t>x</a:t>
            </a:r>
            <a:r>
              <a:rPr lang="es-ES" altLang="en-US" dirty="0"/>
              <a:t> (1+t) </a:t>
            </a:r>
            <a:r>
              <a:rPr lang="es-ES" altLang="en-US" dirty="0" smtClean="0"/>
              <a:t>and </a:t>
            </a:r>
            <a:r>
              <a:rPr lang="es-ES" altLang="en-US" dirty="0"/>
              <a:t>t~=t/(1+t) </a:t>
            </a:r>
          </a:p>
          <a:p>
            <a:pPr eaLnBrk="1" hangingPunct="1">
              <a:buFontTx/>
              <a:buChar char="•"/>
            </a:pPr>
            <a:r>
              <a:rPr lang="es-ES" altLang="en-US" dirty="0" err="1" smtClean="0"/>
              <a:t>Example</a:t>
            </a:r>
            <a:r>
              <a:rPr lang="es-ES" altLang="en-US" dirty="0" smtClean="0"/>
              <a:t> </a:t>
            </a:r>
            <a:r>
              <a:rPr lang="es-ES" altLang="en-US" dirty="0" err="1" smtClean="0"/>
              <a:t>on</a:t>
            </a:r>
            <a:r>
              <a:rPr lang="es-ES" altLang="en-US" dirty="0" smtClean="0"/>
              <a:t> </a:t>
            </a:r>
            <a:r>
              <a:rPr lang="es-ES" altLang="en-US" dirty="0" err="1" smtClean="0"/>
              <a:t>taxes</a:t>
            </a:r>
            <a:r>
              <a:rPr lang="es-ES" altLang="en-US" dirty="0" smtClean="0"/>
              <a:t> </a:t>
            </a:r>
            <a:r>
              <a:rPr lang="es-ES" altLang="en-US" dirty="0" err="1" smtClean="0"/>
              <a:t>on</a:t>
            </a:r>
            <a:r>
              <a:rPr lang="es-ES" altLang="en-US" dirty="0" smtClean="0"/>
              <a:t> </a:t>
            </a:r>
            <a:r>
              <a:rPr lang="es-ES" altLang="en-US" dirty="0" err="1" smtClean="0"/>
              <a:t>cigarretes</a:t>
            </a:r>
            <a:r>
              <a:rPr lang="es-ES" altLang="en-US" dirty="0" smtClean="0"/>
              <a:t>. </a:t>
            </a:r>
            <a:endParaRPr lang="es-ES" altLang="en-US" dirty="0"/>
          </a:p>
          <a:p>
            <a:pPr eaLnBrk="1" hangingPunct="1">
              <a:buFontTx/>
              <a:buChar char="•"/>
            </a:pPr>
            <a:r>
              <a:rPr lang="es-ES" altLang="en-US" dirty="0" err="1" smtClean="0"/>
              <a:t>Demand</a:t>
            </a:r>
            <a:r>
              <a:rPr lang="es-ES" altLang="en-US" dirty="0" smtClean="0"/>
              <a:t> (in </a:t>
            </a:r>
            <a:r>
              <a:rPr lang="es-ES" altLang="en-US" dirty="0"/>
              <a:t>2003) </a:t>
            </a:r>
            <a:r>
              <a:rPr lang="es-ES" altLang="en-US" dirty="0" smtClean="0"/>
              <a:t>$7.625 m </a:t>
            </a:r>
            <a:endParaRPr lang="es-ES" altLang="en-US" dirty="0"/>
          </a:p>
          <a:p>
            <a:pPr eaLnBrk="1" hangingPunct="1">
              <a:buFontTx/>
              <a:buChar char="•"/>
            </a:pPr>
            <a:r>
              <a:rPr lang="es-ES" altLang="en-US" dirty="0" err="1" smtClean="0"/>
              <a:t>Tax</a:t>
            </a:r>
            <a:r>
              <a:rPr lang="es-ES" altLang="en-US" dirty="0" smtClean="0"/>
              <a:t> </a:t>
            </a:r>
            <a:r>
              <a:rPr lang="es-ES" altLang="en-US" dirty="0" err="1" smtClean="0"/>
              <a:t>rate</a:t>
            </a:r>
            <a:r>
              <a:rPr lang="es-ES" altLang="en-US" dirty="0" smtClean="0"/>
              <a:t> 250</a:t>
            </a:r>
            <a:r>
              <a:rPr lang="es-ES" altLang="en-US" dirty="0"/>
              <a:t>%</a:t>
            </a:r>
          </a:p>
          <a:p>
            <a:pPr eaLnBrk="1" hangingPunct="1">
              <a:buFontTx/>
              <a:buChar char="•"/>
            </a:pPr>
            <a:r>
              <a:rPr lang="es-ES" altLang="en-US" dirty="0" smtClean="0"/>
              <a:t>Price-</a:t>
            </a:r>
            <a:r>
              <a:rPr lang="es-ES" altLang="en-US" dirty="0" err="1" smtClean="0"/>
              <a:t>elasticity</a:t>
            </a:r>
            <a:r>
              <a:rPr lang="es-ES" altLang="en-US" dirty="0" smtClean="0"/>
              <a:t> (</a:t>
            </a:r>
            <a:r>
              <a:rPr lang="es-ES" altLang="en-US" dirty="0" err="1" smtClean="0"/>
              <a:t>compensated</a:t>
            </a:r>
            <a:r>
              <a:rPr lang="es-ES" altLang="en-US" dirty="0" smtClean="0"/>
              <a:t> </a:t>
            </a:r>
            <a:r>
              <a:rPr lang="es-ES" altLang="en-US" dirty="0" err="1" smtClean="0"/>
              <a:t>demand</a:t>
            </a:r>
            <a:r>
              <a:rPr lang="es-ES" altLang="en-US" dirty="0" smtClean="0"/>
              <a:t>) </a:t>
            </a:r>
            <a:r>
              <a:rPr lang="es-ES" altLang="en-US" dirty="0"/>
              <a:t>-0.89</a:t>
            </a:r>
          </a:p>
          <a:p>
            <a:pPr eaLnBrk="1" hangingPunct="1">
              <a:buFontTx/>
              <a:buChar char="•"/>
            </a:pPr>
            <a:r>
              <a:rPr lang="es-ES" altLang="en-US" dirty="0" err="1" smtClean="0"/>
              <a:t>Using</a:t>
            </a:r>
            <a:r>
              <a:rPr lang="es-ES" altLang="en-US" dirty="0" smtClean="0"/>
              <a:t> </a:t>
            </a:r>
            <a:r>
              <a:rPr lang="es-ES" altLang="en-US" dirty="0" err="1" smtClean="0"/>
              <a:t>the</a:t>
            </a:r>
            <a:r>
              <a:rPr lang="es-ES" altLang="en-US" dirty="0" smtClean="0"/>
              <a:t> </a:t>
            </a:r>
            <a:r>
              <a:rPr lang="es-ES" altLang="en-US" dirty="0" err="1" smtClean="0"/>
              <a:t>fromula</a:t>
            </a:r>
            <a:r>
              <a:rPr lang="es-ES" altLang="en-US" dirty="0" smtClean="0"/>
              <a:t> </a:t>
            </a:r>
            <a:r>
              <a:rPr lang="es-ES" altLang="en-US" dirty="0" err="1" smtClean="0"/>
              <a:t>we</a:t>
            </a:r>
            <a:r>
              <a:rPr lang="es-ES" altLang="en-US" dirty="0" smtClean="0"/>
              <a:t> </a:t>
            </a:r>
            <a:r>
              <a:rPr lang="es-ES" altLang="en-US" dirty="0" err="1" smtClean="0"/>
              <a:t>get</a:t>
            </a:r>
            <a:r>
              <a:rPr lang="es-ES" altLang="en-US" dirty="0" smtClean="0"/>
              <a:t> </a:t>
            </a:r>
            <a:r>
              <a:rPr lang="es-ES" altLang="en-US" dirty="0" err="1" smtClean="0"/>
              <a:t>E</a:t>
            </a:r>
            <a:r>
              <a:rPr lang="es-ES" altLang="en-US" sz="1400" dirty="0" err="1" smtClean="0"/>
              <a:t>g</a:t>
            </a:r>
            <a:r>
              <a:rPr lang="es-ES" altLang="en-US" dirty="0" smtClean="0"/>
              <a:t> =$1731 m</a:t>
            </a:r>
            <a:endParaRPr lang="es-ES" altLang="en-US" dirty="0"/>
          </a:p>
          <a:p>
            <a:pPr eaLnBrk="1" hangingPunct="1">
              <a:buFontTx/>
              <a:buChar char="•"/>
            </a:pPr>
            <a:r>
              <a:rPr lang="es-ES" altLang="en-US" dirty="0" err="1" smtClean="0"/>
              <a:t>This</a:t>
            </a:r>
            <a:r>
              <a:rPr lang="es-ES" altLang="en-US" dirty="0" smtClean="0"/>
              <a:t> </a:t>
            </a:r>
            <a:r>
              <a:rPr lang="es-ES" altLang="en-US" dirty="0" err="1" smtClean="0"/>
              <a:t>is</a:t>
            </a:r>
            <a:r>
              <a:rPr lang="es-ES" altLang="en-US" dirty="0" smtClean="0"/>
              <a:t> 32</a:t>
            </a:r>
            <a:r>
              <a:rPr lang="es-ES" altLang="en-US" dirty="0"/>
              <a:t>% </a:t>
            </a:r>
            <a:r>
              <a:rPr lang="es-ES" altLang="en-US" dirty="0" smtClean="0"/>
              <a:t>of </a:t>
            </a:r>
            <a:r>
              <a:rPr lang="es-ES" altLang="en-US" dirty="0" err="1" smtClean="0"/>
              <a:t>the</a:t>
            </a:r>
            <a:r>
              <a:rPr lang="es-ES" altLang="en-US" dirty="0" smtClean="0"/>
              <a:t> total </a:t>
            </a:r>
            <a:r>
              <a:rPr lang="es-ES" altLang="en-US" dirty="0" err="1" smtClean="0"/>
              <a:t>tax</a:t>
            </a:r>
            <a:r>
              <a:rPr lang="es-ES" altLang="en-US" dirty="0" smtClean="0"/>
              <a:t> </a:t>
            </a:r>
            <a:r>
              <a:rPr lang="es-ES" altLang="en-US" dirty="0" err="1" smtClean="0"/>
              <a:t>revenue</a:t>
            </a:r>
            <a:endParaRPr lang="es-ES" alt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2000"/>
                                        <p:tgtEl>
                                          <p:spTgt spid="2">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29698"/>
                                        </p:tgtEl>
                                        <p:attrNameLst>
                                          <p:attrName>style.visibility</p:attrName>
                                        </p:attrNameLst>
                                      </p:cBhvr>
                                      <p:to>
                                        <p:strVal val="visible"/>
                                      </p:to>
                                    </p:set>
                                    <p:animEffect transition="in" filter="fade">
                                      <p:cBhvr>
                                        <p:cTn id="17" dur="2000"/>
                                        <p:tgtEl>
                                          <p:spTgt spid="2969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0" end="0"/>
                                            </p:txEl>
                                          </p:spTgt>
                                        </p:tgtEl>
                                        <p:attrNameLst>
                                          <p:attrName>style.visibility</p:attrName>
                                        </p:attrNameLst>
                                      </p:cBhvr>
                                      <p:to>
                                        <p:strVal val="visible"/>
                                      </p:to>
                                    </p:set>
                                    <p:animEffect transition="in" filter="fade">
                                      <p:cBhvr>
                                        <p:cTn id="22" dur="2000"/>
                                        <p:tgtEl>
                                          <p:spTgt spid="4">
                                            <p:txEl>
                                              <p:pRg st="0" end="0"/>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1" end="1"/>
                                            </p:txEl>
                                          </p:spTgt>
                                        </p:tgtEl>
                                        <p:attrNameLst>
                                          <p:attrName>style.visibility</p:attrName>
                                        </p:attrNameLst>
                                      </p:cBhvr>
                                      <p:to>
                                        <p:strVal val="visible"/>
                                      </p:to>
                                    </p:set>
                                    <p:animEffect transition="in" filter="fade">
                                      <p:cBhvr>
                                        <p:cTn id="27" dur="2000"/>
                                        <p:tgtEl>
                                          <p:spTgt spid="4">
                                            <p:txEl>
                                              <p:pRg st="1" end="1"/>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2" end="2"/>
                                            </p:txEl>
                                          </p:spTgt>
                                        </p:tgtEl>
                                        <p:attrNameLst>
                                          <p:attrName>style.visibility</p:attrName>
                                        </p:attrNameLst>
                                      </p:cBhvr>
                                      <p:to>
                                        <p:strVal val="visible"/>
                                      </p:to>
                                    </p:set>
                                    <p:animEffect transition="in" filter="fade">
                                      <p:cBhvr>
                                        <p:cTn id="32" dur="2000"/>
                                        <p:tgtEl>
                                          <p:spTgt spid="4">
                                            <p:txEl>
                                              <p:pRg st="2" end="2"/>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txEl>
                                              <p:pRg st="3" end="3"/>
                                            </p:txEl>
                                          </p:spTgt>
                                        </p:tgtEl>
                                        <p:attrNameLst>
                                          <p:attrName>style.visibility</p:attrName>
                                        </p:attrNameLst>
                                      </p:cBhvr>
                                      <p:to>
                                        <p:strVal val="visible"/>
                                      </p:to>
                                    </p:set>
                                    <p:animEffect transition="in" filter="fade">
                                      <p:cBhvr>
                                        <p:cTn id="37" dur="2000"/>
                                        <p:tgtEl>
                                          <p:spTgt spid="4">
                                            <p:txEl>
                                              <p:pRg st="3" end="3"/>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txEl>
                                              <p:pRg st="4" end="4"/>
                                            </p:txEl>
                                          </p:spTgt>
                                        </p:tgtEl>
                                        <p:attrNameLst>
                                          <p:attrName>style.visibility</p:attrName>
                                        </p:attrNameLst>
                                      </p:cBhvr>
                                      <p:to>
                                        <p:strVal val="visible"/>
                                      </p:to>
                                    </p:set>
                                    <p:animEffect transition="in" filter="fade">
                                      <p:cBhvr>
                                        <p:cTn id="42" dur="2000"/>
                                        <p:tgtEl>
                                          <p:spTgt spid="4">
                                            <p:txEl>
                                              <p:pRg st="4" end="4"/>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txEl>
                                              <p:pRg st="5" end="5"/>
                                            </p:txEl>
                                          </p:spTgt>
                                        </p:tgtEl>
                                        <p:attrNameLst>
                                          <p:attrName>style.visibility</p:attrName>
                                        </p:attrNameLst>
                                      </p:cBhvr>
                                      <p:to>
                                        <p:strVal val="visible"/>
                                      </p:to>
                                    </p:set>
                                    <p:animEffect transition="in" filter="fade">
                                      <p:cBhvr>
                                        <p:cTn id="47" dur="2000"/>
                                        <p:tgtEl>
                                          <p:spTgt spid="4">
                                            <p:txEl>
                                              <p:pRg st="5" end="5"/>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txEl>
                                              <p:pRg st="6" end="6"/>
                                            </p:txEl>
                                          </p:spTgt>
                                        </p:tgtEl>
                                        <p:attrNameLst>
                                          <p:attrName>style.visibility</p:attrName>
                                        </p:attrNameLst>
                                      </p:cBhvr>
                                      <p:to>
                                        <p:strVal val="visible"/>
                                      </p:to>
                                    </p:set>
                                    <p:animEffect transition="in" filter="fade">
                                      <p:cBhvr>
                                        <p:cTn id="52" dur="20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4"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a:spLocks noChangeArrowheads="1"/>
          </p:cNvSpPr>
          <p:nvPr/>
        </p:nvSpPr>
        <p:spPr bwMode="auto">
          <a:xfrm>
            <a:off x="571500" y="428625"/>
            <a:ext cx="8072438" cy="3416320"/>
          </a:xfrm>
          <a:prstGeom prst="rect">
            <a:avLst/>
          </a:prstGeom>
          <a:noFill/>
          <a:ln w="9525">
            <a:noFill/>
            <a:miter lim="800000"/>
            <a:headEnd/>
            <a:tailEnd/>
          </a:ln>
        </p:spPr>
        <p:txBody>
          <a:bodyPr>
            <a:spAutoFit/>
          </a:bodyPr>
          <a:lstStyle/>
          <a:p>
            <a:pPr algn="ctr" eaLnBrk="1" hangingPunct="1"/>
            <a:r>
              <a:rPr lang="es-ES" altLang="en-US" b="1" dirty="0" err="1" smtClean="0"/>
              <a:t>Application</a:t>
            </a:r>
            <a:r>
              <a:rPr lang="es-ES" altLang="en-US" b="1" dirty="0" smtClean="0"/>
              <a:t>: </a:t>
            </a:r>
            <a:r>
              <a:rPr lang="es-ES" altLang="en-US" b="1" dirty="0" err="1" smtClean="0"/>
              <a:t>savings</a:t>
            </a:r>
            <a:r>
              <a:rPr lang="es-ES" altLang="en-US" b="1" dirty="0" smtClean="0"/>
              <a:t>, labor </a:t>
            </a:r>
            <a:r>
              <a:rPr lang="es-ES" altLang="en-US" b="1" dirty="0" err="1" smtClean="0"/>
              <a:t>supply</a:t>
            </a:r>
            <a:endParaRPr lang="es-ES" altLang="en-US" b="1" dirty="0"/>
          </a:p>
          <a:p>
            <a:pPr eaLnBrk="1" hangingPunct="1">
              <a:buFontTx/>
              <a:buChar char="•"/>
            </a:pPr>
            <a:r>
              <a:rPr lang="es-ES" altLang="en-US" dirty="0" smtClean="0"/>
              <a:t>Y= </a:t>
            </a:r>
            <a:r>
              <a:rPr lang="es-ES" altLang="en-US" dirty="0" err="1" smtClean="0"/>
              <a:t>consumption</a:t>
            </a:r>
            <a:r>
              <a:rPr lang="es-ES" altLang="en-US" dirty="0" smtClean="0"/>
              <a:t> </a:t>
            </a:r>
            <a:r>
              <a:rPr lang="es-ES" altLang="en-US" dirty="0" err="1" smtClean="0"/>
              <a:t>today</a:t>
            </a:r>
            <a:r>
              <a:rPr lang="es-ES" altLang="en-US" dirty="0" smtClean="0"/>
              <a:t>, X= </a:t>
            </a:r>
            <a:r>
              <a:rPr lang="es-ES" altLang="en-US" dirty="0" err="1" smtClean="0"/>
              <a:t>consumption</a:t>
            </a:r>
            <a:r>
              <a:rPr lang="es-ES" altLang="en-US" dirty="0" smtClean="0"/>
              <a:t> </a:t>
            </a:r>
            <a:r>
              <a:rPr lang="es-ES" altLang="en-US" dirty="0" err="1" smtClean="0"/>
              <a:t>tomorrow</a:t>
            </a:r>
            <a:r>
              <a:rPr lang="es-ES" altLang="en-US" dirty="0" smtClean="0"/>
              <a:t>. </a:t>
            </a:r>
            <a:r>
              <a:rPr lang="es-ES" altLang="en-US" dirty="0" err="1" smtClean="0"/>
              <a:t>If</a:t>
            </a:r>
            <a:r>
              <a:rPr lang="es-ES" altLang="en-US" dirty="0" smtClean="0"/>
              <a:t> </a:t>
            </a:r>
            <a:r>
              <a:rPr lang="es-ES" altLang="en-US" dirty="0" err="1" smtClean="0"/>
              <a:t>we</a:t>
            </a:r>
            <a:r>
              <a:rPr lang="es-ES" altLang="en-US" dirty="0" smtClean="0"/>
              <a:t> </a:t>
            </a:r>
            <a:r>
              <a:rPr lang="es-ES" altLang="en-US" dirty="0" err="1" smtClean="0"/>
              <a:t>know</a:t>
            </a:r>
            <a:r>
              <a:rPr lang="es-ES" altLang="en-US" dirty="0" smtClean="0"/>
              <a:t> </a:t>
            </a:r>
            <a:r>
              <a:rPr lang="es-ES" altLang="en-US" dirty="0" err="1" smtClean="0"/>
              <a:t>the</a:t>
            </a:r>
            <a:r>
              <a:rPr lang="es-ES" altLang="en-US" dirty="0" smtClean="0"/>
              <a:t> </a:t>
            </a:r>
            <a:r>
              <a:rPr lang="es-ES" altLang="en-US" dirty="0" err="1" smtClean="0"/>
              <a:t>elasticity</a:t>
            </a:r>
            <a:r>
              <a:rPr lang="es-ES" altLang="en-US" dirty="0" smtClean="0"/>
              <a:t> of </a:t>
            </a:r>
            <a:r>
              <a:rPr lang="es-ES" altLang="en-US" dirty="0" err="1" smtClean="0"/>
              <a:t>savings</a:t>
            </a:r>
            <a:r>
              <a:rPr lang="es-ES" altLang="en-US" dirty="0" smtClean="0"/>
              <a:t> </a:t>
            </a:r>
            <a:r>
              <a:rPr lang="es-ES" altLang="en-US" dirty="0" err="1" smtClean="0"/>
              <a:t>we</a:t>
            </a:r>
            <a:r>
              <a:rPr lang="es-ES" altLang="en-US" dirty="0" smtClean="0"/>
              <a:t> can </a:t>
            </a:r>
            <a:r>
              <a:rPr lang="es-ES" altLang="en-US" dirty="0" err="1" smtClean="0"/>
              <a:t>apply</a:t>
            </a:r>
            <a:r>
              <a:rPr lang="es-ES" altLang="en-US" dirty="0" smtClean="0"/>
              <a:t> </a:t>
            </a:r>
            <a:r>
              <a:rPr lang="es-ES" altLang="en-US" dirty="0" err="1" smtClean="0"/>
              <a:t>the</a:t>
            </a:r>
            <a:r>
              <a:rPr lang="es-ES" altLang="en-US" dirty="0" smtClean="0"/>
              <a:t> </a:t>
            </a:r>
            <a:r>
              <a:rPr lang="es-ES" altLang="en-US" dirty="0" err="1" smtClean="0"/>
              <a:t>above</a:t>
            </a:r>
            <a:r>
              <a:rPr lang="es-ES" altLang="en-US" dirty="0" smtClean="0"/>
              <a:t> formula .</a:t>
            </a:r>
            <a:endParaRPr lang="es-ES" altLang="en-US" dirty="0"/>
          </a:p>
          <a:p>
            <a:pPr eaLnBrk="1" hangingPunct="1">
              <a:buFontTx/>
              <a:buChar char="•"/>
            </a:pPr>
            <a:r>
              <a:rPr lang="es-ES" altLang="en-US" dirty="0" smtClean="0"/>
              <a:t>Y</a:t>
            </a:r>
            <a:r>
              <a:rPr lang="es-ES" altLang="en-US" dirty="0"/>
              <a:t>= </a:t>
            </a:r>
            <a:r>
              <a:rPr lang="es-ES" altLang="en-US" dirty="0" smtClean="0"/>
              <a:t>total </a:t>
            </a:r>
            <a:r>
              <a:rPr lang="es-ES" altLang="en-US" dirty="0" err="1" smtClean="0"/>
              <a:t>consumption</a:t>
            </a:r>
            <a:r>
              <a:rPr lang="es-ES" altLang="en-US" dirty="0" smtClean="0"/>
              <a:t>. H=</a:t>
            </a:r>
            <a:r>
              <a:rPr lang="es-ES" altLang="en-US" dirty="0" err="1" smtClean="0"/>
              <a:t>leisure</a:t>
            </a:r>
            <a:r>
              <a:rPr lang="es-ES" altLang="en-US" dirty="0" smtClean="0"/>
              <a:t>. </a:t>
            </a:r>
            <a:r>
              <a:rPr lang="es-ES" altLang="en-US" dirty="0" err="1" smtClean="0"/>
              <a:t>We</a:t>
            </a:r>
            <a:r>
              <a:rPr lang="es-ES" altLang="en-US" dirty="0" smtClean="0"/>
              <a:t> can </a:t>
            </a:r>
            <a:r>
              <a:rPr lang="es-ES" altLang="en-US" dirty="0" err="1" smtClean="0"/>
              <a:t>estimate</a:t>
            </a:r>
            <a:r>
              <a:rPr lang="es-ES" altLang="en-US" dirty="0" smtClean="0"/>
              <a:t> </a:t>
            </a:r>
            <a:r>
              <a:rPr lang="es-ES" altLang="en-US" dirty="0" err="1" smtClean="0"/>
              <a:t>the</a:t>
            </a:r>
            <a:r>
              <a:rPr lang="es-ES" altLang="en-US" dirty="0" smtClean="0"/>
              <a:t> DWL  </a:t>
            </a:r>
            <a:r>
              <a:rPr lang="es-ES" altLang="en-US" dirty="0" err="1" smtClean="0"/>
              <a:t>from</a:t>
            </a:r>
            <a:r>
              <a:rPr lang="es-ES" altLang="en-US" dirty="0" smtClean="0"/>
              <a:t> labor </a:t>
            </a:r>
            <a:r>
              <a:rPr lang="es-ES" altLang="en-US" dirty="0" err="1" smtClean="0"/>
              <a:t>taxation</a:t>
            </a:r>
            <a:endParaRPr lang="es-ES" altLang="en-US" dirty="0"/>
          </a:p>
          <a:p>
            <a:pPr eaLnBrk="1" hangingPunct="1">
              <a:buFontTx/>
              <a:buChar char="•"/>
            </a:pPr>
            <a:r>
              <a:rPr lang="es-ES" altLang="en-US" dirty="0" smtClean="0"/>
              <a:t> </a:t>
            </a:r>
            <a:r>
              <a:rPr lang="es-ES" altLang="en-US" dirty="0" err="1" smtClean="0"/>
              <a:t>Economists</a:t>
            </a:r>
            <a:r>
              <a:rPr lang="es-ES" altLang="en-US" dirty="0" smtClean="0"/>
              <a:t> </a:t>
            </a:r>
            <a:r>
              <a:rPr lang="es-ES" altLang="en-US" dirty="0" err="1" smtClean="0"/>
              <a:t>often</a:t>
            </a:r>
            <a:r>
              <a:rPr lang="es-ES" altLang="en-US" dirty="0" smtClean="0"/>
              <a:t> </a:t>
            </a:r>
            <a:r>
              <a:rPr lang="es-ES" altLang="en-US" dirty="0" err="1" smtClean="0"/>
              <a:t>find</a:t>
            </a:r>
            <a:r>
              <a:rPr lang="es-ES" altLang="en-US" dirty="0" smtClean="0"/>
              <a:t> </a:t>
            </a:r>
            <a:r>
              <a:rPr lang="es-ES" altLang="en-US" dirty="0" err="1" smtClean="0"/>
              <a:t>that</a:t>
            </a:r>
            <a:r>
              <a:rPr lang="es-ES" altLang="en-US" dirty="0" smtClean="0"/>
              <a:t> </a:t>
            </a:r>
            <a:r>
              <a:rPr lang="es-ES" altLang="en-US" dirty="0" err="1" smtClean="0"/>
              <a:t>the</a:t>
            </a:r>
            <a:r>
              <a:rPr lang="es-ES" altLang="en-US" dirty="0" smtClean="0"/>
              <a:t> DWL </a:t>
            </a:r>
            <a:r>
              <a:rPr lang="es-ES" altLang="en-US" dirty="0" err="1" smtClean="0"/>
              <a:t>associated</a:t>
            </a:r>
            <a:r>
              <a:rPr lang="es-ES" altLang="en-US" dirty="0" smtClean="0"/>
              <a:t> </a:t>
            </a:r>
            <a:r>
              <a:rPr lang="es-ES" altLang="en-US" dirty="0" err="1" smtClean="0"/>
              <a:t>to</a:t>
            </a:r>
            <a:r>
              <a:rPr lang="es-ES" altLang="en-US" dirty="0" smtClean="0"/>
              <a:t> </a:t>
            </a:r>
            <a:r>
              <a:rPr lang="es-ES" altLang="en-US" dirty="0" err="1" smtClean="0"/>
              <a:t>female</a:t>
            </a:r>
            <a:r>
              <a:rPr lang="es-ES" altLang="en-US" dirty="0" smtClean="0"/>
              <a:t> labor </a:t>
            </a:r>
            <a:r>
              <a:rPr lang="es-ES" altLang="en-US" dirty="0" err="1" smtClean="0"/>
              <a:t>supply</a:t>
            </a:r>
            <a:r>
              <a:rPr lang="es-ES" altLang="en-US" dirty="0" smtClean="0"/>
              <a:t> </a:t>
            </a:r>
            <a:r>
              <a:rPr lang="es-ES" altLang="en-US" dirty="0" err="1" smtClean="0"/>
              <a:t>is</a:t>
            </a:r>
            <a:r>
              <a:rPr lang="es-ES" altLang="en-US" dirty="0" smtClean="0"/>
              <a:t> </a:t>
            </a:r>
            <a:r>
              <a:rPr lang="es-ES" altLang="en-US" dirty="0" err="1" smtClean="0"/>
              <a:t>higher</a:t>
            </a:r>
            <a:r>
              <a:rPr lang="es-ES" altLang="en-US" dirty="0" smtClean="0"/>
              <a:t> </a:t>
            </a:r>
            <a:r>
              <a:rPr lang="es-ES" altLang="en-US" dirty="0" err="1" smtClean="0"/>
              <a:t>than</a:t>
            </a:r>
            <a:r>
              <a:rPr lang="es-ES" altLang="en-US" dirty="0" smtClean="0"/>
              <a:t> </a:t>
            </a:r>
            <a:r>
              <a:rPr lang="es-ES" altLang="en-US" dirty="0" err="1" smtClean="0"/>
              <a:t>the</a:t>
            </a:r>
            <a:r>
              <a:rPr lang="es-ES" altLang="en-US" dirty="0" smtClean="0"/>
              <a:t> DWL  </a:t>
            </a:r>
            <a:r>
              <a:rPr lang="es-ES" altLang="en-US" dirty="0" err="1" smtClean="0"/>
              <a:t>from</a:t>
            </a:r>
            <a:r>
              <a:rPr lang="es-ES" altLang="en-US" dirty="0" smtClean="0"/>
              <a:t> </a:t>
            </a:r>
            <a:r>
              <a:rPr lang="es-ES" altLang="en-US" dirty="0" err="1" smtClean="0"/>
              <a:t>men’s</a:t>
            </a:r>
            <a:r>
              <a:rPr lang="es-ES" altLang="en-US" dirty="0" smtClean="0"/>
              <a:t> </a:t>
            </a:r>
            <a:r>
              <a:rPr lang="es-ES" altLang="en-US" dirty="0" err="1" smtClean="0"/>
              <a:t>labour</a:t>
            </a:r>
            <a:r>
              <a:rPr lang="es-ES" altLang="en-US" dirty="0" smtClean="0"/>
              <a:t> </a:t>
            </a:r>
            <a:r>
              <a:rPr lang="es-ES" altLang="en-US" dirty="0" err="1" smtClean="0"/>
              <a:t>supply</a:t>
            </a:r>
            <a:r>
              <a:rPr lang="es-ES" altLang="en-US" dirty="0" smtClean="0"/>
              <a:t> . Do </a:t>
            </a:r>
            <a:r>
              <a:rPr lang="es-ES" altLang="en-US" dirty="0" err="1" smtClean="0"/>
              <a:t>you</a:t>
            </a:r>
            <a:r>
              <a:rPr lang="es-ES" altLang="en-US" dirty="0" smtClean="0"/>
              <a:t> </a:t>
            </a:r>
            <a:r>
              <a:rPr lang="es-ES" altLang="en-US" dirty="0" err="1" smtClean="0"/>
              <a:t>know</a:t>
            </a:r>
            <a:r>
              <a:rPr lang="es-ES" altLang="en-US" dirty="0" smtClean="0"/>
              <a:t> </a:t>
            </a:r>
            <a:r>
              <a:rPr lang="es-ES" altLang="en-US" dirty="0" err="1" smtClean="0"/>
              <a:t>why</a:t>
            </a:r>
            <a:r>
              <a:rPr lang="es-ES" altLang="en-US" dirty="0" smtClean="0"/>
              <a:t>?</a:t>
            </a:r>
            <a:endParaRPr lang="es-ES" alt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2000"/>
                                        <p:tgtEl>
                                          <p:spTgt spid="2">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2000"/>
                                        <p:tgtEl>
                                          <p:spTgt spid="2">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20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Text Box 4"/>
          <p:cNvSpPr txBox="1">
            <a:spLocks noChangeArrowheads="1"/>
          </p:cNvSpPr>
          <p:nvPr/>
        </p:nvSpPr>
        <p:spPr bwMode="auto">
          <a:xfrm>
            <a:off x="539750" y="765175"/>
            <a:ext cx="8280400" cy="2492990"/>
          </a:xfrm>
          <a:prstGeom prst="rect">
            <a:avLst/>
          </a:prstGeom>
          <a:noFill/>
          <a:ln w="9525">
            <a:noFill/>
            <a:miter lim="800000"/>
            <a:headEnd/>
            <a:tailEnd/>
          </a:ln>
        </p:spPr>
        <p:txBody>
          <a:bodyPr>
            <a:spAutoFit/>
          </a:bodyPr>
          <a:lstStyle/>
          <a:p>
            <a:pPr marL="342900" indent="-342900" eaLnBrk="1" hangingPunct="1">
              <a:spcBef>
                <a:spcPct val="50000"/>
              </a:spcBef>
            </a:pPr>
            <a:r>
              <a:rPr lang="es-ES" altLang="en-US" dirty="0" err="1" smtClean="0">
                <a:solidFill>
                  <a:srgbClr val="FF0000"/>
                </a:solidFill>
              </a:rPr>
              <a:t>What</a:t>
            </a:r>
            <a:r>
              <a:rPr lang="es-ES" altLang="en-US" dirty="0" smtClean="0">
                <a:solidFill>
                  <a:srgbClr val="FF0000"/>
                </a:solidFill>
              </a:rPr>
              <a:t> </a:t>
            </a:r>
            <a:r>
              <a:rPr lang="es-ES" altLang="en-US" dirty="0" err="1" smtClean="0">
                <a:solidFill>
                  <a:srgbClr val="FF0000"/>
                </a:solidFill>
              </a:rPr>
              <a:t>happens</a:t>
            </a:r>
            <a:r>
              <a:rPr lang="es-ES" altLang="en-US" dirty="0" smtClean="0">
                <a:solidFill>
                  <a:srgbClr val="FF0000"/>
                </a:solidFill>
              </a:rPr>
              <a:t> </a:t>
            </a:r>
            <a:r>
              <a:rPr lang="es-ES" altLang="en-US" dirty="0" err="1" smtClean="0">
                <a:solidFill>
                  <a:srgbClr val="FF0000"/>
                </a:solidFill>
              </a:rPr>
              <a:t>if</a:t>
            </a:r>
            <a:r>
              <a:rPr lang="es-ES" altLang="en-US" dirty="0" smtClean="0">
                <a:solidFill>
                  <a:srgbClr val="FF0000"/>
                </a:solidFill>
              </a:rPr>
              <a:t> </a:t>
            </a:r>
            <a:r>
              <a:rPr lang="es-ES" altLang="en-US" dirty="0" err="1" smtClean="0">
                <a:solidFill>
                  <a:srgbClr val="FF0000"/>
                </a:solidFill>
              </a:rPr>
              <a:t>there</a:t>
            </a:r>
            <a:r>
              <a:rPr lang="es-ES" altLang="en-US" dirty="0" smtClean="0">
                <a:solidFill>
                  <a:srgbClr val="FF0000"/>
                </a:solidFill>
              </a:rPr>
              <a:t> are </a:t>
            </a:r>
            <a:r>
              <a:rPr lang="es-ES" altLang="en-US" dirty="0" err="1" smtClean="0">
                <a:solidFill>
                  <a:srgbClr val="FF0000"/>
                </a:solidFill>
              </a:rPr>
              <a:t>several</a:t>
            </a:r>
            <a:r>
              <a:rPr lang="es-ES" altLang="en-US" dirty="0" smtClean="0">
                <a:solidFill>
                  <a:srgbClr val="FF0000"/>
                </a:solidFill>
              </a:rPr>
              <a:t> </a:t>
            </a:r>
            <a:r>
              <a:rPr lang="es-ES" altLang="en-US" dirty="0" err="1" smtClean="0">
                <a:solidFill>
                  <a:srgbClr val="FF0000"/>
                </a:solidFill>
              </a:rPr>
              <a:t>taxes</a:t>
            </a:r>
            <a:endParaRPr lang="es-ES" altLang="en-US" dirty="0">
              <a:solidFill>
                <a:srgbClr val="FF0000"/>
              </a:solidFill>
            </a:endParaRPr>
          </a:p>
          <a:p>
            <a:pPr marL="342900" indent="-342900" eaLnBrk="1" hangingPunct="1">
              <a:spcBef>
                <a:spcPct val="50000"/>
              </a:spcBef>
              <a:buFontTx/>
              <a:buChar char="•"/>
            </a:pPr>
            <a:r>
              <a:rPr lang="es-ES" altLang="en-US" dirty="0" err="1" smtClean="0"/>
              <a:t>Things</a:t>
            </a:r>
            <a:r>
              <a:rPr lang="es-ES" altLang="en-US" dirty="0" smtClean="0"/>
              <a:t> </a:t>
            </a:r>
            <a:r>
              <a:rPr lang="es-ES" altLang="en-US" dirty="0" err="1" smtClean="0"/>
              <a:t>change</a:t>
            </a:r>
            <a:endParaRPr lang="es-ES" altLang="en-US" dirty="0"/>
          </a:p>
          <a:p>
            <a:pPr marL="342900" indent="-342900" eaLnBrk="1" hangingPunct="1">
              <a:spcBef>
                <a:spcPct val="50000"/>
              </a:spcBef>
              <a:buFontTx/>
              <a:buAutoNum type="arabicPeriod"/>
            </a:pPr>
            <a:r>
              <a:rPr lang="es-ES" altLang="en-US" dirty="0" err="1" smtClean="0"/>
              <a:t>The</a:t>
            </a:r>
            <a:r>
              <a:rPr lang="es-ES" altLang="en-US" dirty="0" smtClean="0"/>
              <a:t> total DWL </a:t>
            </a:r>
            <a:r>
              <a:rPr lang="es-ES" altLang="en-US" dirty="0" err="1" smtClean="0"/>
              <a:t>is</a:t>
            </a:r>
            <a:r>
              <a:rPr lang="es-ES" altLang="en-US" dirty="0" smtClean="0"/>
              <a:t> </a:t>
            </a:r>
            <a:r>
              <a:rPr lang="es-ES" altLang="en-US" dirty="0" err="1" smtClean="0"/>
              <a:t>not</a:t>
            </a:r>
            <a:r>
              <a:rPr lang="es-ES" altLang="en-US" dirty="0" smtClean="0"/>
              <a:t> </a:t>
            </a:r>
            <a:r>
              <a:rPr lang="es-ES" altLang="en-US" dirty="0" err="1" smtClean="0"/>
              <a:t>the</a:t>
            </a:r>
            <a:r>
              <a:rPr lang="es-ES" altLang="en-US" dirty="0" smtClean="0"/>
              <a:t> </a:t>
            </a:r>
            <a:r>
              <a:rPr lang="es-ES" altLang="en-US" dirty="0" err="1" smtClean="0"/>
              <a:t>sum</a:t>
            </a:r>
            <a:r>
              <a:rPr lang="es-ES" altLang="en-US" dirty="0" smtClean="0"/>
              <a:t> of </a:t>
            </a:r>
            <a:r>
              <a:rPr lang="es-ES" altLang="en-US" dirty="0" err="1" smtClean="0"/>
              <a:t>the</a:t>
            </a:r>
            <a:r>
              <a:rPr lang="es-ES" altLang="en-US" dirty="0" smtClean="0"/>
              <a:t> DWL  </a:t>
            </a:r>
            <a:r>
              <a:rPr lang="es-ES" altLang="en-US" dirty="0" err="1" smtClean="0"/>
              <a:t>from</a:t>
            </a:r>
            <a:r>
              <a:rPr lang="es-ES" altLang="en-US" dirty="0" smtClean="0"/>
              <a:t> </a:t>
            </a:r>
            <a:r>
              <a:rPr lang="es-ES" altLang="en-US" dirty="0" err="1" smtClean="0"/>
              <a:t>each</a:t>
            </a:r>
            <a:r>
              <a:rPr lang="es-ES" altLang="en-US" dirty="0" smtClean="0"/>
              <a:t> </a:t>
            </a:r>
            <a:r>
              <a:rPr lang="es-ES" altLang="en-US" dirty="0" err="1" smtClean="0"/>
              <a:t>tax</a:t>
            </a:r>
            <a:r>
              <a:rPr lang="es-ES" altLang="en-US" dirty="0" smtClean="0"/>
              <a:t>. </a:t>
            </a:r>
            <a:endParaRPr lang="es-ES" altLang="en-US" dirty="0"/>
          </a:p>
          <a:p>
            <a:pPr marL="342900" indent="-342900" eaLnBrk="1" hangingPunct="1">
              <a:spcBef>
                <a:spcPct val="50000"/>
              </a:spcBef>
              <a:buFontTx/>
              <a:buAutoNum type="arabicPeriod"/>
            </a:pPr>
            <a:r>
              <a:rPr lang="es-ES" altLang="en-US" dirty="0" err="1" smtClean="0"/>
              <a:t>If</a:t>
            </a:r>
            <a:r>
              <a:rPr lang="es-ES" altLang="en-US" dirty="0" smtClean="0"/>
              <a:t> </a:t>
            </a:r>
            <a:r>
              <a:rPr lang="es-ES" altLang="en-US" dirty="0" err="1" smtClean="0"/>
              <a:t>there</a:t>
            </a:r>
            <a:r>
              <a:rPr lang="es-ES" altLang="en-US" dirty="0" smtClean="0"/>
              <a:t> </a:t>
            </a:r>
            <a:r>
              <a:rPr lang="es-ES" altLang="en-US" dirty="0" err="1" smtClean="0"/>
              <a:t>is</a:t>
            </a:r>
            <a:r>
              <a:rPr lang="es-ES" altLang="en-US" dirty="0" smtClean="0"/>
              <a:t> </a:t>
            </a:r>
            <a:r>
              <a:rPr lang="es-ES" altLang="en-US" dirty="0" err="1" smtClean="0"/>
              <a:t>already</a:t>
            </a:r>
            <a:r>
              <a:rPr lang="es-ES" altLang="en-US" dirty="0" smtClean="0"/>
              <a:t> a </a:t>
            </a:r>
            <a:r>
              <a:rPr lang="es-ES" altLang="en-US" dirty="0" err="1" smtClean="0"/>
              <a:t>tax</a:t>
            </a:r>
            <a:r>
              <a:rPr lang="es-ES" altLang="en-US" dirty="0" smtClean="0"/>
              <a:t>, </a:t>
            </a:r>
            <a:r>
              <a:rPr lang="es-ES" altLang="en-US" dirty="0" err="1" smtClean="0"/>
              <a:t>introducing</a:t>
            </a:r>
            <a:r>
              <a:rPr lang="es-ES" altLang="en-US" dirty="0" smtClean="0"/>
              <a:t> a new </a:t>
            </a:r>
            <a:r>
              <a:rPr lang="es-ES" altLang="en-US" dirty="0" err="1" smtClean="0"/>
              <a:t>one</a:t>
            </a:r>
            <a:r>
              <a:rPr lang="es-ES" altLang="en-US" dirty="0" smtClean="0"/>
              <a:t> </a:t>
            </a:r>
            <a:r>
              <a:rPr lang="es-ES" altLang="en-US" dirty="0" err="1" smtClean="0"/>
              <a:t>might</a:t>
            </a:r>
            <a:r>
              <a:rPr lang="es-ES" altLang="en-US" dirty="0" smtClean="0"/>
              <a:t> </a:t>
            </a:r>
            <a:r>
              <a:rPr lang="es-ES" altLang="en-US" dirty="0" err="1" smtClean="0"/>
              <a:t>improve</a:t>
            </a:r>
            <a:r>
              <a:rPr lang="es-ES" altLang="en-US" dirty="0" smtClean="0"/>
              <a:t> </a:t>
            </a:r>
            <a:r>
              <a:rPr lang="es-ES" altLang="en-US" dirty="0" err="1" smtClean="0"/>
              <a:t>things</a:t>
            </a:r>
            <a:r>
              <a:rPr lang="es-ES" altLang="en-US" dirty="0" smtClean="0"/>
              <a:t> (reduce total DWL)</a:t>
            </a:r>
            <a:endParaRPr lang="es-ES" alt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4580">
                                            <p:txEl>
                                              <p:pRg st="0" end="0"/>
                                            </p:txEl>
                                          </p:spTgt>
                                        </p:tgtEl>
                                        <p:attrNameLst>
                                          <p:attrName>style.visibility</p:attrName>
                                        </p:attrNameLst>
                                      </p:cBhvr>
                                      <p:to>
                                        <p:strVal val="visible"/>
                                      </p:to>
                                    </p:set>
                                    <p:animEffect transition="in" filter="dissolve">
                                      <p:cBhvr>
                                        <p:cTn id="7" dur="500"/>
                                        <p:tgtEl>
                                          <p:spTgt spid="2458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4580">
                                            <p:txEl>
                                              <p:pRg st="1" end="1"/>
                                            </p:txEl>
                                          </p:spTgt>
                                        </p:tgtEl>
                                        <p:attrNameLst>
                                          <p:attrName>style.visibility</p:attrName>
                                        </p:attrNameLst>
                                      </p:cBhvr>
                                      <p:to>
                                        <p:strVal val="visible"/>
                                      </p:to>
                                    </p:set>
                                    <p:animEffect transition="in" filter="dissolve">
                                      <p:cBhvr>
                                        <p:cTn id="12" dur="500"/>
                                        <p:tgtEl>
                                          <p:spTgt spid="24580">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4580">
                                            <p:txEl>
                                              <p:pRg st="2" end="2"/>
                                            </p:txEl>
                                          </p:spTgt>
                                        </p:tgtEl>
                                        <p:attrNameLst>
                                          <p:attrName>style.visibility</p:attrName>
                                        </p:attrNameLst>
                                      </p:cBhvr>
                                      <p:to>
                                        <p:strVal val="visible"/>
                                      </p:to>
                                    </p:set>
                                    <p:animEffect transition="in" filter="dissolve">
                                      <p:cBhvr>
                                        <p:cTn id="17" dur="500"/>
                                        <p:tgtEl>
                                          <p:spTgt spid="24580">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4580">
                                            <p:txEl>
                                              <p:pRg st="3" end="3"/>
                                            </p:txEl>
                                          </p:spTgt>
                                        </p:tgtEl>
                                        <p:attrNameLst>
                                          <p:attrName>style.visibility</p:attrName>
                                        </p:attrNameLst>
                                      </p:cBhvr>
                                      <p:to>
                                        <p:strVal val="visible"/>
                                      </p:to>
                                    </p:set>
                                    <p:animEffect transition="in" filter="dissolve">
                                      <p:cBhvr>
                                        <p:cTn id="22" dur="500"/>
                                        <p:tgtEl>
                                          <p:spTgt spid="2458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0"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Text Box 4"/>
          <p:cNvSpPr txBox="1">
            <a:spLocks noChangeArrowheads="1"/>
          </p:cNvSpPr>
          <p:nvPr/>
        </p:nvSpPr>
        <p:spPr bwMode="auto">
          <a:xfrm>
            <a:off x="611188" y="333375"/>
            <a:ext cx="7993062" cy="2678113"/>
          </a:xfrm>
          <a:prstGeom prst="rect">
            <a:avLst/>
          </a:prstGeom>
          <a:noFill/>
          <a:ln w="9525">
            <a:noFill/>
            <a:miter lim="800000"/>
            <a:headEnd/>
            <a:tailEnd/>
          </a:ln>
        </p:spPr>
        <p:txBody>
          <a:bodyPr>
            <a:spAutoFit/>
          </a:bodyPr>
          <a:lstStyle/>
          <a:p>
            <a:pPr eaLnBrk="1" hangingPunct="1">
              <a:spcBef>
                <a:spcPct val="50000"/>
              </a:spcBef>
            </a:pPr>
            <a:r>
              <a:rPr lang="es-ES" altLang="en-US" dirty="0" smtClean="0"/>
              <a:t>EXAMPLE.</a:t>
            </a:r>
            <a:endParaRPr lang="es-ES" altLang="en-US" dirty="0"/>
          </a:p>
          <a:p>
            <a:pPr eaLnBrk="1" hangingPunct="1">
              <a:spcBef>
                <a:spcPct val="50000"/>
              </a:spcBef>
              <a:buFontTx/>
              <a:buChar char="•"/>
            </a:pPr>
            <a:r>
              <a:rPr lang="es-ES" altLang="en-US" dirty="0" err="1" smtClean="0"/>
              <a:t>Two</a:t>
            </a:r>
            <a:r>
              <a:rPr lang="es-ES" altLang="en-US" dirty="0" smtClean="0"/>
              <a:t> </a:t>
            </a:r>
            <a:r>
              <a:rPr lang="es-ES" altLang="en-US" dirty="0" err="1" smtClean="0"/>
              <a:t>goods</a:t>
            </a:r>
            <a:r>
              <a:rPr lang="es-ES" altLang="en-US" dirty="0" smtClean="0"/>
              <a:t> </a:t>
            </a:r>
            <a:r>
              <a:rPr lang="es-ES" altLang="en-US" dirty="0"/>
              <a:t>x </a:t>
            </a:r>
            <a:r>
              <a:rPr lang="es-ES" altLang="en-US" dirty="0" smtClean="0"/>
              <a:t>and </a:t>
            </a:r>
            <a:r>
              <a:rPr lang="es-ES" altLang="en-US" dirty="0"/>
              <a:t>y</a:t>
            </a:r>
            <a:r>
              <a:rPr lang="es-ES" altLang="en-US" dirty="0" smtClean="0"/>
              <a:t>. </a:t>
            </a:r>
            <a:r>
              <a:rPr lang="es-ES" altLang="en-US" dirty="0" err="1" smtClean="0"/>
              <a:t>They</a:t>
            </a:r>
            <a:r>
              <a:rPr lang="es-ES" altLang="en-US" dirty="0" smtClean="0"/>
              <a:t> are </a:t>
            </a:r>
            <a:r>
              <a:rPr lang="es-ES" altLang="en-US" dirty="0" err="1" smtClean="0">
                <a:solidFill>
                  <a:srgbClr val="FF0000"/>
                </a:solidFill>
              </a:rPr>
              <a:t>substitutives</a:t>
            </a:r>
            <a:endParaRPr lang="es-ES" altLang="en-US" dirty="0"/>
          </a:p>
          <a:p>
            <a:pPr eaLnBrk="1" hangingPunct="1">
              <a:spcBef>
                <a:spcPct val="50000"/>
              </a:spcBef>
              <a:buFontTx/>
              <a:buChar char="•"/>
            </a:pPr>
            <a:r>
              <a:rPr lang="es-ES" altLang="en-US" dirty="0" err="1" smtClean="0"/>
              <a:t>Constant</a:t>
            </a:r>
            <a:r>
              <a:rPr lang="es-ES" altLang="en-US" dirty="0" smtClean="0"/>
              <a:t> marginal </a:t>
            </a:r>
            <a:r>
              <a:rPr lang="es-ES" altLang="en-US" dirty="0" err="1" smtClean="0"/>
              <a:t>costs</a:t>
            </a:r>
            <a:r>
              <a:rPr lang="es-ES" altLang="en-US" dirty="0" smtClean="0"/>
              <a:t>.</a:t>
            </a:r>
            <a:endParaRPr lang="es-ES" altLang="en-US" dirty="0"/>
          </a:p>
          <a:p>
            <a:pPr eaLnBrk="1" hangingPunct="1">
              <a:spcBef>
                <a:spcPct val="50000"/>
              </a:spcBef>
              <a:buFontTx/>
              <a:buChar char="•"/>
            </a:pPr>
            <a:r>
              <a:rPr lang="es-ES" altLang="en-US" dirty="0" err="1" smtClean="0"/>
              <a:t>Demand</a:t>
            </a:r>
            <a:r>
              <a:rPr lang="es-ES" altLang="en-US" dirty="0" smtClean="0"/>
              <a:t> curves</a:t>
            </a:r>
            <a:endParaRPr lang="es-ES" altLang="en-US" dirty="0"/>
          </a:p>
          <a:p>
            <a:pPr eaLnBrk="1" hangingPunct="1">
              <a:spcBef>
                <a:spcPct val="50000"/>
              </a:spcBef>
              <a:buFontTx/>
              <a:buChar char="•"/>
            </a:pPr>
            <a:endParaRPr lang="es-ES" altLang="en-US" dirty="0"/>
          </a:p>
        </p:txBody>
      </p:sp>
      <p:graphicFrame>
        <p:nvGraphicFramePr>
          <p:cNvPr id="25605" name="Object 5"/>
          <p:cNvGraphicFramePr>
            <a:graphicFrameLocks noChangeAspect="1"/>
          </p:cNvGraphicFramePr>
          <p:nvPr/>
        </p:nvGraphicFramePr>
        <p:xfrm>
          <a:off x="2771775" y="2565400"/>
          <a:ext cx="2592388" cy="576263"/>
        </p:xfrm>
        <a:graphic>
          <a:graphicData uri="http://schemas.openxmlformats.org/presentationml/2006/ole">
            <p:oleObj spid="_x0000_s43011" name="Ecuación" r:id="rId4" imgW="1358310" imgH="241195" progId="Equation.3">
              <p:embed/>
            </p:oleObj>
          </a:graphicData>
        </a:graphic>
      </p:graphicFrame>
      <p:sp>
        <p:nvSpPr>
          <p:cNvPr id="25606" name="Text Box 6"/>
          <p:cNvSpPr txBox="1">
            <a:spLocks noChangeArrowheads="1"/>
          </p:cNvSpPr>
          <p:nvPr/>
        </p:nvSpPr>
        <p:spPr bwMode="auto">
          <a:xfrm>
            <a:off x="684213" y="3500438"/>
            <a:ext cx="7991475" cy="2400657"/>
          </a:xfrm>
          <a:prstGeom prst="rect">
            <a:avLst/>
          </a:prstGeom>
          <a:noFill/>
          <a:ln w="9525">
            <a:noFill/>
            <a:miter lim="800000"/>
            <a:headEnd/>
            <a:tailEnd/>
          </a:ln>
        </p:spPr>
        <p:txBody>
          <a:bodyPr>
            <a:spAutoFit/>
          </a:bodyPr>
          <a:lstStyle/>
          <a:p>
            <a:pPr eaLnBrk="1" hangingPunct="1">
              <a:spcBef>
                <a:spcPct val="50000"/>
              </a:spcBef>
              <a:buFontTx/>
              <a:buChar char="•"/>
            </a:pPr>
            <a:r>
              <a:rPr lang="es-ES" altLang="en-US" dirty="0" err="1" smtClean="0"/>
              <a:t>Suppose</a:t>
            </a:r>
            <a:r>
              <a:rPr lang="es-ES" altLang="en-US" dirty="0" smtClean="0"/>
              <a:t> </a:t>
            </a:r>
            <a:r>
              <a:rPr lang="es-ES" altLang="en-US" dirty="0" err="1" smtClean="0"/>
              <a:t>zero</a:t>
            </a:r>
            <a:r>
              <a:rPr lang="es-ES" altLang="en-US" dirty="0" smtClean="0"/>
              <a:t> </a:t>
            </a:r>
            <a:r>
              <a:rPr lang="es-ES" altLang="en-US" dirty="0" err="1" smtClean="0"/>
              <a:t>income</a:t>
            </a:r>
            <a:r>
              <a:rPr lang="es-ES" altLang="en-US" dirty="0" smtClean="0"/>
              <a:t> </a:t>
            </a:r>
            <a:r>
              <a:rPr lang="es-ES" altLang="en-US" dirty="0" err="1" smtClean="0"/>
              <a:t>effect</a:t>
            </a:r>
            <a:r>
              <a:rPr lang="es-ES" altLang="en-US" dirty="0" smtClean="0"/>
              <a:t> so </a:t>
            </a:r>
            <a:r>
              <a:rPr lang="es-ES" altLang="en-US" dirty="0" err="1" smtClean="0"/>
              <a:t>that</a:t>
            </a:r>
            <a:r>
              <a:rPr lang="es-ES" altLang="en-US" dirty="0" smtClean="0"/>
              <a:t> </a:t>
            </a:r>
            <a:r>
              <a:rPr lang="es-ES" altLang="en-US" dirty="0" err="1" smtClean="0"/>
              <a:t>they</a:t>
            </a:r>
            <a:r>
              <a:rPr lang="es-ES" altLang="en-US" dirty="0" smtClean="0"/>
              <a:t> coincide </a:t>
            </a:r>
            <a:r>
              <a:rPr lang="es-ES" altLang="en-US" dirty="0" err="1" smtClean="0"/>
              <a:t>with</a:t>
            </a:r>
            <a:r>
              <a:rPr lang="es-ES" altLang="en-US" dirty="0" smtClean="0"/>
              <a:t> </a:t>
            </a:r>
            <a:r>
              <a:rPr lang="es-ES" altLang="en-US" dirty="0" err="1" smtClean="0"/>
              <a:t>the</a:t>
            </a:r>
            <a:r>
              <a:rPr lang="es-ES" altLang="en-US" dirty="0" smtClean="0"/>
              <a:t> </a:t>
            </a:r>
            <a:r>
              <a:rPr lang="es-ES" altLang="en-US" dirty="0" err="1" smtClean="0"/>
              <a:t>compensated</a:t>
            </a:r>
            <a:r>
              <a:rPr lang="es-ES" altLang="en-US" dirty="0" smtClean="0"/>
              <a:t> </a:t>
            </a:r>
            <a:r>
              <a:rPr lang="es-ES" altLang="en-US" dirty="0" err="1" smtClean="0"/>
              <a:t>demand</a:t>
            </a:r>
            <a:r>
              <a:rPr lang="es-ES" altLang="en-US" dirty="0" smtClean="0"/>
              <a:t> curves</a:t>
            </a:r>
            <a:endParaRPr lang="es-ES" altLang="en-US" dirty="0"/>
          </a:p>
          <a:p>
            <a:pPr eaLnBrk="1" hangingPunct="1">
              <a:spcBef>
                <a:spcPct val="50000"/>
              </a:spcBef>
              <a:buFontTx/>
              <a:buChar char="•"/>
            </a:pPr>
            <a:r>
              <a:rPr lang="es-ES" altLang="en-US" dirty="0" err="1" smtClean="0"/>
              <a:t>The</a:t>
            </a:r>
            <a:r>
              <a:rPr lang="es-ES" altLang="en-US" dirty="0" smtClean="0"/>
              <a:t> </a:t>
            </a:r>
            <a:r>
              <a:rPr lang="es-ES" altLang="en-US" dirty="0" err="1" smtClean="0"/>
              <a:t>good</a:t>
            </a:r>
            <a:r>
              <a:rPr lang="es-ES" altLang="en-US" dirty="0" smtClean="0"/>
              <a:t> x </a:t>
            </a:r>
            <a:r>
              <a:rPr lang="es-ES" altLang="en-US" dirty="0" err="1" smtClean="0"/>
              <a:t>is</a:t>
            </a:r>
            <a:r>
              <a:rPr lang="es-ES" altLang="en-US" dirty="0" smtClean="0"/>
              <a:t> </a:t>
            </a:r>
            <a:r>
              <a:rPr lang="es-ES" altLang="en-US" dirty="0" err="1" smtClean="0"/>
              <a:t>taxed</a:t>
            </a:r>
            <a:r>
              <a:rPr lang="es-ES" altLang="en-US" dirty="0" smtClean="0"/>
              <a:t> at </a:t>
            </a:r>
            <a:r>
              <a:rPr lang="es-ES" altLang="en-US" dirty="0" err="1" smtClean="0"/>
              <a:t>the</a:t>
            </a:r>
            <a:r>
              <a:rPr lang="es-ES" altLang="en-US" dirty="0" smtClean="0"/>
              <a:t> </a:t>
            </a:r>
            <a:r>
              <a:rPr lang="es-ES" altLang="en-US" dirty="0" err="1" smtClean="0"/>
              <a:t>rate</a:t>
            </a:r>
            <a:r>
              <a:rPr lang="es-ES" altLang="en-US" dirty="0" smtClean="0"/>
              <a:t> </a:t>
            </a:r>
            <a:r>
              <a:rPr lang="es-ES" altLang="en-US" dirty="0" err="1" smtClean="0"/>
              <a:t>t</a:t>
            </a:r>
            <a:r>
              <a:rPr lang="es-ES" altLang="en-US" sz="1200" dirty="0" err="1" smtClean="0"/>
              <a:t>x</a:t>
            </a:r>
            <a:r>
              <a:rPr lang="es-ES" altLang="en-US" dirty="0"/>
              <a:t>.</a:t>
            </a:r>
          </a:p>
          <a:p>
            <a:pPr eaLnBrk="1" hangingPunct="1">
              <a:spcBef>
                <a:spcPct val="50000"/>
              </a:spcBef>
              <a:buFontTx/>
              <a:buChar char="•"/>
            </a:pPr>
            <a:r>
              <a:rPr lang="es-ES" altLang="en-US" dirty="0" err="1" smtClean="0"/>
              <a:t>We</a:t>
            </a:r>
            <a:r>
              <a:rPr lang="es-ES" altLang="en-US" dirty="0" smtClean="0"/>
              <a:t> are </a:t>
            </a:r>
            <a:r>
              <a:rPr lang="es-ES" altLang="en-US" dirty="0" err="1" smtClean="0"/>
              <a:t>considering</a:t>
            </a:r>
            <a:r>
              <a:rPr lang="es-ES" altLang="en-US" dirty="0" smtClean="0"/>
              <a:t> </a:t>
            </a:r>
            <a:r>
              <a:rPr lang="es-ES" altLang="en-US" dirty="0" err="1" smtClean="0"/>
              <a:t>to</a:t>
            </a:r>
            <a:r>
              <a:rPr lang="es-ES" altLang="en-US" dirty="0" smtClean="0"/>
              <a:t> introduce a </a:t>
            </a:r>
            <a:r>
              <a:rPr lang="es-ES" altLang="en-US" dirty="0" err="1" smtClean="0"/>
              <a:t>tax</a:t>
            </a:r>
            <a:r>
              <a:rPr lang="es-ES" altLang="en-US" dirty="0" smtClean="0"/>
              <a:t> </a:t>
            </a:r>
            <a:r>
              <a:rPr lang="es-ES" altLang="en-US" dirty="0" err="1" smtClean="0"/>
              <a:t>on</a:t>
            </a:r>
            <a:r>
              <a:rPr lang="es-ES" altLang="en-US" dirty="0" smtClean="0"/>
              <a:t> y, </a:t>
            </a:r>
            <a:r>
              <a:rPr lang="es-ES" altLang="en-US" dirty="0" err="1" smtClean="0"/>
              <a:t>t</a:t>
            </a:r>
            <a:r>
              <a:rPr lang="es-ES" altLang="en-US" sz="1000" dirty="0" err="1" smtClean="0"/>
              <a:t>y</a:t>
            </a:r>
            <a:r>
              <a:rPr lang="es-ES" altLang="en-US" dirty="0"/>
              <a:t>.</a:t>
            </a:r>
          </a:p>
          <a:p>
            <a:pPr eaLnBrk="1" hangingPunct="1">
              <a:spcBef>
                <a:spcPct val="50000"/>
              </a:spcBef>
            </a:pPr>
            <a:endParaRPr lang="es-ES" altLang="en-US" sz="1000" dirty="0"/>
          </a:p>
          <a:p>
            <a:pPr eaLnBrk="1" hangingPunct="1">
              <a:spcBef>
                <a:spcPct val="50000"/>
              </a:spcBef>
            </a:pPr>
            <a:endParaRPr lang="es-ES" altLang="en-US" sz="100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5604">
                                            <p:txEl>
                                              <p:pRg st="0" end="0"/>
                                            </p:txEl>
                                          </p:spTgt>
                                        </p:tgtEl>
                                        <p:attrNameLst>
                                          <p:attrName>style.visibility</p:attrName>
                                        </p:attrNameLst>
                                      </p:cBhvr>
                                      <p:to>
                                        <p:strVal val="visible"/>
                                      </p:to>
                                    </p:set>
                                    <p:animEffect transition="in" filter="dissolve">
                                      <p:cBhvr>
                                        <p:cTn id="7" dur="500"/>
                                        <p:tgtEl>
                                          <p:spTgt spid="2560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5604">
                                            <p:txEl>
                                              <p:pRg st="1" end="1"/>
                                            </p:txEl>
                                          </p:spTgt>
                                        </p:tgtEl>
                                        <p:attrNameLst>
                                          <p:attrName>style.visibility</p:attrName>
                                        </p:attrNameLst>
                                      </p:cBhvr>
                                      <p:to>
                                        <p:strVal val="visible"/>
                                      </p:to>
                                    </p:set>
                                    <p:animEffect transition="in" filter="dissolve">
                                      <p:cBhvr>
                                        <p:cTn id="12" dur="500"/>
                                        <p:tgtEl>
                                          <p:spTgt spid="2560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5604">
                                            <p:txEl>
                                              <p:pRg st="2" end="2"/>
                                            </p:txEl>
                                          </p:spTgt>
                                        </p:tgtEl>
                                        <p:attrNameLst>
                                          <p:attrName>style.visibility</p:attrName>
                                        </p:attrNameLst>
                                      </p:cBhvr>
                                      <p:to>
                                        <p:strVal val="visible"/>
                                      </p:to>
                                    </p:set>
                                    <p:animEffect transition="in" filter="dissolve">
                                      <p:cBhvr>
                                        <p:cTn id="17" dur="500"/>
                                        <p:tgtEl>
                                          <p:spTgt spid="25604">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5604">
                                            <p:txEl>
                                              <p:pRg st="3" end="3"/>
                                            </p:txEl>
                                          </p:spTgt>
                                        </p:tgtEl>
                                        <p:attrNameLst>
                                          <p:attrName>style.visibility</p:attrName>
                                        </p:attrNameLst>
                                      </p:cBhvr>
                                      <p:to>
                                        <p:strVal val="visible"/>
                                      </p:to>
                                    </p:set>
                                    <p:animEffect transition="in" filter="dissolve">
                                      <p:cBhvr>
                                        <p:cTn id="22" dur="500"/>
                                        <p:tgtEl>
                                          <p:spTgt spid="25604">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25605"/>
                                        </p:tgtEl>
                                        <p:attrNameLst>
                                          <p:attrName>style.visibility</p:attrName>
                                        </p:attrNameLst>
                                      </p:cBhvr>
                                      <p:to>
                                        <p:strVal val="visible"/>
                                      </p:to>
                                    </p:set>
                                    <p:animEffect transition="in" filter="dissolve">
                                      <p:cBhvr>
                                        <p:cTn id="27" dur="500"/>
                                        <p:tgtEl>
                                          <p:spTgt spid="2560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5606">
                                            <p:txEl>
                                              <p:pRg st="0" end="0"/>
                                            </p:txEl>
                                          </p:spTgt>
                                        </p:tgtEl>
                                        <p:attrNameLst>
                                          <p:attrName>style.visibility</p:attrName>
                                        </p:attrNameLst>
                                      </p:cBhvr>
                                      <p:to>
                                        <p:strVal val="visible"/>
                                      </p:to>
                                    </p:set>
                                    <p:animEffect transition="in" filter="dissolve">
                                      <p:cBhvr>
                                        <p:cTn id="32" dur="500"/>
                                        <p:tgtEl>
                                          <p:spTgt spid="25606">
                                            <p:txEl>
                                              <p:pRg st="0" end="0"/>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5606">
                                            <p:txEl>
                                              <p:pRg st="1" end="1"/>
                                            </p:txEl>
                                          </p:spTgt>
                                        </p:tgtEl>
                                        <p:attrNameLst>
                                          <p:attrName>style.visibility</p:attrName>
                                        </p:attrNameLst>
                                      </p:cBhvr>
                                      <p:to>
                                        <p:strVal val="visible"/>
                                      </p:to>
                                    </p:set>
                                    <p:animEffect transition="in" filter="dissolve">
                                      <p:cBhvr>
                                        <p:cTn id="37" dur="500"/>
                                        <p:tgtEl>
                                          <p:spTgt spid="25606">
                                            <p:txEl>
                                              <p:pRg st="1" end="1"/>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25606">
                                            <p:txEl>
                                              <p:pRg st="2" end="2"/>
                                            </p:txEl>
                                          </p:spTgt>
                                        </p:tgtEl>
                                        <p:attrNameLst>
                                          <p:attrName>style.visibility</p:attrName>
                                        </p:attrNameLst>
                                      </p:cBhvr>
                                      <p:to>
                                        <p:strVal val="visible"/>
                                      </p:to>
                                    </p:set>
                                    <p:animEffect transition="in" filter="dissolve">
                                      <p:cBhvr>
                                        <p:cTn id="42" dur="500"/>
                                        <p:tgtEl>
                                          <p:spTgt spid="2560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4" grpId="0" build="p"/>
      <p:bldP spid="25606"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Line 4"/>
          <p:cNvSpPr>
            <a:spLocks noChangeShapeType="1"/>
          </p:cNvSpPr>
          <p:nvPr/>
        </p:nvSpPr>
        <p:spPr bwMode="auto">
          <a:xfrm>
            <a:off x="395288" y="1557338"/>
            <a:ext cx="0" cy="4248150"/>
          </a:xfrm>
          <a:prstGeom prst="line">
            <a:avLst/>
          </a:prstGeom>
          <a:noFill/>
          <a:ln w="9525">
            <a:solidFill>
              <a:schemeClr val="tx1"/>
            </a:solidFill>
            <a:round/>
            <a:headEnd type="triangle" w="med" len="med"/>
            <a:tailEnd/>
          </a:ln>
        </p:spPr>
        <p:txBody>
          <a:bodyPr/>
          <a:lstStyle/>
          <a:p>
            <a:endParaRPr lang="es-ES"/>
          </a:p>
        </p:txBody>
      </p:sp>
      <p:sp>
        <p:nvSpPr>
          <p:cNvPr id="26629" name="Line 5"/>
          <p:cNvSpPr>
            <a:spLocks noChangeShapeType="1"/>
          </p:cNvSpPr>
          <p:nvPr/>
        </p:nvSpPr>
        <p:spPr bwMode="auto">
          <a:xfrm>
            <a:off x="395288" y="5805488"/>
            <a:ext cx="3960812" cy="0"/>
          </a:xfrm>
          <a:prstGeom prst="line">
            <a:avLst/>
          </a:prstGeom>
          <a:noFill/>
          <a:ln w="9525">
            <a:solidFill>
              <a:schemeClr val="tx1"/>
            </a:solidFill>
            <a:round/>
            <a:headEnd/>
            <a:tailEnd type="triangle" w="med" len="med"/>
          </a:ln>
        </p:spPr>
        <p:txBody>
          <a:bodyPr/>
          <a:lstStyle/>
          <a:p>
            <a:endParaRPr lang="es-ES"/>
          </a:p>
        </p:txBody>
      </p:sp>
      <p:sp>
        <p:nvSpPr>
          <p:cNvPr id="26630" name="Line 6"/>
          <p:cNvSpPr>
            <a:spLocks noChangeShapeType="1"/>
          </p:cNvSpPr>
          <p:nvPr/>
        </p:nvSpPr>
        <p:spPr bwMode="auto">
          <a:xfrm>
            <a:off x="4787900" y="5805488"/>
            <a:ext cx="4140200" cy="0"/>
          </a:xfrm>
          <a:prstGeom prst="line">
            <a:avLst/>
          </a:prstGeom>
          <a:noFill/>
          <a:ln w="9525">
            <a:solidFill>
              <a:schemeClr val="tx1"/>
            </a:solidFill>
            <a:round/>
            <a:headEnd/>
            <a:tailEnd type="arrow" w="med" len="med"/>
          </a:ln>
        </p:spPr>
        <p:txBody>
          <a:bodyPr/>
          <a:lstStyle/>
          <a:p>
            <a:endParaRPr lang="es-ES"/>
          </a:p>
        </p:txBody>
      </p:sp>
      <p:sp>
        <p:nvSpPr>
          <p:cNvPr id="26631" name="Line 7"/>
          <p:cNvSpPr>
            <a:spLocks noChangeShapeType="1"/>
          </p:cNvSpPr>
          <p:nvPr/>
        </p:nvSpPr>
        <p:spPr bwMode="auto">
          <a:xfrm flipV="1">
            <a:off x="4787900" y="1484313"/>
            <a:ext cx="0" cy="4321175"/>
          </a:xfrm>
          <a:prstGeom prst="line">
            <a:avLst/>
          </a:prstGeom>
          <a:noFill/>
          <a:ln w="9525">
            <a:solidFill>
              <a:schemeClr val="tx1"/>
            </a:solidFill>
            <a:round/>
            <a:headEnd/>
            <a:tailEnd type="arrow" w="med" len="med"/>
          </a:ln>
        </p:spPr>
        <p:txBody>
          <a:bodyPr/>
          <a:lstStyle/>
          <a:p>
            <a:endParaRPr lang="es-ES"/>
          </a:p>
        </p:txBody>
      </p:sp>
      <p:sp>
        <p:nvSpPr>
          <p:cNvPr id="26632" name="Text Box 8"/>
          <p:cNvSpPr txBox="1">
            <a:spLocks noChangeArrowheads="1"/>
          </p:cNvSpPr>
          <p:nvPr/>
        </p:nvSpPr>
        <p:spPr bwMode="auto">
          <a:xfrm>
            <a:off x="0" y="908050"/>
            <a:ext cx="395288" cy="336550"/>
          </a:xfrm>
          <a:prstGeom prst="rect">
            <a:avLst/>
          </a:prstGeom>
          <a:noFill/>
          <a:ln w="9525">
            <a:noFill/>
            <a:miter lim="800000"/>
            <a:headEnd/>
            <a:tailEnd/>
          </a:ln>
        </p:spPr>
        <p:txBody>
          <a:bodyPr>
            <a:spAutoFit/>
          </a:bodyPr>
          <a:lstStyle/>
          <a:p>
            <a:pPr eaLnBrk="1" hangingPunct="1">
              <a:spcBef>
                <a:spcPct val="50000"/>
              </a:spcBef>
            </a:pPr>
            <a:r>
              <a:rPr lang="es-ES" altLang="en-US" sz="1600"/>
              <a:t>p</a:t>
            </a:r>
            <a:r>
              <a:rPr lang="es-ES" altLang="en-US" sz="1000"/>
              <a:t>x</a:t>
            </a:r>
          </a:p>
        </p:txBody>
      </p:sp>
      <p:sp>
        <p:nvSpPr>
          <p:cNvPr id="26633" name="Text Box 9"/>
          <p:cNvSpPr txBox="1">
            <a:spLocks noChangeArrowheads="1"/>
          </p:cNvSpPr>
          <p:nvPr/>
        </p:nvSpPr>
        <p:spPr bwMode="auto">
          <a:xfrm>
            <a:off x="4211638" y="5876925"/>
            <a:ext cx="287337" cy="336550"/>
          </a:xfrm>
          <a:prstGeom prst="rect">
            <a:avLst/>
          </a:prstGeom>
          <a:noFill/>
          <a:ln w="9525">
            <a:noFill/>
            <a:miter lim="800000"/>
            <a:headEnd/>
            <a:tailEnd/>
          </a:ln>
        </p:spPr>
        <p:txBody>
          <a:bodyPr>
            <a:spAutoFit/>
          </a:bodyPr>
          <a:lstStyle/>
          <a:p>
            <a:pPr eaLnBrk="1" hangingPunct="1">
              <a:spcBef>
                <a:spcPct val="50000"/>
              </a:spcBef>
            </a:pPr>
            <a:r>
              <a:rPr lang="es-ES" altLang="en-US" sz="1600"/>
              <a:t>x</a:t>
            </a:r>
          </a:p>
        </p:txBody>
      </p:sp>
      <p:sp>
        <p:nvSpPr>
          <p:cNvPr id="26634" name="Text Box 10"/>
          <p:cNvSpPr txBox="1">
            <a:spLocks noChangeArrowheads="1"/>
          </p:cNvSpPr>
          <p:nvPr/>
        </p:nvSpPr>
        <p:spPr bwMode="auto">
          <a:xfrm>
            <a:off x="8820150" y="5876925"/>
            <a:ext cx="323850" cy="336550"/>
          </a:xfrm>
          <a:prstGeom prst="rect">
            <a:avLst/>
          </a:prstGeom>
          <a:noFill/>
          <a:ln w="9525">
            <a:noFill/>
            <a:miter lim="800000"/>
            <a:headEnd/>
            <a:tailEnd/>
          </a:ln>
        </p:spPr>
        <p:txBody>
          <a:bodyPr>
            <a:spAutoFit/>
          </a:bodyPr>
          <a:lstStyle/>
          <a:p>
            <a:pPr eaLnBrk="1" hangingPunct="1">
              <a:spcBef>
                <a:spcPct val="50000"/>
              </a:spcBef>
            </a:pPr>
            <a:r>
              <a:rPr lang="es-ES" altLang="en-US" sz="1600"/>
              <a:t>y</a:t>
            </a:r>
          </a:p>
        </p:txBody>
      </p:sp>
      <p:sp>
        <p:nvSpPr>
          <p:cNvPr id="26635" name="Text Box 11"/>
          <p:cNvSpPr txBox="1">
            <a:spLocks noChangeArrowheads="1"/>
          </p:cNvSpPr>
          <p:nvPr/>
        </p:nvSpPr>
        <p:spPr bwMode="auto">
          <a:xfrm>
            <a:off x="4643438" y="908050"/>
            <a:ext cx="360362" cy="336550"/>
          </a:xfrm>
          <a:prstGeom prst="rect">
            <a:avLst/>
          </a:prstGeom>
          <a:noFill/>
          <a:ln w="9525">
            <a:noFill/>
            <a:miter lim="800000"/>
            <a:headEnd/>
            <a:tailEnd/>
          </a:ln>
        </p:spPr>
        <p:txBody>
          <a:bodyPr>
            <a:spAutoFit/>
          </a:bodyPr>
          <a:lstStyle/>
          <a:p>
            <a:pPr eaLnBrk="1" hangingPunct="1">
              <a:spcBef>
                <a:spcPct val="50000"/>
              </a:spcBef>
            </a:pPr>
            <a:r>
              <a:rPr lang="es-ES" altLang="en-US" sz="1600"/>
              <a:t>p</a:t>
            </a:r>
            <a:r>
              <a:rPr lang="es-ES" altLang="en-US" sz="1000"/>
              <a:t>y</a:t>
            </a:r>
          </a:p>
        </p:txBody>
      </p:sp>
      <p:sp>
        <p:nvSpPr>
          <p:cNvPr id="26636" name="Freeform 12"/>
          <p:cNvSpPr>
            <a:spLocks/>
          </p:cNvSpPr>
          <p:nvPr/>
        </p:nvSpPr>
        <p:spPr bwMode="auto">
          <a:xfrm>
            <a:off x="684213" y="1844675"/>
            <a:ext cx="3311525" cy="3313113"/>
          </a:xfrm>
          <a:custGeom>
            <a:avLst/>
            <a:gdLst>
              <a:gd name="T0" fmla="*/ 0 w 2086"/>
              <a:gd name="T1" fmla="*/ 0 h 2087"/>
              <a:gd name="T2" fmla="*/ 226814063 w 2086"/>
              <a:gd name="T3" fmla="*/ 1713706509 h 2087"/>
              <a:gd name="T4" fmla="*/ 912296563 w 2086"/>
              <a:gd name="T5" fmla="*/ 2147483646 h 2087"/>
              <a:gd name="T6" fmla="*/ 2147483646 w 2086"/>
              <a:gd name="T7" fmla="*/ 2147483646 h 2087"/>
              <a:gd name="T8" fmla="*/ 2147483646 w 2086"/>
              <a:gd name="T9" fmla="*/ 2147483646 h 2087"/>
              <a:gd name="T10" fmla="*/ 2147483646 w 2086"/>
              <a:gd name="T11" fmla="*/ 2147483646 h 2087"/>
              <a:gd name="T12" fmla="*/ 0 60000 65536"/>
              <a:gd name="T13" fmla="*/ 0 60000 65536"/>
              <a:gd name="T14" fmla="*/ 0 60000 65536"/>
              <a:gd name="T15" fmla="*/ 0 60000 65536"/>
              <a:gd name="T16" fmla="*/ 0 60000 65536"/>
              <a:gd name="T17" fmla="*/ 0 60000 65536"/>
              <a:gd name="T18" fmla="*/ 0 w 2086"/>
              <a:gd name="T19" fmla="*/ 0 h 2087"/>
              <a:gd name="T20" fmla="*/ 2086 w 2086"/>
              <a:gd name="T21" fmla="*/ 2087 h 2087"/>
            </a:gdLst>
            <a:ahLst/>
            <a:cxnLst>
              <a:cxn ang="T12">
                <a:pos x="T0" y="T1"/>
              </a:cxn>
              <a:cxn ang="T13">
                <a:pos x="T2" y="T3"/>
              </a:cxn>
              <a:cxn ang="T14">
                <a:pos x="T4" y="T5"/>
              </a:cxn>
              <a:cxn ang="T15">
                <a:pos x="T6" y="T7"/>
              </a:cxn>
              <a:cxn ang="T16">
                <a:pos x="T8" y="T9"/>
              </a:cxn>
              <a:cxn ang="T17">
                <a:pos x="T10" y="T11"/>
              </a:cxn>
            </a:cxnLst>
            <a:rect l="T18" t="T19" r="T20" b="T21"/>
            <a:pathLst>
              <a:path w="2086" h="2087">
                <a:moveTo>
                  <a:pt x="0" y="0"/>
                </a:moveTo>
                <a:cubicBezTo>
                  <a:pt x="15" y="249"/>
                  <a:pt x="30" y="499"/>
                  <a:pt x="90" y="680"/>
                </a:cubicBezTo>
                <a:cubicBezTo>
                  <a:pt x="150" y="861"/>
                  <a:pt x="233" y="945"/>
                  <a:pt x="362" y="1089"/>
                </a:cubicBezTo>
                <a:cubicBezTo>
                  <a:pt x="491" y="1233"/>
                  <a:pt x="672" y="1406"/>
                  <a:pt x="861" y="1542"/>
                </a:cubicBezTo>
                <a:cubicBezTo>
                  <a:pt x="1050" y="1678"/>
                  <a:pt x="1292" y="1814"/>
                  <a:pt x="1496" y="1905"/>
                </a:cubicBezTo>
                <a:cubicBezTo>
                  <a:pt x="1700" y="1996"/>
                  <a:pt x="1893" y="2041"/>
                  <a:pt x="2086" y="2087"/>
                </a:cubicBezTo>
              </a:path>
            </a:pathLst>
          </a:custGeom>
          <a:noFill/>
          <a:ln w="12700">
            <a:solidFill>
              <a:srgbClr val="0066FF"/>
            </a:solidFill>
            <a:round/>
            <a:headEnd/>
            <a:tailEnd/>
          </a:ln>
        </p:spPr>
        <p:txBody>
          <a:bodyPr/>
          <a:lstStyle/>
          <a:p>
            <a:endParaRPr lang="es-ES"/>
          </a:p>
        </p:txBody>
      </p:sp>
      <p:sp>
        <p:nvSpPr>
          <p:cNvPr id="26637" name="Text Box 13"/>
          <p:cNvSpPr txBox="1">
            <a:spLocks noChangeArrowheads="1"/>
          </p:cNvSpPr>
          <p:nvPr/>
        </p:nvSpPr>
        <p:spPr bwMode="auto">
          <a:xfrm>
            <a:off x="395288" y="1557338"/>
            <a:ext cx="1944687" cy="336550"/>
          </a:xfrm>
          <a:prstGeom prst="rect">
            <a:avLst/>
          </a:prstGeom>
          <a:noFill/>
          <a:ln w="9525">
            <a:noFill/>
            <a:miter lim="800000"/>
            <a:headEnd/>
            <a:tailEnd/>
          </a:ln>
        </p:spPr>
        <p:txBody>
          <a:bodyPr>
            <a:spAutoFit/>
          </a:bodyPr>
          <a:lstStyle/>
          <a:p>
            <a:pPr eaLnBrk="1" hangingPunct="1">
              <a:spcBef>
                <a:spcPct val="50000"/>
              </a:spcBef>
            </a:pPr>
            <a:r>
              <a:rPr lang="es-ES" altLang="en-US" sz="1600"/>
              <a:t>X( p</a:t>
            </a:r>
            <a:r>
              <a:rPr lang="es-ES" altLang="en-US" sz="1000"/>
              <a:t>x</a:t>
            </a:r>
            <a:r>
              <a:rPr lang="es-ES" altLang="en-US" sz="1600"/>
              <a:t>(1+ t</a:t>
            </a:r>
            <a:r>
              <a:rPr lang="es-ES" altLang="en-US" sz="900"/>
              <a:t>x</a:t>
            </a:r>
            <a:r>
              <a:rPr lang="es-ES" altLang="en-US" sz="1600"/>
              <a:t>), p</a:t>
            </a:r>
            <a:r>
              <a:rPr lang="es-ES" altLang="en-US" sz="1000"/>
              <a:t>y</a:t>
            </a:r>
            <a:r>
              <a:rPr lang="es-ES" altLang="en-US" sz="1600"/>
              <a:t>)</a:t>
            </a:r>
          </a:p>
        </p:txBody>
      </p:sp>
      <p:sp>
        <p:nvSpPr>
          <p:cNvPr id="26638" name="Line 14"/>
          <p:cNvSpPr>
            <a:spLocks noChangeShapeType="1"/>
          </p:cNvSpPr>
          <p:nvPr/>
        </p:nvSpPr>
        <p:spPr bwMode="auto">
          <a:xfrm>
            <a:off x="3203575" y="4941888"/>
            <a:ext cx="0" cy="863600"/>
          </a:xfrm>
          <a:prstGeom prst="line">
            <a:avLst/>
          </a:prstGeom>
          <a:noFill/>
          <a:ln w="9525" cap="rnd">
            <a:solidFill>
              <a:schemeClr val="tx1"/>
            </a:solidFill>
            <a:prstDash val="sysDot"/>
            <a:round/>
            <a:headEnd/>
            <a:tailEnd/>
          </a:ln>
        </p:spPr>
        <p:txBody>
          <a:bodyPr/>
          <a:lstStyle/>
          <a:p>
            <a:endParaRPr lang="es-ES"/>
          </a:p>
        </p:txBody>
      </p:sp>
      <p:sp>
        <p:nvSpPr>
          <p:cNvPr id="26639" name="Line 15"/>
          <p:cNvSpPr>
            <a:spLocks noChangeShapeType="1"/>
          </p:cNvSpPr>
          <p:nvPr/>
        </p:nvSpPr>
        <p:spPr bwMode="auto">
          <a:xfrm flipH="1">
            <a:off x="395288" y="4941888"/>
            <a:ext cx="2808287" cy="0"/>
          </a:xfrm>
          <a:prstGeom prst="line">
            <a:avLst/>
          </a:prstGeom>
          <a:noFill/>
          <a:ln w="9525" cap="rnd">
            <a:solidFill>
              <a:schemeClr val="tx1"/>
            </a:solidFill>
            <a:prstDash val="sysDot"/>
            <a:round/>
            <a:headEnd/>
            <a:tailEnd/>
          </a:ln>
        </p:spPr>
        <p:txBody>
          <a:bodyPr/>
          <a:lstStyle/>
          <a:p>
            <a:endParaRPr lang="es-ES"/>
          </a:p>
        </p:txBody>
      </p:sp>
      <p:sp>
        <p:nvSpPr>
          <p:cNvPr id="26640" name="Text Box 16"/>
          <p:cNvSpPr txBox="1">
            <a:spLocks noChangeArrowheads="1"/>
          </p:cNvSpPr>
          <p:nvPr/>
        </p:nvSpPr>
        <p:spPr bwMode="auto">
          <a:xfrm>
            <a:off x="3059113" y="5949950"/>
            <a:ext cx="433387" cy="336550"/>
          </a:xfrm>
          <a:prstGeom prst="rect">
            <a:avLst/>
          </a:prstGeom>
          <a:noFill/>
          <a:ln w="9525">
            <a:noFill/>
            <a:miter lim="800000"/>
            <a:headEnd/>
            <a:tailEnd/>
          </a:ln>
        </p:spPr>
        <p:txBody>
          <a:bodyPr>
            <a:spAutoFit/>
          </a:bodyPr>
          <a:lstStyle/>
          <a:p>
            <a:pPr eaLnBrk="1" hangingPunct="1">
              <a:spcBef>
                <a:spcPct val="50000"/>
              </a:spcBef>
            </a:pPr>
            <a:r>
              <a:rPr lang="es-ES" altLang="en-US" sz="1600"/>
              <a:t>x</a:t>
            </a:r>
            <a:r>
              <a:rPr lang="es-ES" altLang="en-US" sz="900"/>
              <a:t>0</a:t>
            </a:r>
          </a:p>
        </p:txBody>
      </p:sp>
      <p:sp>
        <p:nvSpPr>
          <p:cNvPr id="26641" name="Text Box 17"/>
          <p:cNvSpPr txBox="1">
            <a:spLocks noChangeArrowheads="1"/>
          </p:cNvSpPr>
          <p:nvPr/>
        </p:nvSpPr>
        <p:spPr bwMode="auto">
          <a:xfrm>
            <a:off x="0" y="4724400"/>
            <a:ext cx="468313" cy="336550"/>
          </a:xfrm>
          <a:prstGeom prst="rect">
            <a:avLst/>
          </a:prstGeom>
          <a:noFill/>
          <a:ln w="9525">
            <a:noFill/>
            <a:miter lim="800000"/>
            <a:headEnd/>
            <a:tailEnd/>
          </a:ln>
        </p:spPr>
        <p:txBody>
          <a:bodyPr>
            <a:spAutoFit/>
          </a:bodyPr>
          <a:lstStyle/>
          <a:p>
            <a:pPr eaLnBrk="1" hangingPunct="1">
              <a:spcBef>
                <a:spcPct val="50000"/>
              </a:spcBef>
            </a:pPr>
            <a:r>
              <a:rPr lang="es-ES" altLang="en-US" sz="1600"/>
              <a:t>p</a:t>
            </a:r>
            <a:r>
              <a:rPr lang="es-ES" altLang="en-US" sz="1000"/>
              <a:t>x</a:t>
            </a:r>
          </a:p>
        </p:txBody>
      </p:sp>
      <p:sp>
        <p:nvSpPr>
          <p:cNvPr id="26642" name="Text Box 18"/>
          <p:cNvSpPr txBox="1">
            <a:spLocks noChangeArrowheads="1"/>
          </p:cNvSpPr>
          <p:nvPr/>
        </p:nvSpPr>
        <p:spPr bwMode="auto">
          <a:xfrm>
            <a:off x="0" y="3429000"/>
            <a:ext cx="900113" cy="304800"/>
          </a:xfrm>
          <a:prstGeom prst="rect">
            <a:avLst/>
          </a:prstGeom>
          <a:noFill/>
          <a:ln w="9525">
            <a:noFill/>
            <a:miter lim="800000"/>
            <a:headEnd/>
            <a:tailEnd/>
          </a:ln>
        </p:spPr>
        <p:txBody>
          <a:bodyPr>
            <a:spAutoFit/>
          </a:bodyPr>
          <a:lstStyle/>
          <a:p>
            <a:pPr eaLnBrk="1" hangingPunct="1">
              <a:spcBef>
                <a:spcPct val="50000"/>
              </a:spcBef>
            </a:pPr>
            <a:r>
              <a:rPr lang="es-ES" altLang="en-US" sz="1400"/>
              <a:t>P</a:t>
            </a:r>
            <a:r>
              <a:rPr lang="es-ES" altLang="en-US" sz="900"/>
              <a:t>x</a:t>
            </a:r>
            <a:r>
              <a:rPr lang="es-ES" altLang="en-US" sz="1400"/>
              <a:t>(1+t</a:t>
            </a:r>
            <a:r>
              <a:rPr lang="es-ES" altLang="en-US" sz="900"/>
              <a:t>x</a:t>
            </a:r>
            <a:r>
              <a:rPr lang="es-ES" altLang="en-US" sz="1400"/>
              <a:t>)</a:t>
            </a:r>
          </a:p>
        </p:txBody>
      </p:sp>
      <p:sp>
        <p:nvSpPr>
          <p:cNvPr id="26643" name="Line 19"/>
          <p:cNvSpPr>
            <a:spLocks noChangeShapeType="1"/>
          </p:cNvSpPr>
          <p:nvPr/>
        </p:nvSpPr>
        <p:spPr bwMode="auto">
          <a:xfrm>
            <a:off x="395288" y="3789363"/>
            <a:ext cx="1081087" cy="0"/>
          </a:xfrm>
          <a:prstGeom prst="line">
            <a:avLst/>
          </a:prstGeom>
          <a:noFill/>
          <a:ln w="9525" cap="rnd">
            <a:solidFill>
              <a:schemeClr val="tx1"/>
            </a:solidFill>
            <a:prstDash val="sysDot"/>
            <a:round/>
            <a:headEnd/>
            <a:tailEnd/>
          </a:ln>
        </p:spPr>
        <p:txBody>
          <a:bodyPr/>
          <a:lstStyle/>
          <a:p>
            <a:endParaRPr lang="es-ES"/>
          </a:p>
        </p:txBody>
      </p:sp>
      <p:sp>
        <p:nvSpPr>
          <p:cNvPr id="26644" name="Line 20"/>
          <p:cNvSpPr>
            <a:spLocks noChangeShapeType="1"/>
          </p:cNvSpPr>
          <p:nvPr/>
        </p:nvSpPr>
        <p:spPr bwMode="auto">
          <a:xfrm>
            <a:off x="1476375" y="3789363"/>
            <a:ext cx="0" cy="2016125"/>
          </a:xfrm>
          <a:prstGeom prst="line">
            <a:avLst/>
          </a:prstGeom>
          <a:noFill/>
          <a:ln w="9525" cap="rnd">
            <a:solidFill>
              <a:schemeClr val="tx1"/>
            </a:solidFill>
            <a:prstDash val="sysDot"/>
            <a:round/>
            <a:headEnd/>
            <a:tailEnd/>
          </a:ln>
        </p:spPr>
        <p:txBody>
          <a:bodyPr/>
          <a:lstStyle/>
          <a:p>
            <a:endParaRPr lang="es-ES"/>
          </a:p>
        </p:txBody>
      </p:sp>
      <p:sp>
        <p:nvSpPr>
          <p:cNvPr id="26645" name="Text Box 21"/>
          <p:cNvSpPr txBox="1">
            <a:spLocks noChangeArrowheads="1"/>
          </p:cNvSpPr>
          <p:nvPr/>
        </p:nvSpPr>
        <p:spPr bwMode="auto">
          <a:xfrm>
            <a:off x="1258888" y="5949950"/>
            <a:ext cx="431800" cy="336550"/>
          </a:xfrm>
          <a:prstGeom prst="rect">
            <a:avLst/>
          </a:prstGeom>
          <a:noFill/>
          <a:ln w="9525">
            <a:noFill/>
            <a:miter lim="800000"/>
            <a:headEnd/>
            <a:tailEnd/>
          </a:ln>
        </p:spPr>
        <p:txBody>
          <a:bodyPr>
            <a:spAutoFit/>
          </a:bodyPr>
          <a:lstStyle/>
          <a:p>
            <a:pPr eaLnBrk="1" hangingPunct="1">
              <a:spcBef>
                <a:spcPct val="50000"/>
              </a:spcBef>
            </a:pPr>
            <a:r>
              <a:rPr lang="es-ES" altLang="en-US" sz="1600"/>
              <a:t>x</a:t>
            </a:r>
            <a:r>
              <a:rPr lang="es-ES" altLang="en-US" sz="900"/>
              <a:t>1</a:t>
            </a:r>
          </a:p>
        </p:txBody>
      </p:sp>
      <p:sp>
        <p:nvSpPr>
          <p:cNvPr id="26646" name="Freeform 22"/>
          <p:cNvSpPr>
            <a:spLocks/>
          </p:cNvSpPr>
          <p:nvPr/>
        </p:nvSpPr>
        <p:spPr bwMode="auto">
          <a:xfrm>
            <a:off x="1476375" y="3860800"/>
            <a:ext cx="1655763" cy="1081088"/>
          </a:xfrm>
          <a:custGeom>
            <a:avLst/>
            <a:gdLst>
              <a:gd name="T0" fmla="*/ 0 w 1043"/>
              <a:gd name="T1" fmla="*/ 0 h 681"/>
              <a:gd name="T2" fmla="*/ 0 w 1043"/>
              <a:gd name="T3" fmla="*/ 1716227994 h 681"/>
              <a:gd name="T4" fmla="*/ 2147483646 w 1043"/>
              <a:gd name="T5" fmla="*/ 1716227994 h 681"/>
              <a:gd name="T6" fmla="*/ 2147483646 w 1043"/>
              <a:gd name="T7" fmla="*/ 1486892875 h 681"/>
              <a:gd name="T8" fmla="*/ 1370965414 w 1043"/>
              <a:gd name="T9" fmla="*/ 1028224226 h 681"/>
              <a:gd name="T10" fmla="*/ 829132450 w 1043"/>
              <a:gd name="T11" fmla="*/ 637600620 h 681"/>
              <a:gd name="T12" fmla="*/ 264617280 w 1043"/>
              <a:gd name="T13" fmla="*/ 219254489 h 681"/>
              <a:gd name="T14" fmla="*/ 0 w 1043"/>
              <a:gd name="T15" fmla="*/ 0 h 681"/>
              <a:gd name="T16" fmla="*/ 0 60000 65536"/>
              <a:gd name="T17" fmla="*/ 0 60000 65536"/>
              <a:gd name="T18" fmla="*/ 0 60000 65536"/>
              <a:gd name="T19" fmla="*/ 0 60000 65536"/>
              <a:gd name="T20" fmla="*/ 0 60000 65536"/>
              <a:gd name="T21" fmla="*/ 0 60000 65536"/>
              <a:gd name="T22" fmla="*/ 0 60000 65536"/>
              <a:gd name="T23" fmla="*/ 0 60000 65536"/>
              <a:gd name="T24" fmla="*/ 0 w 1043"/>
              <a:gd name="T25" fmla="*/ 0 h 681"/>
              <a:gd name="T26" fmla="*/ 1043 w 1043"/>
              <a:gd name="T27" fmla="*/ 681 h 68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43" h="681">
                <a:moveTo>
                  <a:pt x="0" y="0"/>
                </a:moveTo>
                <a:lnTo>
                  <a:pt x="0" y="681"/>
                </a:lnTo>
                <a:lnTo>
                  <a:pt x="1043" y="681"/>
                </a:lnTo>
                <a:lnTo>
                  <a:pt x="861" y="590"/>
                </a:lnTo>
                <a:lnTo>
                  <a:pt x="544" y="408"/>
                </a:lnTo>
                <a:lnTo>
                  <a:pt x="329" y="253"/>
                </a:lnTo>
                <a:lnTo>
                  <a:pt x="105" y="87"/>
                </a:lnTo>
                <a:lnTo>
                  <a:pt x="0" y="0"/>
                </a:lnTo>
                <a:close/>
              </a:path>
            </a:pathLst>
          </a:custGeom>
          <a:solidFill>
            <a:schemeClr val="folHlink"/>
          </a:solidFill>
          <a:ln w="9525">
            <a:solidFill>
              <a:schemeClr val="tx1"/>
            </a:solidFill>
            <a:round/>
            <a:headEnd/>
            <a:tailEnd/>
          </a:ln>
        </p:spPr>
        <p:txBody>
          <a:bodyPr/>
          <a:lstStyle/>
          <a:p>
            <a:endParaRPr lang="es-ES"/>
          </a:p>
        </p:txBody>
      </p:sp>
      <p:sp>
        <p:nvSpPr>
          <p:cNvPr id="26647" name="Freeform 23"/>
          <p:cNvSpPr>
            <a:spLocks/>
          </p:cNvSpPr>
          <p:nvPr/>
        </p:nvSpPr>
        <p:spPr bwMode="auto">
          <a:xfrm>
            <a:off x="5076825" y="1844675"/>
            <a:ext cx="3743325" cy="3168650"/>
          </a:xfrm>
          <a:custGeom>
            <a:avLst/>
            <a:gdLst>
              <a:gd name="T0" fmla="*/ 0 w 2358"/>
              <a:gd name="T1" fmla="*/ 0 h 1996"/>
              <a:gd name="T2" fmla="*/ 456149075 w 2358"/>
              <a:gd name="T3" fmla="*/ 914817513 h 1996"/>
              <a:gd name="T4" fmla="*/ 1484372825 w 2358"/>
              <a:gd name="T5" fmla="*/ 2147483646 h 1996"/>
              <a:gd name="T6" fmla="*/ 2147483646 w 2358"/>
              <a:gd name="T7" fmla="*/ 2147483646 h 1996"/>
              <a:gd name="T8" fmla="*/ 2147483646 w 2358"/>
              <a:gd name="T9" fmla="*/ 2147483646 h 1996"/>
              <a:gd name="T10" fmla="*/ 0 60000 65536"/>
              <a:gd name="T11" fmla="*/ 0 60000 65536"/>
              <a:gd name="T12" fmla="*/ 0 60000 65536"/>
              <a:gd name="T13" fmla="*/ 0 60000 65536"/>
              <a:gd name="T14" fmla="*/ 0 60000 65536"/>
              <a:gd name="T15" fmla="*/ 0 w 2358"/>
              <a:gd name="T16" fmla="*/ 0 h 1996"/>
              <a:gd name="T17" fmla="*/ 2358 w 2358"/>
              <a:gd name="T18" fmla="*/ 1996 h 1996"/>
            </a:gdLst>
            <a:ahLst/>
            <a:cxnLst>
              <a:cxn ang="T10">
                <a:pos x="T0" y="T1"/>
              </a:cxn>
              <a:cxn ang="T11">
                <a:pos x="T2" y="T3"/>
              </a:cxn>
              <a:cxn ang="T12">
                <a:pos x="T4" y="T5"/>
              </a:cxn>
              <a:cxn ang="T13">
                <a:pos x="T6" y="T7"/>
              </a:cxn>
              <a:cxn ang="T14">
                <a:pos x="T8" y="T9"/>
              </a:cxn>
            </a:cxnLst>
            <a:rect l="T15" t="T16" r="T17" b="T18"/>
            <a:pathLst>
              <a:path w="2358" h="1996">
                <a:moveTo>
                  <a:pt x="0" y="0"/>
                </a:moveTo>
                <a:cubicBezTo>
                  <a:pt x="41" y="98"/>
                  <a:pt x="83" y="197"/>
                  <a:pt x="181" y="363"/>
                </a:cubicBezTo>
                <a:cubicBezTo>
                  <a:pt x="279" y="529"/>
                  <a:pt x="385" y="786"/>
                  <a:pt x="589" y="998"/>
                </a:cubicBezTo>
                <a:cubicBezTo>
                  <a:pt x="793" y="1210"/>
                  <a:pt x="1111" y="1467"/>
                  <a:pt x="1406" y="1633"/>
                </a:cubicBezTo>
                <a:cubicBezTo>
                  <a:pt x="1701" y="1799"/>
                  <a:pt x="2029" y="1897"/>
                  <a:pt x="2358" y="1996"/>
                </a:cubicBezTo>
              </a:path>
            </a:pathLst>
          </a:custGeom>
          <a:noFill/>
          <a:ln w="9525">
            <a:solidFill>
              <a:schemeClr val="accent2"/>
            </a:solidFill>
            <a:round/>
            <a:headEnd/>
            <a:tailEnd/>
          </a:ln>
        </p:spPr>
        <p:txBody>
          <a:bodyPr/>
          <a:lstStyle/>
          <a:p>
            <a:endParaRPr lang="es-ES"/>
          </a:p>
        </p:txBody>
      </p:sp>
      <p:sp>
        <p:nvSpPr>
          <p:cNvPr id="26649" name="Text Box 25"/>
          <p:cNvSpPr txBox="1">
            <a:spLocks noChangeArrowheads="1"/>
          </p:cNvSpPr>
          <p:nvPr/>
        </p:nvSpPr>
        <p:spPr bwMode="auto">
          <a:xfrm>
            <a:off x="5003800" y="1412875"/>
            <a:ext cx="1728788" cy="336550"/>
          </a:xfrm>
          <a:prstGeom prst="rect">
            <a:avLst/>
          </a:prstGeom>
          <a:noFill/>
          <a:ln w="9525">
            <a:noFill/>
            <a:miter lim="800000"/>
            <a:headEnd/>
            <a:tailEnd/>
          </a:ln>
        </p:spPr>
        <p:txBody>
          <a:bodyPr>
            <a:spAutoFit/>
          </a:bodyPr>
          <a:lstStyle/>
          <a:p>
            <a:pPr eaLnBrk="1" hangingPunct="1">
              <a:spcBef>
                <a:spcPct val="50000"/>
              </a:spcBef>
            </a:pPr>
            <a:r>
              <a:rPr lang="es-ES" altLang="en-US" sz="1600"/>
              <a:t>Y( p</a:t>
            </a:r>
            <a:r>
              <a:rPr lang="es-ES" altLang="en-US" sz="1000"/>
              <a:t>x</a:t>
            </a:r>
            <a:r>
              <a:rPr lang="es-ES" altLang="en-US" sz="1600"/>
              <a:t> (1+ t</a:t>
            </a:r>
            <a:r>
              <a:rPr lang="es-ES" altLang="en-US" sz="1000"/>
              <a:t>x</a:t>
            </a:r>
            <a:r>
              <a:rPr lang="es-ES" altLang="en-US" sz="1600"/>
              <a:t>))</a:t>
            </a:r>
          </a:p>
        </p:txBody>
      </p:sp>
      <p:sp>
        <p:nvSpPr>
          <p:cNvPr id="26650" name="Line 26"/>
          <p:cNvSpPr>
            <a:spLocks noChangeShapeType="1"/>
          </p:cNvSpPr>
          <p:nvPr/>
        </p:nvSpPr>
        <p:spPr bwMode="auto">
          <a:xfrm>
            <a:off x="4787900" y="4437063"/>
            <a:ext cx="2447925" cy="0"/>
          </a:xfrm>
          <a:prstGeom prst="line">
            <a:avLst/>
          </a:prstGeom>
          <a:noFill/>
          <a:ln w="9525" cap="rnd">
            <a:solidFill>
              <a:schemeClr val="tx1"/>
            </a:solidFill>
            <a:prstDash val="sysDot"/>
            <a:round/>
            <a:headEnd/>
            <a:tailEnd/>
          </a:ln>
        </p:spPr>
        <p:txBody>
          <a:bodyPr/>
          <a:lstStyle/>
          <a:p>
            <a:endParaRPr lang="es-ES"/>
          </a:p>
        </p:txBody>
      </p:sp>
      <p:sp>
        <p:nvSpPr>
          <p:cNvPr id="26651" name="Line 27"/>
          <p:cNvSpPr>
            <a:spLocks noChangeShapeType="1"/>
          </p:cNvSpPr>
          <p:nvPr/>
        </p:nvSpPr>
        <p:spPr bwMode="auto">
          <a:xfrm>
            <a:off x="7235825" y="4437063"/>
            <a:ext cx="0" cy="1368425"/>
          </a:xfrm>
          <a:prstGeom prst="line">
            <a:avLst/>
          </a:prstGeom>
          <a:noFill/>
          <a:ln w="9525" cap="rnd">
            <a:solidFill>
              <a:schemeClr val="tx1"/>
            </a:solidFill>
            <a:prstDash val="sysDot"/>
            <a:round/>
            <a:headEnd/>
            <a:tailEnd/>
          </a:ln>
        </p:spPr>
        <p:txBody>
          <a:bodyPr/>
          <a:lstStyle/>
          <a:p>
            <a:endParaRPr lang="es-ES"/>
          </a:p>
        </p:txBody>
      </p:sp>
      <p:sp>
        <p:nvSpPr>
          <p:cNvPr id="26652" name="Line 28"/>
          <p:cNvSpPr>
            <a:spLocks noChangeShapeType="1"/>
          </p:cNvSpPr>
          <p:nvPr/>
        </p:nvSpPr>
        <p:spPr bwMode="auto">
          <a:xfrm>
            <a:off x="4787900" y="2636838"/>
            <a:ext cx="647700" cy="0"/>
          </a:xfrm>
          <a:prstGeom prst="line">
            <a:avLst/>
          </a:prstGeom>
          <a:noFill/>
          <a:ln w="9525" cap="rnd">
            <a:solidFill>
              <a:schemeClr val="tx1"/>
            </a:solidFill>
            <a:prstDash val="sysDot"/>
            <a:round/>
            <a:headEnd/>
            <a:tailEnd/>
          </a:ln>
        </p:spPr>
        <p:txBody>
          <a:bodyPr/>
          <a:lstStyle/>
          <a:p>
            <a:endParaRPr lang="es-ES"/>
          </a:p>
        </p:txBody>
      </p:sp>
      <p:sp>
        <p:nvSpPr>
          <p:cNvPr id="26653" name="Line 29"/>
          <p:cNvSpPr>
            <a:spLocks noChangeShapeType="1"/>
          </p:cNvSpPr>
          <p:nvPr/>
        </p:nvSpPr>
        <p:spPr bwMode="auto">
          <a:xfrm>
            <a:off x="5508625" y="2636838"/>
            <a:ext cx="0" cy="3168650"/>
          </a:xfrm>
          <a:prstGeom prst="line">
            <a:avLst/>
          </a:prstGeom>
          <a:noFill/>
          <a:ln w="9525" cap="rnd">
            <a:solidFill>
              <a:schemeClr val="tx1"/>
            </a:solidFill>
            <a:prstDash val="sysDot"/>
            <a:round/>
            <a:headEnd/>
            <a:tailEnd/>
          </a:ln>
        </p:spPr>
        <p:txBody>
          <a:bodyPr/>
          <a:lstStyle/>
          <a:p>
            <a:endParaRPr lang="es-ES"/>
          </a:p>
        </p:txBody>
      </p:sp>
      <p:sp>
        <p:nvSpPr>
          <p:cNvPr id="26654" name="Text Box 30"/>
          <p:cNvSpPr txBox="1">
            <a:spLocks noChangeArrowheads="1"/>
          </p:cNvSpPr>
          <p:nvPr/>
        </p:nvSpPr>
        <p:spPr bwMode="auto">
          <a:xfrm>
            <a:off x="7092950" y="5876925"/>
            <a:ext cx="792163" cy="336550"/>
          </a:xfrm>
          <a:prstGeom prst="rect">
            <a:avLst/>
          </a:prstGeom>
          <a:noFill/>
          <a:ln w="9525">
            <a:noFill/>
            <a:miter lim="800000"/>
            <a:headEnd/>
            <a:tailEnd/>
          </a:ln>
        </p:spPr>
        <p:txBody>
          <a:bodyPr>
            <a:spAutoFit/>
          </a:bodyPr>
          <a:lstStyle/>
          <a:p>
            <a:pPr eaLnBrk="1" hangingPunct="1">
              <a:spcBef>
                <a:spcPct val="50000"/>
              </a:spcBef>
            </a:pPr>
            <a:r>
              <a:rPr lang="es-ES" altLang="en-US" sz="1600"/>
              <a:t>y</a:t>
            </a:r>
            <a:r>
              <a:rPr lang="es-ES" altLang="en-US" sz="1000"/>
              <a:t>1</a:t>
            </a:r>
          </a:p>
        </p:txBody>
      </p:sp>
      <p:sp>
        <p:nvSpPr>
          <p:cNvPr id="26655" name="Text Box 31"/>
          <p:cNvSpPr txBox="1">
            <a:spLocks noChangeArrowheads="1"/>
          </p:cNvSpPr>
          <p:nvPr/>
        </p:nvSpPr>
        <p:spPr bwMode="auto">
          <a:xfrm>
            <a:off x="5292725" y="5949950"/>
            <a:ext cx="720725" cy="336550"/>
          </a:xfrm>
          <a:prstGeom prst="rect">
            <a:avLst/>
          </a:prstGeom>
          <a:noFill/>
          <a:ln w="9525">
            <a:noFill/>
            <a:miter lim="800000"/>
            <a:headEnd/>
            <a:tailEnd/>
          </a:ln>
        </p:spPr>
        <p:txBody>
          <a:bodyPr>
            <a:spAutoFit/>
          </a:bodyPr>
          <a:lstStyle/>
          <a:p>
            <a:pPr eaLnBrk="1" hangingPunct="1">
              <a:spcBef>
                <a:spcPct val="50000"/>
              </a:spcBef>
            </a:pPr>
            <a:r>
              <a:rPr lang="es-ES" altLang="en-US" sz="1600"/>
              <a:t>y</a:t>
            </a:r>
            <a:r>
              <a:rPr lang="es-ES" altLang="en-US" sz="900"/>
              <a:t>2</a:t>
            </a:r>
          </a:p>
        </p:txBody>
      </p:sp>
      <p:sp>
        <p:nvSpPr>
          <p:cNvPr id="26656" name="Text Box 32"/>
          <p:cNvSpPr txBox="1">
            <a:spLocks noChangeArrowheads="1"/>
          </p:cNvSpPr>
          <p:nvPr/>
        </p:nvSpPr>
        <p:spPr bwMode="auto">
          <a:xfrm>
            <a:off x="4356100" y="4292600"/>
            <a:ext cx="720725" cy="336550"/>
          </a:xfrm>
          <a:prstGeom prst="rect">
            <a:avLst/>
          </a:prstGeom>
          <a:noFill/>
          <a:ln w="9525">
            <a:noFill/>
            <a:miter lim="800000"/>
            <a:headEnd/>
            <a:tailEnd/>
          </a:ln>
        </p:spPr>
        <p:txBody>
          <a:bodyPr>
            <a:spAutoFit/>
          </a:bodyPr>
          <a:lstStyle/>
          <a:p>
            <a:pPr eaLnBrk="1" hangingPunct="1">
              <a:spcBef>
                <a:spcPct val="50000"/>
              </a:spcBef>
            </a:pPr>
            <a:r>
              <a:rPr lang="es-ES" altLang="en-US" sz="1600"/>
              <a:t>p</a:t>
            </a:r>
            <a:r>
              <a:rPr lang="es-ES" altLang="en-US" sz="900"/>
              <a:t>x</a:t>
            </a:r>
          </a:p>
        </p:txBody>
      </p:sp>
      <p:sp>
        <p:nvSpPr>
          <p:cNvPr id="26657" name="Text Box 33"/>
          <p:cNvSpPr txBox="1">
            <a:spLocks noChangeArrowheads="1"/>
          </p:cNvSpPr>
          <p:nvPr/>
        </p:nvSpPr>
        <p:spPr bwMode="auto">
          <a:xfrm>
            <a:off x="3851275" y="2420938"/>
            <a:ext cx="1223963" cy="336550"/>
          </a:xfrm>
          <a:prstGeom prst="rect">
            <a:avLst/>
          </a:prstGeom>
          <a:noFill/>
          <a:ln w="9525">
            <a:noFill/>
            <a:miter lim="800000"/>
            <a:headEnd/>
            <a:tailEnd/>
          </a:ln>
        </p:spPr>
        <p:txBody>
          <a:bodyPr>
            <a:spAutoFit/>
          </a:bodyPr>
          <a:lstStyle/>
          <a:p>
            <a:pPr eaLnBrk="1" hangingPunct="1">
              <a:spcBef>
                <a:spcPct val="50000"/>
              </a:spcBef>
            </a:pPr>
            <a:r>
              <a:rPr lang="es-ES" altLang="en-US" sz="1600"/>
              <a:t>P</a:t>
            </a:r>
            <a:r>
              <a:rPr lang="es-ES" altLang="en-US" sz="900"/>
              <a:t>y</a:t>
            </a:r>
            <a:r>
              <a:rPr lang="es-ES" altLang="en-US" sz="1600"/>
              <a:t>(1+ t</a:t>
            </a:r>
            <a:r>
              <a:rPr lang="es-ES" altLang="en-US" sz="900"/>
              <a:t>y</a:t>
            </a:r>
            <a:r>
              <a:rPr lang="es-ES" altLang="en-US" sz="1600"/>
              <a:t>)</a:t>
            </a:r>
          </a:p>
        </p:txBody>
      </p:sp>
      <p:sp>
        <p:nvSpPr>
          <p:cNvPr id="26659" name="Freeform 35"/>
          <p:cNvSpPr>
            <a:spLocks/>
          </p:cNvSpPr>
          <p:nvPr/>
        </p:nvSpPr>
        <p:spPr bwMode="auto">
          <a:xfrm>
            <a:off x="5508625" y="2708275"/>
            <a:ext cx="1727200" cy="1728788"/>
          </a:xfrm>
          <a:custGeom>
            <a:avLst/>
            <a:gdLst>
              <a:gd name="T0" fmla="*/ 0 w 1088"/>
              <a:gd name="T1" fmla="*/ 0 h 1089"/>
              <a:gd name="T2" fmla="*/ 0 w 1088"/>
              <a:gd name="T3" fmla="*/ 2147483646 h 1089"/>
              <a:gd name="T4" fmla="*/ 2147483646 w 1088"/>
              <a:gd name="T5" fmla="*/ 2147483646 h 1089"/>
              <a:gd name="T6" fmla="*/ 2147483646 w 1088"/>
              <a:gd name="T7" fmla="*/ 2147483646 h 1089"/>
              <a:gd name="T8" fmla="*/ 1943041263 w 1088"/>
              <a:gd name="T9" fmla="*/ 2147483646 h 1089"/>
              <a:gd name="T10" fmla="*/ 1370965000 w 1088"/>
              <a:gd name="T11" fmla="*/ 1716227696 h 1089"/>
              <a:gd name="T12" fmla="*/ 798890325 w 1088"/>
              <a:gd name="T13" fmla="*/ 1144151268 h 1089"/>
              <a:gd name="T14" fmla="*/ 342741250 w 1088"/>
              <a:gd name="T15" fmla="*/ 572076428 h 1089"/>
              <a:gd name="T16" fmla="*/ 113407825 w 1088"/>
              <a:gd name="T17" fmla="*/ 229335079 h 1089"/>
              <a:gd name="T18" fmla="*/ 0 w 1088"/>
              <a:gd name="T19" fmla="*/ 0 h 10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88"/>
              <a:gd name="T31" fmla="*/ 0 h 1089"/>
              <a:gd name="T32" fmla="*/ 1088 w 1088"/>
              <a:gd name="T33" fmla="*/ 1089 h 10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88" h="1089">
                <a:moveTo>
                  <a:pt x="0" y="0"/>
                </a:moveTo>
                <a:lnTo>
                  <a:pt x="0" y="1089"/>
                </a:lnTo>
                <a:lnTo>
                  <a:pt x="1088" y="1089"/>
                </a:lnTo>
                <a:lnTo>
                  <a:pt x="952" y="998"/>
                </a:lnTo>
                <a:lnTo>
                  <a:pt x="771" y="862"/>
                </a:lnTo>
                <a:lnTo>
                  <a:pt x="544" y="681"/>
                </a:lnTo>
                <a:lnTo>
                  <a:pt x="317" y="454"/>
                </a:lnTo>
                <a:lnTo>
                  <a:pt x="136" y="227"/>
                </a:lnTo>
                <a:lnTo>
                  <a:pt x="45" y="91"/>
                </a:lnTo>
                <a:lnTo>
                  <a:pt x="0" y="0"/>
                </a:lnTo>
                <a:close/>
              </a:path>
            </a:pathLst>
          </a:custGeom>
          <a:solidFill>
            <a:schemeClr val="folHlink"/>
          </a:solidFill>
          <a:ln w="9525">
            <a:solidFill>
              <a:schemeClr val="tx1"/>
            </a:solidFill>
            <a:round/>
            <a:headEnd/>
            <a:tailEnd/>
          </a:ln>
        </p:spPr>
        <p:txBody>
          <a:bodyPr/>
          <a:lstStyle/>
          <a:p>
            <a:endParaRPr lang="es-ES"/>
          </a:p>
        </p:txBody>
      </p:sp>
      <p:sp>
        <p:nvSpPr>
          <p:cNvPr id="26660" name="Line 36"/>
          <p:cNvSpPr>
            <a:spLocks noChangeShapeType="1"/>
          </p:cNvSpPr>
          <p:nvPr/>
        </p:nvSpPr>
        <p:spPr bwMode="auto">
          <a:xfrm flipH="1">
            <a:off x="3563938" y="2781300"/>
            <a:ext cx="792162" cy="287338"/>
          </a:xfrm>
          <a:prstGeom prst="line">
            <a:avLst/>
          </a:prstGeom>
          <a:noFill/>
          <a:ln w="9525">
            <a:solidFill>
              <a:srgbClr val="FF7C80"/>
            </a:solidFill>
            <a:round/>
            <a:headEnd/>
            <a:tailEnd type="triangle" w="med" len="med"/>
          </a:ln>
        </p:spPr>
        <p:txBody>
          <a:bodyPr/>
          <a:lstStyle/>
          <a:p>
            <a:endParaRPr lang="es-ES"/>
          </a:p>
        </p:txBody>
      </p:sp>
      <p:sp>
        <p:nvSpPr>
          <p:cNvPr id="26662" name="Freeform 38"/>
          <p:cNvSpPr>
            <a:spLocks/>
          </p:cNvSpPr>
          <p:nvPr/>
        </p:nvSpPr>
        <p:spPr bwMode="auto">
          <a:xfrm>
            <a:off x="684213" y="1844675"/>
            <a:ext cx="3311525" cy="3313113"/>
          </a:xfrm>
          <a:custGeom>
            <a:avLst/>
            <a:gdLst>
              <a:gd name="T0" fmla="*/ 0 w 2086"/>
              <a:gd name="T1" fmla="*/ 0 h 2087"/>
              <a:gd name="T2" fmla="*/ 226814063 w 2086"/>
              <a:gd name="T3" fmla="*/ 1713706509 h 2087"/>
              <a:gd name="T4" fmla="*/ 912296563 w 2086"/>
              <a:gd name="T5" fmla="*/ 2147483646 h 2087"/>
              <a:gd name="T6" fmla="*/ 2147483646 w 2086"/>
              <a:gd name="T7" fmla="*/ 2147483646 h 2087"/>
              <a:gd name="T8" fmla="*/ 2147483646 w 2086"/>
              <a:gd name="T9" fmla="*/ 2147483646 h 2087"/>
              <a:gd name="T10" fmla="*/ 2147483646 w 2086"/>
              <a:gd name="T11" fmla="*/ 2147483646 h 2087"/>
              <a:gd name="T12" fmla="*/ 0 60000 65536"/>
              <a:gd name="T13" fmla="*/ 0 60000 65536"/>
              <a:gd name="T14" fmla="*/ 0 60000 65536"/>
              <a:gd name="T15" fmla="*/ 0 60000 65536"/>
              <a:gd name="T16" fmla="*/ 0 60000 65536"/>
              <a:gd name="T17" fmla="*/ 0 60000 65536"/>
              <a:gd name="T18" fmla="*/ 0 w 2086"/>
              <a:gd name="T19" fmla="*/ 0 h 2087"/>
              <a:gd name="T20" fmla="*/ 2086 w 2086"/>
              <a:gd name="T21" fmla="*/ 2087 h 2087"/>
            </a:gdLst>
            <a:ahLst/>
            <a:cxnLst>
              <a:cxn ang="T12">
                <a:pos x="T0" y="T1"/>
              </a:cxn>
              <a:cxn ang="T13">
                <a:pos x="T2" y="T3"/>
              </a:cxn>
              <a:cxn ang="T14">
                <a:pos x="T4" y="T5"/>
              </a:cxn>
              <a:cxn ang="T15">
                <a:pos x="T6" y="T7"/>
              </a:cxn>
              <a:cxn ang="T16">
                <a:pos x="T8" y="T9"/>
              </a:cxn>
              <a:cxn ang="T17">
                <a:pos x="T10" y="T11"/>
              </a:cxn>
            </a:cxnLst>
            <a:rect l="T18" t="T19" r="T20" b="T21"/>
            <a:pathLst>
              <a:path w="2086" h="2087">
                <a:moveTo>
                  <a:pt x="0" y="0"/>
                </a:moveTo>
                <a:cubicBezTo>
                  <a:pt x="15" y="249"/>
                  <a:pt x="30" y="499"/>
                  <a:pt x="90" y="680"/>
                </a:cubicBezTo>
                <a:cubicBezTo>
                  <a:pt x="150" y="861"/>
                  <a:pt x="233" y="945"/>
                  <a:pt x="362" y="1089"/>
                </a:cubicBezTo>
                <a:cubicBezTo>
                  <a:pt x="491" y="1233"/>
                  <a:pt x="672" y="1406"/>
                  <a:pt x="861" y="1542"/>
                </a:cubicBezTo>
                <a:cubicBezTo>
                  <a:pt x="1050" y="1678"/>
                  <a:pt x="1292" y="1814"/>
                  <a:pt x="1496" y="1905"/>
                </a:cubicBezTo>
                <a:cubicBezTo>
                  <a:pt x="1700" y="1996"/>
                  <a:pt x="1893" y="2041"/>
                  <a:pt x="2086" y="2087"/>
                </a:cubicBezTo>
              </a:path>
            </a:pathLst>
          </a:custGeom>
          <a:noFill/>
          <a:ln w="28575">
            <a:solidFill>
              <a:schemeClr val="hlink"/>
            </a:solidFill>
            <a:round/>
            <a:headEnd/>
            <a:tailEnd/>
          </a:ln>
        </p:spPr>
        <p:txBody>
          <a:bodyPr/>
          <a:lstStyle/>
          <a:p>
            <a:endParaRPr lang="es-ES"/>
          </a:p>
        </p:txBody>
      </p:sp>
      <p:sp>
        <p:nvSpPr>
          <p:cNvPr id="26664" name="Text Box 40"/>
          <p:cNvSpPr txBox="1">
            <a:spLocks noChangeArrowheads="1"/>
          </p:cNvSpPr>
          <p:nvPr/>
        </p:nvSpPr>
        <p:spPr bwMode="auto">
          <a:xfrm>
            <a:off x="1403350" y="2060575"/>
            <a:ext cx="2305050" cy="703263"/>
          </a:xfrm>
          <a:prstGeom prst="rect">
            <a:avLst/>
          </a:prstGeom>
          <a:noFill/>
          <a:ln w="9525">
            <a:noFill/>
            <a:miter lim="800000"/>
            <a:headEnd/>
            <a:tailEnd/>
          </a:ln>
        </p:spPr>
        <p:txBody>
          <a:bodyPr>
            <a:spAutoFit/>
          </a:bodyPr>
          <a:lstStyle/>
          <a:p>
            <a:pPr eaLnBrk="1" hangingPunct="1">
              <a:spcBef>
                <a:spcPct val="50000"/>
              </a:spcBef>
            </a:pPr>
            <a:r>
              <a:rPr lang="es-ES" altLang="en-US" sz="1600"/>
              <a:t>X( p</a:t>
            </a:r>
            <a:r>
              <a:rPr lang="es-ES" altLang="en-US" sz="900"/>
              <a:t>x</a:t>
            </a:r>
            <a:r>
              <a:rPr lang="es-ES" altLang="en-US" sz="1600"/>
              <a:t>(1+ t</a:t>
            </a:r>
            <a:r>
              <a:rPr lang="es-ES" altLang="en-US" sz="900"/>
              <a:t>x</a:t>
            </a:r>
            <a:r>
              <a:rPr lang="es-ES" altLang="en-US" sz="1600"/>
              <a:t>), p</a:t>
            </a:r>
            <a:r>
              <a:rPr lang="es-ES" altLang="en-US" sz="900"/>
              <a:t>y</a:t>
            </a:r>
            <a:r>
              <a:rPr lang="es-ES" altLang="en-US" sz="1600"/>
              <a:t> (1+ t</a:t>
            </a:r>
            <a:r>
              <a:rPr lang="es-ES" altLang="en-US" sz="900"/>
              <a:t>y</a:t>
            </a:r>
            <a:r>
              <a:rPr lang="es-ES" altLang="en-US" sz="1600"/>
              <a:t>))</a:t>
            </a:r>
          </a:p>
          <a:p>
            <a:pPr eaLnBrk="1" hangingPunct="1">
              <a:spcBef>
                <a:spcPct val="50000"/>
              </a:spcBef>
            </a:pPr>
            <a:endParaRPr lang="es-ES" altLang="en-US" sz="1600"/>
          </a:p>
        </p:txBody>
      </p:sp>
      <p:sp>
        <p:nvSpPr>
          <p:cNvPr id="26665" name="Line 41"/>
          <p:cNvSpPr>
            <a:spLocks noChangeShapeType="1"/>
          </p:cNvSpPr>
          <p:nvPr/>
        </p:nvSpPr>
        <p:spPr bwMode="auto">
          <a:xfrm>
            <a:off x="395288" y="3789363"/>
            <a:ext cx="2016125" cy="0"/>
          </a:xfrm>
          <a:prstGeom prst="line">
            <a:avLst/>
          </a:prstGeom>
          <a:noFill/>
          <a:ln w="9525" cap="rnd">
            <a:solidFill>
              <a:schemeClr val="tx1"/>
            </a:solidFill>
            <a:prstDash val="sysDot"/>
            <a:round/>
            <a:headEnd/>
            <a:tailEnd/>
          </a:ln>
        </p:spPr>
        <p:txBody>
          <a:bodyPr/>
          <a:lstStyle/>
          <a:p>
            <a:endParaRPr lang="es-ES"/>
          </a:p>
        </p:txBody>
      </p:sp>
      <p:sp>
        <p:nvSpPr>
          <p:cNvPr id="26666" name="Line 42"/>
          <p:cNvSpPr>
            <a:spLocks noChangeShapeType="1"/>
          </p:cNvSpPr>
          <p:nvPr/>
        </p:nvSpPr>
        <p:spPr bwMode="auto">
          <a:xfrm>
            <a:off x="2411413" y="3789363"/>
            <a:ext cx="0" cy="2016125"/>
          </a:xfrm>
          <a:prstGeom prst="line">
            <a:avLst/>
          </a:prstGeom>
          <a:noFill/>
          <a:ln w="9525" cap="rnd">
            <a:solidFill>
              <a:schemeClr val="tx1"/>
            </a:solidFill>
            <a:prstDash val="sysDot"/>
            <a:round/>
            <a:headEnd/>
            <a:tailEnd/>
          </a:ln>
        </p:spPr>
        <p:txBody>
          <a:bodyPr/>
          <a:lstStyle/>
          <a:p>
            <a:endParaRPr lang="es-ES"/>
          </a:p>
        </p:txBody>
      </p:sp>
      <p:sp>
        <p:nvSpPr>
          <p:cNvPr id="26667" name="Text Box 43"/>
          <p:cNvSpPr txBox="1">
            <a:spLocks noChangeArrowheads="1"/>
          </p:cNvSpPr>
          <p:nvPr/>
        </p:nvSpPr>
        <p:spPr bwMode="auto">
          <a:xfrm>
            <a:off x="2195513" y="5949950"/>
            <a:ext cx="647700" cy="336550"/>
          </a:xfrm>
          <a:prstGeom prst="rect">
            <a:avLst/>
          </a:prstGeom>
          <a:noFill/>
          <a:ln w="9525">
            <a:noFill/>
            <a:miter lim="800000"/>
            <a:headEnd/>
            <a:tailEnd/>
          </a:ln>
        </p:spPr>
        <p:txBody>
          <a:bodyPr>
            <a:spAutoFit/>
          </a:bodyPr>
          <a:lstStyle/>
          <a:p>
            <a:pPr eaLnBrk="1" hangingPunct="1">
              <a:spcBef>
                <a:spcPct val="50000"/>
              </a:spcBef>
            </a:pPr>
            <a:r>
              <a:rPr lang="es-ES" altLang="en-US" sz="1600"/>
              <a:t>x</a:t>
            </a:r>
            <a:r>
              <a:rPr lang="es-ES" altLang="en-US" sz="900"/>
              <a:t>2</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6632"/>
                                        </p:tgtEl>
                                        <p:attrNameLst>
                                          <p:attrName>style.visibility</p:attrName>
                                        </p:attrNameLst>
                                      </p:cBhvr>
                                      <p:to>
                                        <p:strVal val="visible"/>
                                      </p:to>
                                    </p:set>
                                    <p:animEffect transition="in" filter="dissolve">
                                      <p:cBhvr>
                                        <p:cTn id="7" dur="500"/>
                                        <p:tgtEl>
                                          <p:spTgt spid="26632"/>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6628"/>
                                        </p:tgtEl>
                                        <p:attrNameLst>
                                          <p:attrName>style.visibility</p:attrName>
                                        </p:attrNameLst>
                                      </p:cBhvr>
                                      <p:to>
                                        <p:strVal val="visible"/>
                                      </p:to>
                                    </p:set>
                                    <p:animEffect transition="in" filter="dissolve">
                                      <p:cBhvr>
                                        <p:cTn id="10" dur="500"/>
                                        <p:tgtEl>
                                          <p:spTgt spid="26628"/>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6629"/>
                                        </p:tgtEl>
                                        <p:attrNameLst>
                                          <p:attrName>style.visibility</p:attrName>
                                        </p:attrNameLst>
                                      </p:cBhvr>
                                      <p:to>
                                        <p:strVal val="visible"/>
                                      </p:to>
                                    </p:set>
                                    <p:animEffect transition="in" filter="dissolve">
                                      <p:cBhvr>
                                        <p:cTn id="13" dur="500"/>
                                        <p:tgtEl>
                                          <p:spTgt spid="26629"/>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26633"/>
                                        </p:tgtEl>
                                        <p:attrNameLst>
                                          <p:attrName>style.visibility</p:attrName>
                                        </p:attrNameLst>
                                      </p:cBhvr>
                                      <p:to>
                                        <p:strVal val="visible"/>
                                      </p:to>
                                    </p:set>
                                    <p:animEffect transition="in" filter="dissolve">
                                      <p:cBhvr>
                                        <p:cTn id="16" dur="500"/>
                                        <p:tgtEl>
                                          <p:spTgt spid="26633"/>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26636"/>
                                        </p:tgtEl>
                                        <p:attrNameLst>
                                          <p:attrName>style.visibility</p:attrName>
                                        </p:attrNameLst>
                                      </p:cBhvr>
                                      <p:to>
                                        <p:strVal val="visible"/>
                                      </p:to>
                                    </p:set>
                                    <p:animEffect transition="in" filter="wipe(down)">
                                      <p:cBhvr>
                                        <p:cTn id="21" dur="500"/>
                                        <p:tgtEl>
                                          <p:spTgt spid="26636"/>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26637"/>
                                        </p:tgtEl>
                                        <p:attrNameLst>
                                          <p:attrName>style.visibility</p:attrName>
                                        </p:attrNameLst>
                                      </p:cBhvr>
                                      <p:to>
                                        <p:strVal val="visible"/>
                                      </p:to>
                                    </p:set>
                                    <p:animEffect transition="in" filter="dissolve">
                                      <p:cBhvr>
                                        <p:cTn id="26" dur="500"/>
                                        <p:tgtEl>
                                          <p:spTgt spid="26637"/>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26639"/>
                                        </p:tgtEl>
                                        <p:attrNameLst>
                                          <p:attrName>style.visibility</p:attrName>
                                        </p:attrNameLst>
                                      </p:cBhvr>
                                      <p:to>
                                        <p:strVal val="visible"/>
                                      </p:to>
                                    </p:set>
                                    <p:animEffect transition="in" filter="dissolve">
                                      <p:cBhvr>
                                        <p:cTn id="31" dur="500"/>
                                        <p:tgtEl>
                                          <p:spTgt spid="26639"/>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26641"/>
                                        </p:tgtEl>
                                        <p:attrNameLst>
                                          <p:attrName>style.visibility</p:attrName>
                                        </p:attrNameLst>
                                      </p:cBhvr>
                                      <p:to>
                                        <p:strVal val="visible"/>
                                      </p:to>
                                    </p:set>
                                    <p:animEffect transition="in" filter="dissolve">
                                      <p:cBhvr>
                                        <p:cTn id="34" dur="500"/>
                                        <p:tgtEl>
                                          <p:spTgt spid="26641"/>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26638"/>
                                        </p:tgtEl>
                                        <p:attrNameLst>
                                          <p:attrName>style.visibility</p:attrName>
                                        </p:attrNameLst>
                                      </p:cBhvr>
                                      <p:to>
                                        <p:strVal val="visible"/>
                                      </p:to>
                                    </p:set>
                                    <p:animEffect transition="in" filter="dissolve">
                                      <p:cBhvr>
                                        <p:cTn id="37" dur="500"/>
                                        <p:tgtEl>
                                          <p:spTgt spid="26638"/>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26640"/>
                                        </p:tgtEl>
                                        <p:attrNameLst>
                                          <p:attrName>style.visibility</p:attrName>
                                        </p:attrNameLst>
                                      </p:cBhvr>
                                      <p:to>
                                        <p:strVal val="visible"/>
                                      </p:to>
                                    </p:set>
                                    <p:animEffect transition="in" filter="dissolve">
                                      <p:cBhvr>
                                        <p:cTn id="40" dur="500"/>
                                        <p:tgtEl>
                                          <p:spTgt spid="26640"/>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9" presetClass="entr" presetSubtype="0" fill="hold" grpId="0" nodeType="clickEffect">
                                  <p:stCondLst>
                                    <p:cond delay="0"/>
                                  </p:stCondLst>
                                  <p:childTnLst>
                                    <p:set>
                                      <p:cBhvr>
                                        <p:cTn id="44" dur="1" fill="hold">
                                          <p:stCondLst>
                                            <p:cond delay="0"/>
                                          </p:stCondLst>
                                        </p:cTn>
                                        <p:tgtEl>
                                          <p:spTgt spid="26642"/>
                                        </p:tgtEl>
                                        <p:attrNameLst>
                                          <p:attrName>style.visibility</p:attrName>
                                        </p:attrNameLst>
                                      </p:cBhvr>
                                      <p:to>
                                        <p:strVal val="visible"/>
                                      </p:to>
                                    </p:set>
                                    <p:animEffect transition="in" filter="dissolve">
                                      <p:cBhvr>
                                        <p:cTn id="45" dur="500"/>
                                        <p:tgtEl>
                                          <p:spTgt spid="26642"/>
                                        </p:tgtEl>
                                      </p:cBhvr>
                                    </p:animEffect>
                                  </p:childTnLst>
                                </p:cTn>
                              </p:par>
                              <p:par>
                                <p:cTn id="46" presetID="9" presetClass="entr" presetSubtype="0" fill="hold" grpId="0" nodeType="withEffect">
                                  <p:stCondLst>
                                    <p:cond delay="0"/>
                                  </p:stCondLst>
                                  <p:childTnLst>
                                    <p:set>
                                      <p:cBhvr>
                                        <p:cTn id="47" dur="1" fill="hold">
                                          <p:stCondLst>
                                            <p:cond delay="0"/>
                                          </p:stCondLst>
                                        </p:cTn>
                                        <p:tgtEl>
                                          <p:spTgt spid="26643"/>
                                        </p:tgtEl>
                                        <p:attrNameLst>
                                          <p:attrName>style.visibility</p:attrName>
                                        </p:attrNameLst>
                                      </p:cBhvr>
                                      <p:to>
                                        <p:strVal val="visible"/>
                                      </p:to>
                                    </p:set>
                                    <p:animEffect transition="in" filter="dissolve">
                                      <p:cBhvr>
                                        <p:cTn id="48" dur="500"/>
                                        <p:tgtEl>
                                          <p:spTgt spid="26643"/>
                                        </p:tgtEl>
                                      </p:cBhvr>
                                    </p:animEffect>
                                  </p:childTnLst>
                                </p:cTn>
                              </p:par>
                              <p:par>
                                <p:cTn id="49" presetID="9" presetClass="entr" presetSubtype="0" fill="hold" grpId="0" nodeType="withEffect">
                                  <p:stCondLst>
                                    <p:cond delay="0"/>
                                  </p:stCondLst>
                                  <p:childTnLst>
                                    <p:set>
                                      <p:cBhvr>
                                        <p:cTn id="50" dur="1" fill="hold">
                                          <p:stCondLst>
                                            <p:cond delay="0"/>
                                          </p:stCondLst>
                                        </p:cTn>
                                        <p:tgtEl>
                                          <p:spTgt spid="26644"/>
                                        </p:tgtEl>
                                        <p:attrNameLst>
                                          <p:attrName>style.visibility</p:attrName>
                                        </p:attrNameLst>
                                      </p:cBhvr>
                                      <p:to>
                                        <p:strVal val="visible"/>
                                      </p:to>
                                    </p:set>
                                    <p:animEffect transition="in" filter="dissolve">
                                      <p:cBhvr>
                                        <p:cTn id="51" dur="500"/>
                                        <p:tgtEl>
                                          <p:spTgt spid="26644"/>
                                        </p:tgtEl>
                                      </p:cBhvr>
                                    </p:animEffect>
                                  </p:childTnLst>
                                </p:cTn>
                              </p:par>
                              <p:par>
                                <p:cTn id="52" presetID="9" presetClass="entr" presetSubtype="0" fill="hold" grpId="0" nodeType="withEffect">
                                  <p:stCondLst>
                                    <p:cond delay="0"/>
                                  </p:stCondLst>
                                  <p:childTnLst>
                                    <p:set>
                                      <p:cBhvr>
                                        <p:cTn id="53" dur="1" fill="hold">
                                          <p:stCondLst>
                                            <p:cond delay="0"/>
                                          </p:stCondLst>
                                        </p:cTn>
                                        <p:tgtEl>
                                          <p:spTgt spid="26645"/>
                                        </p:tgtEl>
                                        <p:attrNameLst>
                                          <p:attrName>style.visibility</p:attrName>
                                        </p:attrNameLst>
                                      </p:cBhvr>
                                      <p:to>
                                        <p:strVal val="visible"/>
                                      </p:to>
                                    </p:set>
                                    <p:animEffect transition="in" filter="dissolve">
                                      <p:cBhvr>
                                        <p:cTn id="54" dur="500"/>
                                        <p:tgtEl>
                                          <p:spTgt spid="26645"/>
                                        </p:tgtEl>
                                      </p:cBhvr>
                                    </p:animEffect>
                                  </p:childTnLst>
                                </p:cTn>
                              </p:par>
                            </p:childTnLst>
                          </p:cTn>
                        </p:par>
                      </p:childTnLst>
                    </p:cTn>
                  </p:par>
                  <p:par>
                    <p:cTn id="55" fill="hold" nodeType="clickPar">
                      <p:stCondLst>
                        <p:cond delay="indefinite"/>
                      </p:stCondLst>
                      <p:childTnLst>
                        <p:par>
                          <p:cTn id="56" fill="hold" nodeType="withGroup">
                            <p:stCondLst>
                              <p:cond delay="0"/>
                            </p:stCondLst>
                            <p:childTnLst>
                              <p:par>
                                <p:cTn id="57" presetID="26" presetClass="entr" presetSubtype="0" fill="hold" grpId="0" nodeType="clickEffect">
                                  <p:stCondLst>
                                    <p:cond delay="0"/>
                                  </p:stCondLst>
                                  <p:childTnLst>
                                    <p:set>
                                      <p:cBhvr>
                                        <p:cTn id="58" dur="1" fill="hold">
                                          <p:stCondLst>
                                            <p:cond delay="0"/>
                                          </p:stCondLst>
                                        </p:cTn>
                                        <p:tgtEl>
                                          <p:spTgt spid="26646"/>
                                        </p:tgtEl>
                                        <p:attrNameLst>
                                          <p:attrName>style.visibility</p:attrName>
                                        </p:attrNameLst>
                                      </p:cBhvr>
                                      <p:to>
                                        <p:strVal val="visible"/>
                                      </p:to>
                                    </p:set>
                                    <p:animEffect transition="in" filter="wipe(down)">
                                      <p:cBhvr>
                                        <p:cTn id="59" dur="580">
                                          <p:stCondLst>
                                            <p:cond delay="0"/>
                                          </p:stCondLst>
                                        </p:cTn>
                                        <p:tgtEl>
                                          <p:spTgt spid="26646"/>
                                        </p:tgtEl>
                                      </p:cBhvr>
                                    </p:animEffect>
                                    <p:anim calcmode="lin" valueType="num">
                                      <p:cBhvr>
                                        <p:cTn id="60" dur="1822" tmFilter="0,0; 0.14,0.36; 0.43,0.73; 0.71,0.91; 1.0,1.0">
                                          <p:stCondLst>
                                            <p:cond delay="0"/>
                                          </p:stCondLst>
                                        </p:cTn>
                                        <p:tgtEl>
                                          <p:spTgt spid="26646"/>
                                        </p:tgtEl>
                                        <p:attrNameLst>
                                          <p:attrName>ppt_x</p:attrName>
                                        </p:attrNameLst>
                                      </p:cBhvr>
                                      <p:tavLst>
                                        <p:tav tm="0">
                                          <p:val>
                                            <p:strVal val="#ppt_x-0.25"/>
                                          </p:val>
                                        </p:tav>
                                        <p:tav tm="100000">
                                          <p:val>
                                            <p:strVal val="#ppt_x"/>
                                          </p:val>
                                        </p:tav>
                                      </p:tavLst>
                                    </p:anim>
                                    <p:anim calcmode="lin" valueType="num">
                                      <p:cBhvr>
                                        <p:cTn id="61" dur="664" tmFilter="0.0,0.0; 0.25,0.07; 0.50,0.2; 0.75,0.467; 1.0,1.0">
                                          <p:stCondLst>
                                            <p:cond delay="0"/>
                                          </p:stCondLst>
                                        </p:cTn>
                                        <p:tgtEl>
                                          <p:spTgt spid="26646"/>
                                        </p:tgtEl>
                                        <p:attrNameLst>
                                          <p:attrName>ppt_y</p:attrName>
                                        </p:attrNameLst>
                                      </p:cBhvr>
                                      <p:tavLst>
                                        <p:tav tm="0" fmla="#ppt_y-sin(pi*$)/3">
                                          <p:val>
                                            <p:fltVal val="0.5"/>
                                          </p:val>
                                        </p:tav>
                                        <p:tav tm="100000">
                                          <p:val>
                                            <p:fltVal val="1"/>
                                          </p:val>
                                        </p:tav>
                                      </p:tavLst>
                                    </p:anim>
                                    <p:anim calcmode="lin" valueType="num">
                                      <p:cBhvr>
                                        <p:cTn id="62" dur="664" tmFilter="0, 0; 0.125,0.2665; 0.25,0.4; 0.375,0.465; 0.5,0.5;  0.625,0.535; 0.75,0.6; 0.875,0.7335; 1,1">
                                          <p:stCondLst>
                                            <p:cond delay="664"/>
                                          </p:stCondLst>
                                        </p:cTn>
                                        <p:tgtEl>
                                          <p:spTgt spid="26646"/>
                                        </p:tgtEl>
                                        <p:attrNameLst>
                                          <p:attrName>ppt_y</p:attrName>
                                        </p:attrNameLst>
                                      </p:cBhvr>
                                      <p:tavLst>
                                        <p:tav tm="0" fmla="#ppt_y-sin(pi*$)/9">
                                          <p:val>
                                            <p:fltVal val="0"/>
                                          </p:val>
                                        </p:tav>
                                        <p:tav tm="100000">
                                          <p:val>
                                            <p:fltVal val="1"/>
                                          </p:val>
                                        </p:tav>
                                      </p:tavLst>
                                    </p:anim>
                                    <p:anim calcmode="lin" valueType="num">
                                      <p:cBhvr>
                                        <p:cTn id="63" dur="332" tmFilter="0, 0; 0.125,0.2665; 0.25,0.4; 0.375,0.465; 0.5,0.5;  0.625,0.535; 0.75,0.6; 0.875,0.7335; 1,1">
                                          <p:stCondLst>
                                            <p:cond delay="1324"/>
                                          </p:stCondLst>
                                        </p:cTn>
                                        <p:tgtEl>
                                          <p:spTgt spid="26646"/>
                                        </p:tgtEl>
                                        <p:attrNameLst>
                                          <p:attrName>ppt_y</p:attrName>
                                        </p:attrNameLst>
                                      </p:cBhvr>
                                      <p:tavLst>
                                        <p:tav tm="0" fmla="#ppt_y-sin(pi*$)/27">
                                          <p:val>
                                            <p:fltVal val="0"/>
                                          </p:val>
                                        </p:tav>
                                        <p:tav tm="100000">
                                          <p:val>
                                            <p:fltVal val="1"/>
                                          </p:val>
                                        </p:tav>
                                      </p:tavLst>
                                    </p:anim>
                                    <p:anim calcmode="lin" valueType="num">
                                      <p:cBhvr>
                                        <p:cTn id="64" dur="164" tmFilter="0, 0; 0.125,0.2665; 0.25,0.4; 0.375,0.465; 0.5,0.5;  0.625,0.535; 0.75,0.6; 0.875,0.7335; 1,1">
                                          <p:stCondLst>
                                            <p:cond delay="1656"/>
                                          </p:stCondLst>
                                        </p:cTn>
                                        <p:tgtEl>
                                          <p:spTgt spid="26646"/>
                                        </p:tgtEl>
                                        <p:attrNameLst>
                                          <p:attrName>ppt_y</p:attrName>
                                        </p:attrNameLst>
                                      </p:cBhvr>
                                      <p:tavLst>
                                        <p:tav tm="0" fmla="#ppt_y-sin(pi*$)/81">
                                          <p:val>
                                            <p:fltVal val="0"/>
                                          </p:val>
                                        </p:tav>
                                        <p:tav tm="100000">
                                          <p:val>
                                            <p:fltVal val="1"/>
                                          </p:val>
                                        </p:tav>
                                      </p:tavLst>
                                    </p:anim>
                                    <p:animScale>
                                      <p:cBhvr>
                                        <p:cTn id="65" dur="26">
                                          <p:stCondLst>
                                            <p:cond delay="650"/>
                                          </p:stCondLst>
                                        </p:cTn>
                                        <p:tgtEl>
                                          <p:spTgt spid="26646"/>
                                        </p:tgtEl>
                                      </p:cBhvr>
                                      <p:to x="100000" y="60000"/>
                                    </p:animScale>
                                    <p:animScale>
                                      <p:cBhvr>
                                        <p:cTn id="66" dur="166" decel="50000">
                                          <p:stCondLst>
                                            <p:cond delay="676"/>
                                          </p:stCondLst>
                                        </p:cTn>
                                        <p:tgtEl>
                                          <p:spTgt spid="26646"/>
                                        </p:tgtEl>
                                      </p:cBhvr>
                                      <p:to x="100000" y="100000"/>
                                    </p:animScale>
                                    <p:animScale>
                                      <p:cBhvr>
                                        <p:cTn id="67" dur="26">
                                          <p:stCondLst>
                                            <p:cond delay="1312"/>
                                          </p:stCondLst>
                                        </p:cTn>
                                        <p:tgtEl>
                                          <p:spTgt spid="26646"/>
                                        </p:tgtEl>
                                      </p:cBhvr>
                                      <p:to x="100000" y="80000"/>
                                    </p:animScale>
                                    <p:animScale>
                                      <p:cBhvr>
                                        <p:cTn id="68" dur="166" decel="50000">
                                          <p:stCondLst>
                                            <p:cond delay="1338"/>
                                          </p:stCondLst>
                                        </p:cTn>
                                        <p:tgtEl>
                                          <p:spTgt spid="26646"/>
                                        </p:tgtEl>
                                      </p:cBhvr>
                                      <p:to x="100000" y="100000"/>
                                    </p:animScale>
                                    <p:animScale>
                                      <p:cBhvr>
                                        <p:cTn id="69" dur="26">
                                          <p:stCondLst>
                                            <p:cond delay="1642"/>
                                          </p:stCondLst>
                                        </p:cTn>
                                        <p:tgtEl>
                                          <p:spTgt spid="26646"/>
                                        </p:tgtEl>
                                      </p:cBhvr>
                                      <p:to x="100000" y="90000"/>
                                    </p:animScale>
                                    <p:animScale>
                                      <p:cBhvr>
                                        <p:cTn id="70" dur="166" decel="50000">
                                          <p:stCondLst>
                                            <p:cond delay="1668"/>
                                          </p:stCondLst>
                                        </p:cTn>
                                        <p:tgtEl>
                                          <p:spTgt spid="26646"/>
                                        </p:tgtEl>
                                      </p:cBhvr>
                                      <p:to x="100000" y="100000"/>
                                    </p:animScale>
                                    <p:animScale>
                                      <p:cBhvr>
                                        <p:cTn id="71" dur="26">
                                          <p:stCondLst>
                                            <p:cond delay="1808"/>
                                          </p:stCondLst>
                                        </p:cTn>
                                        <p:tgtEl>
                                          <p:spTgt spid="26646"/>
                                        </p:tgtEl>
                                      </p:cBhvr>
                                      <p:to x="100000" y="95000"/>
                                    </p:animScale>
                                    <p:animScale>
                                      <p:cBhvr>
                                        <p:cTn id="72" dur="166" decel="50000">
                                          <p:stCondLst>
                                            <p:cond delay="1834"/>
                                          </p:stCondLst>
                                        </p:cTn>
                                        <p:tgtEl>
                                          <p:spTgt spid="26646"/>
                                        </p:tgtEl>
                                      </p:cBhvr>
                                      <p:to x="100000" y="100000"/>
                                    </p:animScale>
                                  </p:childTnLst>
                                </p:cTn>
                              </p:par>
                            </p:childTnLst>
                          </p:cTn>
                        </p:par>
                      </p:childTnLst>
                    </p:cTn>
                  </p:par>
                  <p:par>
                    <p:cTn id="73" fill="hold" nodeType="clickPar">
                      <p:stCondLst>
                        <p:cond delay="indefinite"/>
                      </p:stCondLst>
                      <p:childTnLst>
                        <p:par>
                          <p:cTn id="74" fill="hold" nodeType="withGroup">
                            <p:stCondLst>
                              <p:cond delay="0"/>
                            </p:stCondLst>
                            <p:childTnLst>
                              <p:par>
                                <p:cTn id="75" presetID="9" presetClass="entr" presetSubtype="0" fill="hold" grpId="0" nodeType="clickEffect">
                                  <p:stCondLst>
                                    <p:cond delay="0"/>
                                  </p:stCondLst>
                                  <p:childTnLst>
                                    <p:set>
                                      <p:cBhvr>
                                        <p:cTn id="76" dur="1" fill="hold">
                                          <p:stCondLst>
                                            <p:cond delay="0"/>
                                          </p:stCondLst>
                                        </p:cTn>
                                        <p:tgtEl>
                                          <p:spTgt spid="26635"/>
                                        </p:tgtEl>
                                        <p:attrNameLst>
                                          <p:attrName>style.visibility</p:attrName>
                                        </p:attrNameLst>
                                      </p:cBhvr>
                                      <p:to>
                                        <p:strVal val="visible"/>
                                      </p:to>
                                    </p:set>
                                    <p:animEffect transition="in" filter="dissolve">
                                      <p:cBhvr>
                                        <p:cTn id="77" dur="500"/>
                                        <p:tgtEl>
                                          <p:spTgt spid="26635"/>
                                        </p:tgtEl>
                                      </p:cBhvr>
                                    </p:animEffect>
                                  </p:childTnLst>
                                </p:cTn>
                              </p:par>
                              <p:par>
                                <p:cTn id="78" presetID="9" presetClass="entr" presetSubtype="0" fill="hold" grpId="0" nodeType="withEffect">
                                  <p:stCondLst>
                                    <p:cond delay="0"/>
                                  </p:stCondLst>
                                  <p:childTnLst>
                                    <p:set>
                                      <p:cBhvr>
                                        <p:cTn id="79" dur="1" fill="hold">
                                          <p:stCondLst>
                                            <p:cond delay="0"/>
                                          </p:stCondLst>
                                        </p:cTn>
                                        <p:tgtEl>
                                          <p:spTgt spid="26631"/>
                                        </p:tgtEl>
                                        <p:attrNameLst>
                                          <p:attrName>style.visibility</p:attrName>
                                        </p:attrNameLst>
                                      </p:cBhvr>
                                      <p:to>
                                        <p:strVal val="visible"/>
                                      </p:to>
                                    </p:set>
                                    <p:animEffect transition="in" filter="dissolve">
                                      <p:cBhvr>
                                        <p:cTn id="80" dur="500"/>
                                        <p:tgtEl>
                                          <p:spTgt spid="26631"/>
                                        </p:tgtEl>
                                      </p:cBhvr>
                                    </p:animEffect>
                                  </p:childTnLst>
                                </p:cTn>
                              </p:par>
                              <p:par>
                                <p:cTn id="81" presetID="9" presetClass="entr" presetSubtype="0" fill="hold" grpId="0" nodeType="withEffect">
                                  <p:stCondLst>
                                    <p:cond delay="0"/>
                                  </p:stCondLst>
                                  <p:childTnLst>
                                    <p:set>
                                      <p:cBhvr>
                                        <p:cTn id="82" dur="1" fill="hold">
                                          <p:stCondLst>
                                            <p:cond delay="0"/>
                                          </p:stCondLst>
                                        </p:cTn>
                                        <p:tgtEl>
                                          <p:spTgt spid="26634"/>
                                        </p:tgtEl>
                                        <p:attrNameLst>
                                          <p:attrName>style.visibility</p:attrName>
                                        </p:attrNameLst>
                                      </p:cBhvr>
                                      <p:to>
                                        <p:strVal val="visible"/>
                                      </p:to>
                                    </p:set>
                                    <p:animEffect transition="in" filter="dissolve">
                                      <p:cBhvr>
                                        <p:cTn id="83" dur="500"/>
                                        <p:tgtEl>
                                          <p:spTgt spid="26634"/>
                                        </p:tgtEl>
                                      </p:cBhvr>
                                    </p:animEffect>
                                  </p:childTnLst>
                                </p:cTn>
                              </p:par>
                              <p:par>
                                <p:cTn id="84" presetID="9" presetClass="entr" presetSubtype="0" fill="hold" grpId="0" nodeType="withEffect">
                                  <p:stCondLst>
                                    <p:cond delay="0"/>
                                  </p:stCondLst>
                                  <p:childTnLst>
                                    <p:set>
                                      <p:cBhvr>
                                        <p:cTn id="85" dur="1" fill="hold">
                                          <p:stCondLst>
                                            <p:cond delay="0"/>
                                          </p:stCondLst>
                                        </p:cTn>
                                        <p:tgtEl>
                                          <p:spTgt spid="26630"/>
                                        </p:tgtEl>
                                        <p:attrNameLst>
                                          <p:attrName>style.visibility</p:attrName>
                                        </p:attrNameLst>
                                      </p:cBhvr>
                                      <p:to>
                                        <p:strVal val="visible"/>
                                      </p:to>
                                    </p:set>
                                    <p:animEffect transition="in" filter="dissolve">
                                      <p:cBhvr>
                                        <p:cTn id="86" dur="500"/>
                                        <p:tgtEl>
                                          <p:spTgt spid="26630"/>
                                        </p:tgtEl>
                                      </p:cBhvr>
                                    </p:animEffect>
                                  </p:childTnLst>
                                </p:cTn>
                              </p:par>
                            </p:childTnLst>
                          </p:cTn>
                        </p:par>
                      </p:childTnLst>
                    </p:cTn>
                  </p:par>
                  <p:par>
                    <p:cTn id="87" fill="hold" nodeType="clickPar">
                      <p:stCondLst>
                        <p:cond delay="indefinite"/>
                      </p:stCondLst>
                      <p:childTnLst>
                        <p:par>
                          <p:cTn id="88" fill="hold" nodeType="withGroup">
                            <p:stCondLst>
                              <p:cond delay="0"/>
                            </p:stCondLst>
                            <p:childTnLst>
                              <p:par>
                                <p:cTn id="89" presetID="22" presetClass="entr" presetSubtype="4" fill="hold" grpId="0" nodeType="clickEffect">
                                  <p:stCondLst>
                                    <p:cond delay="0"/>
                                  </p:stCondLst>
                                  <p:childTnLst>
                                    <p:set>
                                      <p:cBhvr>
                                        <p:cTn id="90" dur="1" fill="hold">
                                          <p:stCondLst>
                                            <p:cond delay="0"/>
                                          </p:stCondLst>
                                        </p:cTn>
                                        <p:tgtEl>
                                          <p:spTgt spid="26647"/>
                                        </p:tgtEl>
                                        <p:attrNameLst>
                                          <p:attrName>style.visibility</p:attrName>
                                        </p:attrNameLst>
                                      </p:cBhvr>
                                      <p:to>
                                        <p:strVal val="visible"/>
                                      </p:to>
                                    </p:set>
                                    <p:animEffect transition="in" filter="wipe(down)">
                                      <p:cBhvr>
                                        <p:cTn id="91" dur="500"/>
                                        <p:tgtEl>
                                          <p:spTgt spid="26647"/>
                                        </p:tgtEl>
                                      </p:cBhvr>
                                    </p:animEffect>
                                  </p:childTnLst>
                                </p:cTn>
                              </p:par>
                            </p:childTnLst>
                          </p:cTn>
                        </p:par>
                      </p:childTnLst>
                    </p:cTn>
                  </p:par>
                  <p:par>
                    <p:cTn id="92" fill="hold" nodeType="clickPar">
                      <p:stCondLst>
                        <p:cond delay="indefinite"/>
                      </p:stCondLst>
                      <p:childTnLst>
                        <p:par>
                          <p:cTn id="93" fill="hold" nodeType="withGroup">
                            <p:stCondLst>
                              <p:cond delay="0"/>
                            </p:stCondLst>
                            <p:childTnLst>
                              <p:par>
                                <p:cTn id="94" presetID="9" presetClass="entr" presetSubtype="0" fill="hold" grpId="0" nodeType="clickEffect">
                                  <p:stCondLst>
                                    <p:cond delay="0"/>
                                  </p:stCondLst>
                                  <p:childTnLst>
                                    <p:set>
                                      <p:cBhvr>
                                        <p:cTn id="95" dur="1" fill="hold">
                                          <p:stCondLst>
                                            <p:cond delay="0"/>
                                          </p:stCondLst>
                                        </p:cTn>
                                        <p:tgtEl>
                                          <p:spTgt spid="26649"/>
                                        </p:tgtEl>
                                        <p:attrNameLst>
                                          <p:attrName>style.visibility</p:attrName>
                                        </p:attrNameLst>
                                      </p:cBhvr>
                                      <p:to>
                                        <p:strVal val="visible"/>
                                      </p:to>
                                    </p:set>
                                    <p:animEffect transition="in" filter="dissolve">
                                      <p:cBhvr>
                                        <p:cTn id="96" dur="500"/>
                                        <p:tgtEl>
                                          <p:spTgt spid="26649"/>
                                        </p:tgtEl>
                                      </p:cBhvr>
                                    </p:animEffect>
                                  </p:childTnLst>
                                </p:cTn>
                              </p:par>
                            </p:childTnLst>
                          </p:cTn>
                        </p:par>
                      </p:childTnLst>
                    </p:cTn>
                  </p:par>
                  <p:par>
                    <p:cTn id="97" fill="hold" nodeType="clickPar">
                      <p:stCondLst>
                        <p:cond delay="indefinite"/>
                      </p:stCondLst>
                      <p:childTnLst>
                        <p:par>
                          <p:cTn id="98" fill="hold" nodeType="withGroup">
                            <p:stCondLst>
                              <p:cond delay="0"/>
                            </p:stCondLst>
                            <p:childTnLst>
                              <p:par>
                                <p:cTn id="99" presetID="9" presetClass="entr" presetSubtype="0" fill="hold" grpId="0" nodeType="clickEffect">
                                  <p:stCondLst>
                                    <p:cond delay="0"/>
                                  </p:stCondLst>
                                  <p:childTnLst>
                                    <p:set>
                                      <p:cBhvr>
                                        <p:cTn id="100" dur="1" fill="hold">
                                          <p:stCondLst>
                                            <p:cond delay="0"/>
                                          </p:stCondLst>
                                        </p:cTn>
                                        <p:tgtEl>
                                          <p:spTgt spid="26657"/>
                                        </p:tgtEl>
                                        <p:attrNameLst>
                                          <p:attrName>style.visibility</p:attrName>
                                        </p:attrNameLst>
                                      </p:cBhvr>
                                      <p:to>
                                        <p:strVal val="visible"/>
                                      </p:to>
                                    </p:set>
                                    <p:animEffect transition="in" filter="dissolve">
                                      <p:cBhvr>
                                        <p:cTn id="101" dur="500"/>
                                        <p:tgtEl>
                                          <p:spTgt spid="26657"/>
                                        </p:tgtEl>
                                      </p:cBhvr>
                                    </p:animEffect>
                                  </p:childTnLst>
                                </p:cTn>
                              </p:par>
                              <p:par>
                                <p:cTn id="102" presetID="9" presetClass="entr" presetSubtype="0" fill="hold" grpId="0" nodeType="withEffect">
                                  <p:stCondLst>
                                    <p:cond delay="0"/>
                                  </p:stCondLst>
                                  <p:childTnLst>
                                    <p:set>
                                      <p:cBhvr>
                                        <p:cTn id="103" dur="1" fill="hold">
                                          <p:stCondLst>
                                            <p:cond delay="0"/>
                                          </p:stCondLst>
                                        </p:cTn>
                                        <p:tgtEl>
                                          <p:spTgt spid="26652"/>
                                        </p:tgtEl>
                                        <p:attrNameLst>
                                          <p:attrName>style.visibility</p:attrName>
                                        </p:attrNameLst>
                                      </p:cBhvr>
                                      <p:to>
                                        <p:strVal val="visible"/>
                                      </p:to>
                                    </p:set>
                                    <p:animEffect transition="in" filter="dissolve">
                                      <p:cBhvr>
                                        <p:cTn id="104" dur="500"/>
                                        <p:tgtEl>
                                          <p:spTgt spid="26652"/>
                                        </p:tgtEl>
                                      </p:cBhvr>
                                    </p:animEffect>
                                  </p:childTnLst>
                                </p:cTn>
                              </p:par>
                              <p:par>
                                <p:cTn id="105" presetID="9" presetClass="entr" presetSubtype="0" fill="hold" grpId="0" nodeType="withEffect">
                                  <p:stCondLst>
                                    <p:cond delay="0"/>
                                  </p:stCondLst>
                                  <p:childTnLst>
                                    <p:set>
                                      <p:cBhvr>
                                        <p:cTn id="106" dur="1" fill="hold">
                                          <p:stCondLst>
                                            <p:cond delay="0"/>
                                          </p:stCondLst>
                                        </p:cTn>
                                        <p:tgtEl>
                                          <p:spTgt spid="26653"/>
                                        </p:tgtEl>
                                        <p:attrNameLst>
                                          <p:attrName>style.visibility</p:attrName>
                                        </p:attrNameLst>
                                      </p:cBhvr>
                                      <p:to>
                                        <p:strVal val="visible"/>
                                      </p:to>
                                    </p:set>
                                    <p:animEffect transition="in" filter="dissolve">
                                      <p:cBhvr>
                                        <p:cTn id="107" dur="500"/>
                                        <p:tgtEl>
                                          <p:spTgt spid="26653"/>
                                        </p:tgtEl>
                                      </p:cBhvr>
                                    </p:animEffect>
                                  </p:childTnLst>
                                </p:cTn>
                              </p:par>
                              <p:par>
                                <p:cTn id="108" presetID="9" presetClass="entr" presetSubtype="0" fill="hold" grpId="0" nodeType="withEffect">
                                  <p:stCondLst>
                                    <p:cond delay="0"/>
                                  </p:stCondLst>
                                  <p:childTnLst>
                                    <p:set>
                                      <p:cBhvr>
                                        <p:cTn id="109" dur="1" fill="hold">
                                          <p:stCondLst>
                                            <p:cond delay="0"/>
                                          </p:stCondLst>
                                        </p:cTn>
                                        <p:tgtEl>
                                          <p:spTgt spid="26650"/>
                                        </p:tgtEl>
                                        <p:attrNameLst>
                                          <p:attrName>style.visibility</p:attrName>
                                        </p:attrNameLst>
                                      </p:cBhvr>
                                      <p:to>
                                        <p:strVal val="visible"/>
                                      </p:to>
                                    </p:set>
                                    <p:animEffect transition="in" filter="dissolve">
                                      <p:cBhvr>
                                        <p:cTn id="110" dur="500"/>
                                        <p:tgtEl>
                                          <p:spTgt spid="26650"/>
                                        </p:tgtEl>
                                      </p:cBhvr>
                                    </p:animEffect>
                                  </p:childTnLst>
                                </p:cTn>
                              </p:par>
                              <p:par>
                                <p:cTn id="111" presetID="9" presetClass="entr" presetSubtype="0" fill="hold" grpId="0" nodeType="withEffect">
                                  <p:stCondLst>
                                    <p:cond delay="0"/>
                                  </p:stCondLst>
                                  <p:childTnLst>
                                    <p:set>
                                      <p:cBhvr>
                                        <p:cTn id="112" dur="1" fill="hold">
                                          <p:stCondLst>
                                            <p:cond delay="0"/>
                                          </p:stCondLst>
                                        </p:cTn>
                                        <p:tgtEl>
                                          <p:spTgt spid="26651"/>
                                        </p:tgtEl>
                                        <p:attrNameLst>
                                          <p:attrName>style.visibility</p:attrName>
                                        </p:attrNameLst>
                                      </p:cBhvr>
                                      <p:to>
                                        <p:strVal val="visible"/>
                                      </p:to>
                                    </p:set>
                                    <p:animEffect transition="in" filter="dissolve">
                                      <p:cBhvr>
                                        <p:cTn id="113" dur="500"/>
                                        <p:tgtEl>
                                          <p:spTgt spid="26651"/>
                                        </p:tgtEl>
                                      </p:cBhvr>
                                    </p:animEffect>
                                  </p:childTnLst>
                                </p:cTn>
                              </p:par>
                              <p:par>
                                <p:cTn id="114" presetID="9" presetClass="entr" presetSubtype="0" fill="hold" grpId="0" nodeType="withEffect">
                                  <p:stCondLst>
                                    <p:cond delay="0"/>
                                  </p:stCondLst>
                                  <p:childTnLst>
                                    <p:set>
                                      <p:cBhvr>
                                        <p:cTn id="115" dur="1" fill="hold">
                                          <p:stCondLst>
                                            <p:cond delay="0"/>
                                          </p:stCondLst>
                                        </p:cTn>
                                        <p:tgtEl>
                                          <p:spTgt spid="26654"/>
                                        </p:tgtEl>
                                        <p:attrNameLst>
                                          <p:attrName>style.visibility</p:attrName>
                                        </p:attrNameLst>
                                      </p:cBhvr>
                                      <p:to>
                                        <p:strVal val="visible"/>
                                      </p:to>
                                    </p:set>
                                    <p:animEffect transition="in" filter="dissolve">
                                      <p:cBhvr>
                                        <p:cTn id="116" dur="500"/>
                                        <p:tgtEl>
                                          <p:spTgt spid="26654"/>
                                        </p:tgtEl>
                                      </p:cBhvr>
                                    </p:animEffect>
                                  </p:childTnLst>
                                </p:cTn>
                              </p:par>
                              <p:par>
                                <p:cTn id="117" presetID="9" presetClass="entr" presetSubtype="0" fill="hold" grpId="0" nodeType="withEffect">
                                  <p:stCondLst>
                                    <p:cond delay="0"/>
                                  </p:stCondLst>
                                  <p:childTnLst>
                                    <p:set>
                                      <p:cBhvr>
                                        <p:cTn id="118" dur="1" fill="hold">
                                          <p:stCondLst>
                                            <p:cond delay="0"/>
                                          </p:stCondLst>
                                        </p:cTn>
                                        <p:tgtEl>
                                          <p:spTgt spid="26655"/>
                                        </p:tgtEl>
                                        <p:attrNameLst>
                                          <p:attrName>style.visibility</p:attrName>
                                        </p:attrNameLst>
                                      </p:cBhvr>
                                      <p:to>
                                        <p:strVal val="visible"/>
                                      </p:to>
                                    </p:set>
                                    <p:animEffect transition="in" filter="dissolve">
                                      <p:cBhvr>
                                        <p:cTn id="119" dur="500"/>
                                        <p:tgtEl>
                                          <p:spTgt spid="26655"/>
                                        </p:tgtEl>
                                      </p:cBhvr>
                                    </p:animEffect>
                                  </p:childTnLst>
                                </p:cTn>
                              </p:par>
                              <p:par>
                                <p:cTn id="120" presetID="9" presetClass="entr" presetSubtype="0" fill="hold" grpId="0" nodeType="withEffect">
                                  <p:stCondLst>
                                    <p:cond delay="0"/>
                                  </p:stCondLst>
                                  <p:childTnLst>
                                    <p:set>
                                      <p:cBhvr>
                                        <p:cTn id="121" dur="1" fill="hold">
                                          <p:stCondLst>
                                            <p:cond delay="0"/>
                                          </p:stCondLst>
                                        </p:cTn>
                                        <p:tgtEl>
                                          <p:spTgt spid="26656"/>
                                        </p:tgtEl>
                                        <p:attrNameLst>
                                          <p:attrName>style.visibility</p:attrName>
                                        </p:attrNameLst>
                                      </p:cBhvr>
                                      <p:to>
                                        <p:strVal val="visible"/>
                                      </p:to>
                                    </p:set>
                                    <p:animEffect transition="in" filter="dissolve">
                                      <p:cBhvr>
                                        <p:cTn id="122" dur="500"/>
                                        <p:tgtEl>
                                          <p:spTgt spid="26656"/>
                                        </p:tgtEl>
                                      </p:cBhvr>
                                    </p:animEffect>
                                  </p:childTnLst>
                                </p:cTn>
                              </p:par>
                            </p:childTnLst>
                          </p:cTn>
                        </p:par>
                      </p:childTnLst>
                    </p:cTn>
                  </p:par>
                  <p:par>
                    <p:cTn id="123" fill="hold" nodeType="clickPar">
                      <p:stCondLst>
                        <p:cond delay="indefinite"/>
                      </p:stCondLst>
                      <p:childTnLst>
                        <p:par>
                          <p:cTn id="124" fill="hold" nodeType="withGroup">
                            <p:stCondLst>
                              <p:cond delay="0"/>
                            </p:stCondLst>
                            <p:childTnLst>
                              <p:par>
                                <p:cTn id="125" presetID="26" presetClass="entr" presetSubtype="0" fill="hold" grpId="0" nodeType="clickEffect">
                                  <p:stCondLst>
                                    <p:cond delay="0"/>
                                  </p:stCondLst>
                                  <p:childTnLst>
                                    <p:set>
                                      <p:cBhvr>
                                        <p:cTn id="126" dur="1" fill="hold">
                                          <p:stCondLst>
                                            <p:cond delay="0"/>
                                          </p:stCondLst>
                                        </p:cTn>
                                        <p:tgtEl>
                                          <p:spTgt spid="26659"/>
                                        </p:tgtEl>
                                        <p:attrNameLst>
                                          <p:attrName>style.visibility</p:attrName>
                                        </p:attrNameLst>
                                      </p:cBhvr>
                                      <p:to>
                                        <p:strVal val="visible"/>
                                      </p:to>
                                    </p:set>
                                    <p:animEffect transition="in" filter="wipe(down)">
                                      <p:cBhvr>
                                        <p:cTn id="127" dur="580">
                                          <p:stCondLst>
                                            <p:cond delay="0"/>
                                          </p:stCondLst>
                                        </p:cTn>
                                        <p:tgtEl>
                                          <p:spTgt spid="26659"/>
                                        </p:tgtEl>
                                      </p:cBhvr>
                                    </p:animEffect>
                                    <p:anim calcmode="lin" valueType="num">
                                      <p:cBhvr>
                                        <p:cTn id="128" dur="1822" tmFilter="0,0; 0.14,0.36; 0.43,0.73; 0.71,0.91; 1.0,1.0">
                                          <p:stCondLst>
                                            <p:cond delay="0"/>
                                          </p:stCondLst>
                                        </p:cTn>
                                        <p:tgtEl>
                                          <p:spTgt spid="26659"/>
                                        </p:tgtEl>
                                        <p:attrNameLst>
                                          <p:attrName>ppt_x</p:attrName>
                                        </p:attrNameLst>
                                      </p:cBhvr>
                                      <p:tavLst>
                                        <p:tav tm="0">
                                          <p:val>
                                            <p:strVal val="#ppt_x-0.25"/>
                                          </p:val>
                                        </p:tav>
                                        <p:tav tm="100000">
                                          <p:val>
                                            <p:strVal val="#ppt_x"/>
                                          </p:val>
                                        </p:tav>
                                      </p:tavLst>
                                    </p:anim>
                                    <p:anim calcmode="lin" valueType="num">
                                      <p:cBhvr>
                                        <p:cTn id="129" dur="664" tmFilter="0.0,0.0; 0.25,0.07; 0.50,0.2; 0.75,0.467; 1.0,1.0">
                                          <p:stCondLst>
                                            <p:cond delay="0"/>
                                          </p:stCondLst>
                                        </p:cTn>
                                        <p:tgtEl>
                                          <p:spTgt spid="26659"/>
                                        </p:tgtEl>
                                        <p:attrNameLst>
                                          <p:attrName>ppt_y</p:attrName>
                                        </p:attrNameLst>
                                      </p:cBhvr>
                                      <p:tavLst>
                                        <p:tav tm="0" fmla="#ppt_y-sin(pi*$)/3">
                                          <p:val>
                                            <p:fltVal val="0.5"/>
                                          </p:val>
                                        </p:tav>
                                        <p:tav tm="100000">
                                          <p:val>
                                            <p:fltVal val="1"/>
                                          </p:val>
                                        </p:tav>
                                      </p:tavLst>
                                    </p:anim>
                                    <p:anim calcmode="lin" valueType="num">
                                      <p:cBhvr>
                                        <p:cTn id="130" dur="664" tmFilter="0, 0; 0.125,0.2665; 0.25,0.4; 0.375,0.465; 0.5,0.5;  0.625,0.535; 0.75,0.6; 0.875,0.7335; 1,1">
                                          <p:stCondLst>
                                            <p:cond delay="664"/>
                                          </p:stCondLst>
                                        </p:cTn>
                                        <p:tgtEl>
                                          <p:spTgt spid="26659"/>
                                        </p:tgtEl>
                                        <p:attrNameLst>
                                          <p:attrName>ppt_y</p:attrName>
                                        </p:attrNameLst>
                                      </p:cBhvr>
                                      <p:tavLst>
                                        <p:tav tm="0" fmla="#ppt_y-sin(pi*$)/9">
                                          <p:val>
                                            <p:fltVal val="0"/>
                                          </p:val>
                                        </p:tav>
                                        <p:tav tm="100000">
                                          <p:val>
                                            <p:fltVal val="1"/>
                                          </p:val>
                                        </p:tav>
                                      </p:tavLst>
                                    </p:anim>
                                    <p:anim calcmode="lin" valueType="num">
                                      <p:cBhvr>
                                        <p:cTn id="131" dur="332" tmFilter="0, 0; 0.125,0.2665; 0.25,0.4; 0.375,0.465; 0.5,0.5;  0.625,0.535; 0.75,0.6; 0.875,0.7335; 1,1">
                                          <p:stCondLst>
                                            <p:cond delay="1324"/>
                                          </p:stCondLst>
                                        </p:cTn>
                                        <p:tgtEl>
                                          <p:spTgt spid="26659"/>
                                        </p:tgtEl>
                                        <p:attrNameLst>
                                          <p:attrName>ppt_y</p:attrName>
                                        </p:attrNameLst>
                                      </p:cBhvr>
                                      <p:tavLst>
                                        <p:tav tm="0" fmla="#ppt_y-sin(pi*$)/27">
                                          <p:val>
                                            <p:fltVal val="0"/>
                                          </p:val>
                                        </p:tav>
                                        <p:tav tm="100000">
                                          <p:val>
                                            <p:fltVal val="1"/>
                                          </p:val>
                                        </p:tav>
                                      </p:tavLst>
                                    </p:anim>
                                    <p:anim calcmode="lin" valueType="num">
                                      <p:cBhvr>
                                        <p:cTn id="132" dur="164" tmFilter="0, 0; 0.125,0.2665; 0.25,0.4; 0.375,0.465; 0.5,0.5;  0.625,0.535; 0.75,0.6; 0.875,0.7335; 1,1">
                                          <p:stCondLst>
                                            <p:cond delay="1656"/>
                                          </p:stCondLst>
                                        </p:cTn>
                                        <p:tgtEl>
                                          <p:spTgt spid="26659"/>
                                        </p:tgtEl>
                                        <p:attrNameLst>
                                          <p:attrName>ppt_y</p:attrName>
                                        </p:attrNameLst>
                                      </p:cBhvr>
                                      <p:tavLst>
                                        <p:tav tm="0" fmla="#ppt_y-sin(pi*$)/81">
                                          <p:val>
                                            <p:fltVal val="0"/>
                                          </p:val>
                                        </p:tav>
                                        <p:tav tm="100000">
                                          <p:val>
                                            <p:fltVal val="1"/>
                                          </p:val>
                                        </p:tav>
                                      </p:tavLst>
                                    </p:anim>
                                    <p:animScale>
                                      <p:cBhvr>
                                        <p:cTn id="133" dur="26">
                                          <p:stCondLst>
                                            <p:cond delay="650"/>
                                          </p:stCondLst>
                                        </p:cTn>
                                        <p:tgtEl>
                                          <p:spTgt spid="26659"/>
                                        </p:tgtEl>
                                      </p:cBhvr>
                                      <p:to x="100000" y="60000"/>
                                    </p:animScale>
                                    <p:animScale>
                                      <p:cBhvr>
                                        <p:cTn id="134" dur="166" decel="50000">
                                          <p:stCondLst>
                                            <p:cond delay="676"/>
                                          </p:stCondLst>
                                        </p:cTn>
                                        <p:tgtEl>
                                          <p:spTgt spid="26659"/>
                                        </p:tgtEl>
                                      </p:cBhvr>
                                      <p:to x="100000" y="100000"/>
                                    </p:animScale>
                                    <p:animScale>
                                      <p:cBhvr>
                                        <p:cTn id="135" dur="26">
                                          <p:stCondLst>
                                            <p:cond delay="1312"/>
                                          </p:stCondLst>
                                        </p:cTn>
                                        <p:tgtEl>
                                          <p:spTgt spid="26659"/>
                                        </p:tgtEl>
                                      </p:cBhvr>
                                      <p:to x="100000" y="80000"/>
                                    </p:animScale>
                                    <p:animScale>
                                      <p:cBhvr>
                                        <p:cTn id="136" dur="166" decel="50000">
                                          <p:stCondLst>
                                            <p:cond delay="1338"/>
                                          </p:stCondLst>
                                        </p:cTn>
                                        <p:tgtEl>
                                          <p:spTgt spid="26659"/>
                                        </p:tgtEl>
                                      </p:cBhvr>
                                      <p:to x="100000" y="100000"/>
                                    </p:animScale>
                                    <p:animScale>
                                      <p:cBhvr>
                                        <p:cTn id="137" dur="26">
                                          <p:stCondLst>
                                            <p:cond delay="1642"/>
                                          </p:stCondLst>
                                        </p:cTn>
                                        <p:tgtEl>
                                          <p:spTgt spid="26659"/>
                                        </p:tgtEl>
                                      </p:cBhvr>
                                      <p:to x="100000" y="90000"/>
                                    </p:animScale>
                                    <p:animScale>
                                      <p:cBhvr>
                                        <p:cTn id="138" dur="166" decel="50000">
                                          <p:stCondLst>
                                            <p:cond delay="1668"/>
                                          </p:stCondLst>
                                        </p:cTn>
                                        <p:tgtEl>
                                          <p:spTgt spid="26659"/>
                                        </p:tgtEl>
                                      </p:cBhvr>
                                      <p:to x="100000" y="100000"/>
                                    </p:animScale>
                                    <p:animScale>
                                      <p:cBhvr>
                                        <p:cTn id="139" dur="26">
                                          <p:stCondLst>
                                            <p:cond delay="1808"/>
                                          </p:stCondLst>
                                        </p:cTn>
                                        <p:tgtEl>
                                          <p:spTgt spid="26659"/>
                                        </p:tgtEl>
                                      </p:cBhvr>
                                      <p:to x="100000" y="95000"/>
                                    </p:animScale>
                                    <p:animScale>
                                      <p:cBhvr>
                                        <p:cTn id="140" dur="166" decel="50000">
                                          <p:stCondLst>
                                            <p:cond delay="1834"/>
                                          </p:stCondLst>
                                        </p:cTn>
                                        <p:tgtEl>
                                          <p:spTgt spid="26659"/>
                                        </p:tgtEl>
                                      </p:cBhvr>
                                      <p:to x="100000" y="100000"/>
                                    </p:animScale>
                                  </p:childTnLst>
                                </p:cTn>
                              </p:par>
                            </p:childTnLst>
                          </p:cTn>
                        </p:par>
                      </p:childTnLst>
                    </p:cTn>
                  </p:par>
                  <p:par>
                    <p:cTn id="141" fill="hold" nodeType="clickPar">
                      <p:stCondLst>
                        <p:cond delay="indefinite"/>
                      </p:stCondLst>
                      <p:childTnLst>
                        <p:par>
                          <p:cTn id="142" fill="hold" nodeType="withGroup">
                            <p:stCondLst>
                              <p:cond delay="0"/>
                            </p:stCondLst>
                            <p:childTnLst>
                              <p:par>
                                <p:cTn id="143" presetID="26" presetClass="entr" presetSubtype="0" fill="hold" grpId="0" nodeType="clickEffect">
                                  <p:stCondLst>
                                    <p:cond delay="0"/>
                                  </p:stCondLst>
                                  <p:childTnLst>
                                    <p:set>
                                      <p:cBhvr>
                                        <p:cTn id="144" dur="1" fill="hold">
                                          <p:stCondLst>
                                            <p:cond delay="0"/>
                                          </p:stCondLst>
                                        </p:cTn>
                                        <p:tgtEl>
                                          <p:spTgt spid="26660"/>
                                        </p:tgtEl>
                                        <p:attrNameLst>
                                          <p:attrName>style.visibility</p:attrName>
                                        </p:attrNameLst>
                                      </p:cBhvr>
                                      <p:to>
                                        <p:strVal val="visible"/>
                                      </p:to>
                                    </p:set>
                                    <p:animEffect transition="in" filter="wipe(down)">
                                      <p:cBhvr>
                                        <p:cTn id="145" dur="580">
                                          <p:stCondLst>
                                            <p:cond delay="0"/>
                                          </p:stCondLst>
                                        </p:cTn>
                                        <p:tgtEl>
                                          <p:spTgt spid="26660"/>
                                        </p:tgtEl>
                                      </p:cBhvr>
                                    </p:animEffect>
                                    <p:anim calcmode="lin" valueType="num">
                                      <p:cBhvr>
                                        <p:cTn id="146" dur="1822" tmFilter="0,0; 0.14,0.36; 0.43,0.73; 0.71,0.91; 1.0,1.0">
                                          <p:stCondLst>
                                            <p:cond delay="0"/>
                                          </p:stCondLst>
                                        </p:cTn>
                                        <p:tgtEl>
                                          <p:spTgt spid="26660"/>
                                        </p:tgtEl>
                                        <p:attrNameLst>
                                          <p:attrName>ppt_x</p:attrName>
                                        </p:attrNameLst>
                                      </p:cBhvr>
                                      <p:tavLst>
                                        <p:tav tm="0">
                                          <p:val>
                                            <p:strVal val="#ppt_x-0.25"/>
                                          </p:val>
                                        </p:tav>
                                        <p:tav tm="100000">
                                          <p:val>
                                            <p:strVal val="#ppt_x"/>
                                          </p:val>
                                        </p:tav>
                                      </p:tavLst>
                                    </p:anim>
                                    <p:anim calcmode="lin" valueType="num">
                                      <p:cBhvr>
                                        <p:cTn id="147" dur="664" tmFilter="0.0,0.0; 0.25,0.07; 0.50,0.2; 0.75,0.467; 1.0,1.0">
                                          <p:stCondLst>
                                            <p:cond delay="0"/>
                                          </p:stCondLst>
                                        </p:cTn>
                                        <p:tgtEl>
                                          <p:spTgt spid="26660"/>
                                        </p:tgtEl>
                                        <p:attrNameLst>
                                          <p:attrName>ppt_y</p:attrName>
                                        </p:attrNameLst>
                                      </p:cBhvr>
                                      <p:tavLst>
                                        <p:tav tm="0" fmla="#ppt_y-sin(pi*$)/3">
                                          <p:val>
                                            <p:fltVal val="0.5"/>
                                          </p:val>
                                        </p:tav>
                                        <p:tav tm="100000">
                                          <p:val>
                                            <p:fltVal val="1"/>
                                          </p:val>
                                        </p:tav>
                                      </p:tavLst>
                                    </p:anim>
                                    <p:anim calcmode="lin" valueType="num">
                                      <p:cBhvr>
                                        <p:cTn id="148" dur="664" tmFilter="0, 0; 0.125,0.2665; 0.25,0.4; 0.375,0.465; 0.5,0.5;  0.625,0.535; 0.75,0.6; 0.875,0.7335; 1,1">
                                          <p:stCondLst>
                                            <p:cond delay="664"/>
                                          </p:stCondLst>
                                        </p:cTn>
                                        <p:tgtEl>
                                          <p:spTgt spid="26660"/>
                                        </p:tgtEl>
                                        <p:attrNameLst>
                                          <p:attrName>ppt_y</p:attrName>
                                        </p:attrNameLst>
                                      </p:cBhvr>
                                      <p:tavLst>
                                        <p:tav tm="0" fmla="#ppt_y-sin(pi*$)/9">
                                          <p:val>
                                            <p:fltVal val="0"/>
                                          </p:val>
                                        </p:tav>
                                        <p:tav tm="100000">
                                          <p:val>
                                            <p:fltVal val="1"/>
                                          </p:val>
                                        </p:tav>
                                      </p:tavLst>
                                    </p:anim>
                                    <p:anim calcmode="lin" valueType="num">
                                      <p:cBhvr>
                                        <p:cTn id="149" dur="332" tmFilter="0, 0; 0.125,0.2665; 0.25,0.4; 0.375,0.465; 0.5,0.5;  0.625,0.535; 0.75,0.6; 0.875,0.7335; 1,1">
                                          <p:stCondLst>
                                            <p:cond delay="1324"/>
                                          </p:stCondLst>
                                        </p:cTn>
                                        <p:tgtEl>
                                          <p:spTgt spid="26660"/>
                                        </p:tgtEl>
                                        <p:attrNameLst>
                                          <p:attrName>ppt_y</p:attrName>
                                        </p:attrNameLst>
                                      </p:cBhvr>
                                      <p:tavLst>
                                        <p:tav tm="0" fmla="#ppt_y-sin(pi*$)/27">
                                          <p:val>
                                            <p:fltVal val="0"/>
                                          </p:val>
                                        </p:tav>
                                        <p:tav tm="100000">
                                          <p:val>
                                            <p:fltVal val="1"/>
                                          </p:val>
                                        </p:tav>
                                      </p:tavLst>
                                    </p:anim>
                                    <p:anim calcmode="lin" valueType="num">
                                      <p:cBhvr>
                                        <p:cTn id="150" dur="164" tmFilter="0, 0; 0.125,0.2665; 0.25,0.4; 0.375,0.465; 0.5,0.5;  0.625,0.535; 0.75,0.6; 0.875,0.7335; 1,1">
                                          <p:stCondLst>
                                            <p:cond delay="1656"/>
                                          </p:stCondLst>
                                        </p:cTn>
                                        <p:tgtEl>
                                          <p:spTgt spid="26660"/>
                                        </p:tgtEl>
                                        <p:attrNameLst>
                                          <p:attrName>ppt_y</p:attrName>
                                        </p:attrNameLst>
                                      </p:cBhvr>
                                      <p:tavLst>
                                        <p:tav tm="0" fmla="#ppt_y-sin(pi*$)/81">
                                          <p:val>
                                            <p:fltVal val="0"/>
                                          </p:val>
                                        </p:tav>
                                        <p:tav tm="100000">
                                          <p:val>
                                            <p:fltVal val="1"/>
                                          </p:val>
                                        </p:tav>
                                      </p:tavLst>
                                    </p:anim>
                                    <p:animScale>
                                      <p:cBhvr>
                                        <p:cTn id="151" dur="26">
                                          <p:stCondLst>
                                            <p:cond delay="650"/>
                                          </p:stCondLst>
                                        </p:cTn>
                                        <p:tgtEl>
                                          <p:spTgt spid="26660"/>
                                        </p:tgtEl>
                                      </p:cBhvr>
                                      <p:to x="100000" y="60000"/>
                                    </p:animScale>
                                    <p:animScale>
                                      <p:cBhvr>
                                        <p:cTn id="152" dur="166" decel="50000">
                                          <p:stCondLst>
                                            <p:cond delay="676"/>
                                          </p:stCondLst>
                                        </p:cTn>
                                        <p:tgtEl>
                                          <p:spTgt spid="26660"/>
                                        </p:tgtEl>
                                      </p:cBhvr>
                                      <p:to x="100000" y="100000"/>
                                    </p:animScale>
                                    <p:animScale>
                                      <p:cBhvr>
                                        <p:cTn id="153" dur="26">
                                          <p:stCondLst>
                                            <p:cond delay="1312"/>
                                          </p:stCondLst>
                                        </p:cTn>
                                        <p:tgtEl>
                                          <p:spTgt spid="26660"/>
                                        </p:tgtEl>
                                      </p:cBhvr>
                                      <p:to x="100000" y="80000"/>
                                    </p:animScale>
                                    <p:animScale>
                                      <p:cBhvr>
                                        <p:cTn id="154" dur="166" decel="50000">
                                          <p:stCondLst>
                                            <p:cond delay="1338"/>
                                          </p:stCondLst>
                                        </p:cTn>
                                        <p:tgtEl>
                                          <p:spTgt spid="26660"/>
                                        </p:tgtEl>
                                      </p:cBhvr>
                                      <p:to x="100000" y="100000"/>
                                    </p:animScale>
                                    <p:animScale>
                                      <p:cBhvr>
                                        <p:cTn id="155" dur="26">
                                          <p:stCondLst>
                                            <p:cond delay="1642"/>
                                          </p:stCondLst>
                                        </p:cTn>
                                        <p:tgtEl>
                                          <p:spTgt spid="26660"/>
                                        </p:tgtEl>
                                      </p:cBhvr>
                                      <p:to x="100000" y="90000"/>
                                    </p:animScale>
                                    <p:animScale>
                                      <p:cBhvr>
                                        <p:cTn id="156" dur="166" decel="50000">
                                          <p:stCondLst>
                                            <p:cond delay="1668"/>
                                          </p:stCondLst>
                                        </p:cTn>
                                        <p:tgtEl>
                                          <p:spTgt spid="26660"/>
                                        </p:tgtEl>
                                      </p:cBhvr>
                                      <p:to x="100000" y="100000"/>
                                    </p:animScale>
                                    <p:animScale>
                                      <p:cBhvr>
                                        <p:cTn id="157" dur="26">
                                          <p:stCondLst>
                                            <p:cond delay="1808"/>
                                          </p:stCondLst>
                                        </p:cTn>
                                        <p:tgtEl>
                                          <p:spTgt spid="26660"/>
                                        </p:tgtEl>
                                      </p:cBhvr>
                                      <p:to x="100000" y="95000"/>
                                    </p:animScale>
                                    <p:animScale>
                                      <p:cBhvr>
                                        <p:cTn id="158" dur="166" decel="50000">
                                          <p:stCondLst>
                                            <p:cond delay="1834"/>
                                          </p:stCondLst>
                                        </p:cTn>
                                        <p:tgtEl>
                                          <p:spTgt spid="26660"/>
                                        </p:tgtEl>
                                      </p:cBhvr>
                                      <p:to x="100000" y="100000"/>
                                    </p:animScale>
                                  </p:childTnLst>
                                </p:cTn>
                              </p:par>
                            </p:childTnLst>
                          </p:cTn>
                        </p:par>
                      </p:childTnLst>
                    </p:cTn>
                  </p:par>
                  <p:par>
                    <p:cTn id="159" fill="hold" nodeType="clickPar">
                      <p:stCondLst>
                        <p:cond delay="indefinite"/>
                      </p:stCondLst>
                      <p:childTnLst>
                        <p:par>
                          <p:cTn id="160" fill="hold" nodeType="withGroup">
                            <p:stCondLst>
                              <p:cond delay="0"/>
                            </p:stCondLst>
                            <p:childTnLst>
                              <p:par>
                                <p:cTn id="161" presetID="22" presetClass="entr" presetSubtype="4" fill="hold" grpId="0" nodeType="clickEffect">
                                  <p:stCondLst>
                                    <p:cond delay="0"/>
                                  </p:stCondLst>
                                  <p:childTnLst>
                                    <p:set>
                                      <p:cBhvr>
                                        <p:cTn id="162" dur="1" fill="hold">
                                          <p:stCondLst>
                                            <p:cond delay="0"/>
                                          </p:stCondLst>
                                        </p:cTn>
                                        <p:tgtEl>
                                          <p:spTgt spid="26662"/>
                                        </p:tgtEl>
                                        <p:attrNameLst>
                                          <p:attrName>style.visibility</p:attrName>
                                        </p:attrNameLst>
                                      </p:cBhvr>
                                      <p:to>
                                        <p:strVal val="visible"/>
                                      </p:to>
                                    </p:set>
                                    <p:animEffect transition="in" filter="wipe(down)">
                                      <p:cBhvr>
                                        <p:cTn id="163" dur="500"/>
                                        <p:tgtEl>
                                          <p:spTgt spid="26662"/>
                                        </p:tgtEl>
                                      </p:cBhvr>
                                    </p:animEffect>
                                  </p:childTnLst>
                                </p:cTn>
                              </p:par>
                            </p:childTnLst>
                          </p:cTn>
                        </p:par>
                      </p:childTnLst>
                    </p:cTn>
                  </p:par>
                  <p:par>
                    <p:cTn id="164" fill="hold" nodeType="clickPar">
                      <p:stCondLst>
                        <p:cond delay="indefinite"/>
                      </p:stCondLst>
                      <p:childTnLst>
                        <p:par>
                          <p:cTn id="165" fill="hold" nodeType="withGroup">
                            <p:stCondLst>
                              <p:cond delay="0"/>
                            </p:stCondLst>
                            <p:childTnLst>
                              <p:par>
                                <p:cTn id="166" presetID="9" presetClass="entr" presetSubtype="0" fill="hold" grpId="1" nodeType="clickEffect">
                                  <p:stCondLst>
                                    <p:cond delay="0"/>
                                  </p:stCondLst>
                                  <p:childTnLst>
                                    <p:set>
                                      <p:cBhvr>
                                        <p:cTn id="167" dur="1" fill="hold">
                                          <p:stCondLst>
                                            <p:cond delay="0"/>
                                          </p:stCondLst>
                                        </p:cTn>
                                        <p:tgtEl>
                                          <p:spTgt spid="26662"/>
                                        </p:tgtEl>
                                        <p:attrNameLst>
                                          <p:attrName>style.visibility</p:attrName>
                                        </p:attrNameLst>
                                      </p:cBhvr>
                                      <p:to>
                                        <p:strVal val="visible"/>
                                      </p:to>
                                    </p:set>
                                    <p:animEffect transition="in" filter="dissolve">
                                      <p:cBhvr>
                                        <p:cTn id="168" dur="500"/>
                                        <p:tgtEl>
                                          <p:spTgt spid="26662"/>
                                        </p:tgtEl>
                                      </p:cBhvr>
                                    </p:animEffect>
                                  </p:childTnLst>
                                </p:cTn>
                              </p:par>
                            </p:childTnLst>
                          </p:cTn>
                        </p:par>
                      </p:childTnLst>
                    </p:cTn>
                  </p:par>
                  <p:par>
                    <p:cTn id="169" fill="hold" nodeType="clickPar">
                      <p:stCondLst>
                        <p:cond delay="indefinite"/>
                      </p:stCondLst>
                      <p:childTnLst>
                        <p:par>
                          <p:cTn id="170" fill="hold" nodeType="withGroup">
                            <p:stCondLst>
                              <p:cond delay="0"/>
                            </p:stCondLst>
                            <p:childTnLst>
                              <p:par>
                                <p:cTn id="171" presetID="56" presetClass="path" presetSubtype="0" accel="50000" decel="50000" fill="hold" grpId="2" nodeType="clickEffect">
                                  <p:stCondLst>
                                    <p:cond delay="0"/>
                                  </p:stCondLst>
                                  <p:childTnLst>
                                    <p:animMotion origin="layout" path="M -2.77778E-6 2.39861E-6 L 0.04723 -0.06026 " pathEditMode="relative" rAng="0" ptsTypes="AA">
                                      <p:cBhvr>
                                        <p:cTn id="172" dur="2000" fill="hold"/>
                                        <p:tgtEl>
                                          <p:spTgt spid="26662"/>
                                        </p:tgtEl>
                                        <p:attrNameLst>
                                          <p:attrName>ppt_x</p:attrName>
                                          <p:attrName>ppt_y</p:attrName>
                                        </p:attrNameLst>
                                      </p:cBhvr>
                                      <p:rCtr x="24" y="-30"/>
                                    </p:animMotion>
                                  </p:childTnLst>
                                </p:cTn>
                              </p:par>
                            </p:childTnLst>
                          </p:cTn>
                        </p:par>
                      </p:childTnLst>
                    </p:cTn>
                  </p:par>
                  <p:par>
                    <p:cTn id="173" fill="hold" nodeType="clickPar">
                      <p:stCondLst>
                        <p:cond delay="indefinite"/>
                      </p:stCondLst>
                      <p:childTnLst>
                        <p:par>
                          <p:cTn id="174" fill="hold" nodeType="withGroup">
                            <p:stCondLst>
                              <p:cond delay="0"/>
                            </p:stCondLst>
                            <p:childTnLst>
                              <p:par>
                                <p:cTn id="175" presetID="9" presetClass="entr" presetSubtype="0" fill="hold" grpId="0" nodeType="clickEffect">
                                  <p:stCondLst>
                                    <p:cond delay="0"/>
                                  </p:stCondLst>
                                  <p:childTnLst>
                                    <p:set>
                                      <p:cBhvr>
                                        <p:cTn id="176" dur="1" fill="hold">
                                          <p:stCondLst>
                                            <p:cond delay="0"/>
                                          </p:stCondLst>
                                        </p:cTn>
                                        <p:tgtEl>
                                          <p:spTgt spid="26664"/>
                                        </p:tgtEl>
                                        <p:attrNameLst>
                                          <p:attrName>style.visibility</p:attrName>
                                        </p:attrNameLst>
                                      </p:cBhvr>
                                      <p:to>
                                        <p:strVal val="visible"/>
                                      </p:to>
                                    </p:set>
                                    <p:animEffect transition="in" filter="dissolve">
                                      <p:cBhvr>
                                        <p:cTn id="177" dur="500"/>
                                        <p:tgtEl>
                                          <p:spTgt spid="26664"/>
                                        </p:tgtEl>
                                      </p:cBhvr>
                                    </p:animEffect>
                                  </p:childTnLst>
                                </p:cTn>
                              </p:par>
                            </p:childTnLst>
                          </p:cTn>
                        </p:par>
                      </p:childTnLst>
                    </p:cTn>
                  </p:par>
                  <p:par>
                    <p:cTn id="178" fill="hold" nodeType="clickPar">
                      <p:stCondLst>
                        <p:cond delay="indefinite"/>
                      </p:stCondLst>
                      <p:childTnLst>
                        <p:par>
                          <p:cTn id="179" fill="hold" nodeType="withGroup">
                            <p:stCondLst>
                              <p:cond delay="0"/>
                            </p:stCondLst>
                            <p:childTnLst>
                              <p:par>
                                <p:cTn id="180" presetID="9" presetClass="entr" presetSubtype="0" fill="hold" grpId="0" nodeType="clickEffect">
                                  <p:stCondLst>
                                    <p:cond delay="0"/>
                                  </p:stCondLst>
                                  <p:childTnLst>
                                    <p:set>
                                      <p:cBhvr>
                                        <p:cTn id="181" dur="1" fill="hold">
                                          <p:stCondLst>
                                            <p:cond delay="0"/>
                                          </p:stCondLst>
                                        </p:cTn>
                                        <p:tgtEl>
                                          <p:spTgt spid="26667"/>
                                        </p:tgtEl>
                                        <p:attrNameLst>
                                          <p:attrName>style.visibility</p:attrName>
                                        </p:attrNameLst>
                                      </p:cBhvr>
                                      <p:to>
                                        <p:strVal val="visible"/>
                                      </p:to>
                                    </p:set>
                                    <p:animEffect transition="in" filter="dissolve">
                                      <p:cBhvr>
                                        <p:cTn id="182" dur="500"/>
                                        <p:tgtEl>
                                          <p:spTgt spid="26667"/>
                                        </p:tgtEl>
                                      </p:cBhvr>
                                    </p:animEffect>
                                  </p:childTnLst>
                                </p:cTn>
                              </p:par>
                              <p:par>
                                <p:cTn id="183" presetID="9" presetClass="entr" presetSubtype="0" fill="hold" grpId="0" nodeType="withEffect">
                                  <p:stCondLst>
                                    <p:cond delay="0"/>
                                  </p:stCondLst>
                                  <p:childTnLst>
                                    <p:set>
                                      <p:cBhvr>
                                        <p:cTn id="184" dur="1" fill="hold">
                                          <p:stCondLst>
                                            <p:cond delay="0"/>
                                          </p:stCondLst>
                                        </p:cTn>
                                        <p:tgtEl>
                                          <p:spTgt spid="26666"/>
                                        </p:tgtEl>
                                        <p:attrNameLst>
                                          <p:attrName>style.visibility</p:attrName>
                                        </p:attrNameLst>
                                      </p:cBhvr>
                                      <p:to>
                                        <p:strVal val="visible"/>
                                      </p:to>
                                    </p:set>
                                    <p:animEffect transition="in" filter="dissolve">
                                      <p:cBhvr>
                                        <p:cTn id="185" dur="500"/>
                                        <p:tgtEl>
                                          <p:spTgt spid="26666"/>
                                        </p:tgtEl>
                                      </p:cBhvr>
                                    </p:animEffect>
                                  </p:childTnLst>
                                </p:cTn>
                              </p:par>
                              <p:par>
                                <p:cTn id="186" presetID="9" presetClass="entr" presetSubtype="0" fill="hold" grpId="0" nodeType="withEffect">
                                  <p:stCondLst>
                                    <p:cond delay="0"/>
                                  </p:stCondLst>
                                  <p:childTnLst>
                                    <p:set>
                                      <p:cBhvr>
                                        <p:cTn id="187" dur="1" fill="hold">
                                          <p:stCondLst>
                                            <p:cond delay="0"/>
                                          </p:stCondLst>
                                        </p:cTn>
                                        <p:tgtEl>
                                          <p:spTgt spid="26665"/>
                                        </p:tgtEl>
                                        <p:attrNameLst>
                                          <p:attrName>style.visibility</p:attrName>
                                        </p:attrNameLst>
                                      </p:cBhvr>
                                      <p:to>
                                        <p:strVal val="visible"/>
                                      </p:to>
                                    </p:set>
                                    <p:animEffect transition="in" filter="dissolve">
                                      <p:cBhvr>
                                        <p:cTn id="188" dur="500"/>
                                        <p:tgtEl>
                                          <p:spTgt spid="266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8" grpId="0" animBg="1"/>
      <p:bldP spid="26629" grpId="0" animBg="1"/>
      <p:bldP spid="26630" grpId="0" animBg="1"/>
      <p:bldP spid="26631" grpId="0" animBg="1"/>
      <p:bldP spid="26632" grpId="0"/>
      <p:bldP spid="26633" grpId="0"/>
      <p:bldP spid="26634" grpId="0"/>
      <p:bldP spid="26635" grpId="0"/>
      <p:bldP spid="26636" grpId="0" animBg="1"/>
      <p:bldP spid="26637" grpId="0"/>
      <p:bldP spid="26638" grpId="0" animBg="1"/>
      <p:bldP spid="26639" grpId="0" animBg="1"/>
      <p:bldP spid="26640" grpId="0"/>
      <p:bldP spid="26641" grpId="0"/>
      <p:bldP spid="26642" grpId="0"/>
      <p:bldP spid="26643" grpId="0" animBg="1"/>
      <p:bldP spid="26644" grpId="0" animBg="1"/>
      <p:bldP spid="26645" grpId="0"/>
      <p:bldP spid="26646" grpId="0" animBg="1"/>
      <p:bldP spid="26647" grpId="0" animBg="1"/>
      <p:bldP spid="26649" grpId="0"/>
      <p:bldP spid="26650" grpId="0" animBg="1"/>
      <p:bldP spid="26651" grpId="0" animBg="1"/>
      <p:bldP spid="26652" grpId="0" animBg="1"/>
      <p:bldP spid="26653" grpId="0" animBg="1"/>
      <p:bldP spid="26654" grpId="0"/>
      <p:bldP spid="26655" grpId="0"/>
      <p:bldP spid="26656" grpId="0"/>
      <p:bldP spid="26657" grpId="0"/>
      <p:bldP spid="26659" grpId="0" animBg="1"/>
      <p:bldP spid="26660" grpId="0" animBg="1"/>
      <p:bldP spid="26662" grpId="0" animBg="1"/>
      <p:bldP spid="26662" grpId="1" animBg="1"/>
      <p:bldP spid="26662" grpId="2" animBg="1"/>
      <p:bldP spid="26664" grpId="0"/>
      <p:bldP spid="26665" grpId="0" animBg="1"/>
      <p:bldP spid="26666" grpId="0" animBg="1"/>
      <p:bldP spid="2666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Text Box 4"/>
          <p:cNvSpPr txBox="1">
            <a:spLocks noChangeArrowheads="1"/>
          </p:cNvSpPr>
          <p:nvPr/>
        </p:nvSpPr>
        <p:spPr bwMode="auto">
          <a:xfrm>
            <a:off x="539750" y="476250"/>
            <a:ext cx="8135938" cy="2123658"/>
          </a:xfrm>
          <a:prstGeom prst="rect">
            <a:avLst/>
          </a:prstGeom>
          <a:noFill/>
          <a:ln w="9525">
            <a:noFill/>
            <a:miter lim="800000"/>
            <a:headEnd/>
            <a:tailEnd/>
          </a:ln>
        </p:spPr>
        <p:txBody>
          <a:bodyPr>
            <a:spAutoFit/>
          </a:bodyPr>
          <a:lstStyle/>
          <a:p>
            <a:pPr eaLnBrk="1" hangingPunct="1">
              <a:spcBef>
                <a:spcPct val="50000"/>
              </a:spcBef>
            </a:pPr>
            <a:r>
              <a:rPr lang="es-ES" altLang="en-US" dirty="0" smtClean="0">
                <a:solidFill>
                  <a:srgbClr val="FF0000"/>
                </a:solidFill>
              </a:rPr>
              <a:t>Do </a:t>
            </a:r>
            <a:r>
              <a:rPr lang="es-ES" altLang="en-US" dirty="0" err="1" smtClean="0">
                <a:solidFill>
                  <a:srgbClr val="FF0000"/>
                </a:solidFill>
              </a:rPr>
              <a:t>we</a:t>
            </a:r>
            <a:r>
              <a:rPr lang="es-ES" altLang="en-US" dirty="0" smtClean="0">
                <a:solidFill>
                  <a:srgbClr val="FF0000"/>
                </a:solidFill>
              </a:rPr>
              <a:t> </a:t>
            </a:r>
            <a:r>
              <a:rPr lang="es-ES" altLang="en-US" dirty="0" err="1" smtClean="0">
                <a:solidFill>
                  <a:srgbClr val="FF0000"/>
                </a:solidFill>
              </a:rPr>
              <a:t>have</a:t>
            </a:r>
            <a:r>
              <a:rPr lang="es-ES" altLang="en-US" dirty="0" smtClean="0">
                <a:solidFill>
                  <a:srgbClr val="FF0000"/>
                </a:solidFill>
              </a:rPr>
              <a:t> a similar formula </a:t>
            </a:r>
            <a:r>
              <a:rPr lang="es-ES" altLang="en-US" dirty="0" err="1" smtClean="0">
                <a:solidFill>
                  <a:srgbClr val="FF0000"/>
                </a:solidFill>
              </a:rPr>
              <a:t>to</a:t>
            </a:r>
            <a:r>
              <a:rPr lang="es-ES" altLang="en-US" dirty="0" smtClean="0">
                <a:solidFill>
                  <a:srgbClr val="FF0000"/>
                </a:solidFill>
              </a:rPr>
              <a:t> (11) </a:t>
            </a:r>
            <a:r>
              <a:rPr lang="es-ES" altLang="en-US" dirty="0" err="1" smtClean="0">
                <a:solidFill>
                  <a:srgbClr val="FF0000"/>
                </a:solidFill>
              </a:rPr>
              <a:t>to</a:t>
            </a:r>
            <a:r>
              <a:rPr lang="es-ES" altLang="en-US" dirty="0" smtClean="0">
                <a:solidFill>
                  <a:srgbClr val="FF0000"/>
                </a:solidFill>
              </a:rPr>
              <a:t> compute DWL </a:t>
            </a:r>
            <a:r>
              <a:rPr lang="es-ES" altLang="en-US" dirty="0" err="1" smtClean="0">
                <a:solidFill>
                  <a:srgbClr val="FF0000"/>
                </a:solidFill>
              </a:rPr>
              <a:t>here</a:t>
            </a:r>
            <a:r>
              <a:rPr lang="es-ES" altLang="en-US" dirty="0" smtClean="0">
                <a:solidFill>
                  <a:srgbClr val="FF0000"/>
                </a:solidFill>
              </a:rPr>
              <a:t>? </a:t>
            </a:r>
            <a:endParaRPr lang="es-ES" altLang="en-US" dirty="0">
              <a:solidFill>
                <a:srgbClr val="FF0000"/>
              </a:solidFill>
            </a:endParaRPr>
          </a:p>
          <a:p>
            <a:pPr eaLnBrk="1" hangingPunct="1">
              <a:spcBef>
                <a:spcPct val="50000"/>
              </a:spcBef>
            </a:pPr>
            <a:r>
              <a:rPr lang="es-ES" altLang="en-US" dirty="0" err="1" smtClean="0"/>
              <a:t>We</a:t>
            </a:r>
            <a:r>
              <a:rPr lang="es-ES" altLang="en-US" dirty="0" smtClean="0"/>
              <a:t> </a:t>
            </a:r>
            <a:r>
              <a:rPr lang="es-ES" altLang="en-US" dirty="0" err="1" smtClean="0"/>
              <a:t>need</a:t>
            </a:r>
            <a:r>
              <a:rPr lang="es-ES" altLang="en-US" dirty="0" smtClean="0"/>
              <a:t> a linear </a:t>
            </a:r>
            <a:r>
              <a:rPr lang="es-ES" altLang="en-US" dirty="0" err="1" smtClean="0"/>
              <a:t>approximatio</a:t>
            </a:r>
            <a:r>
              <a:rPr lang="es-ES" altLang="en-US" dirty="0" smtClean="0"/>
              <a:t> </a:t>
            </a:r>
            <a:r>
              <a:rPr lang="es-ES" altLang="en-US" dirty="0" err="1" smtClean="0"/>
              <a:t>to</a:t>
            </a:r>
            <a:r>
              <a:rPr lang="es-ES" altLang="en-US" dirty="0" smtClean="0"/>
              <a:t> </a:t>
            </a:r>
            <a:r>
              <a:rPr lang="es-ES" altLang="en-US" dirty="0" err="1" smtClean="0"/>
              <a:t>the</a:t>
            </a:r>
            <a:r>
              <a:rPr lang="es-ES" altLang="en-US" dirty="0" smtClean="0"/>
              <a:t> </a:t>
            </a:r>
            <a:r>
              <a:rPr lang="es-ES" altLang="en-US" dirty="0" err="1" smtClean="0"/>
              <a:t>area</a:t>
            </a:r>
            <a:r>
              <a:rPr lang="es-ES" altLang="en-US" dirty="0" smtClean="0"/>
              <a:t> ABC</a:t>
            </a:r>
            <a:r>
              <a:rPr lang="es-ES" altLang="en-US" dirty="0"/>
              <a:t>, </a:t>
            </a:r>
            <a:r>
              <a:rPr lang="es-ES" altLang="en-US" dirty="0" err="1" smtClean="0"/>
              <a:t>i.e.</a:t>
            </a:r>
            <a:r>
              <a:rPr lang="es-ES" altLang="en-US" dirty="0" smtClean="0"/>
              <a:t> </a:t>
            </a:r>
            <a:r>
              <a:rPr lang="es-ES" altLang="en-US" dirty="0" err="1" smtClean="0"/>
              <a:t>we</a:t>
            </a:r>
            <a:r>
              <a:rPr lang="es-ES" altLang="en-US" dirty="0" smtClean="0"/>
              <a:t> </a:t>
            </a:r>
            <a:r>
              <a:rPr lang="es-ES" altLang="en-US" dirty="0" err="1" smtClean="0"/>
              <a:t>need</a:t>
            </a:r>
            <a:r>
              <a:rPr lang="es-ES" altLang="en-US" dirty="0" smtClean="0"/>
              <a:t> </a:t>
            </a:r>
            <a:r>
              <a:rPr lang="es-ES" altLang="en-US" dirty="0" err="1" smtClean="0"/>
              <a:t>to</a:t>
            </a:r>
            <a:r>
              <a:rPr lang="es-ES" altLang="en-US" dirty="0" smtClean="0"/>
              <a:t> </a:t>
            </a:r>
            <a:r>
              <a:rPr lang="es-ES" altLang="en-US" dirty="0" err="1" smtClean="0"/>
              <a:t>assume</a:t>
            </a:r>
            <a:r>
              <a:rPr lang="es-ES" altLang="en-US" dirty="0" smtClean="0"/>
              <a:t> </a:t>
            </a:r>
            <a:r>
              <a:rPr lang="es-ES" altLang="en-US" dirty="0" err="1" smtClean="0"/>
              <a:t>that</a:t>
            </a:r>
            <a:r>
              <a:rPr lang="es-ES" altLang="en-US" dirty="0" smtClean="0"/>
              <a:t> </a:t>
            </a:r>
            <a:r>
              <a:rPr lang="es-ES" altLang="en-US" dirty="0" err="1" smtClean="0"/>
              <a:t>the</a:t>
            </a:r>
            <a:r>
              <a:rPr lang="es-ES" altLang="en-US" dirty="0" smtClean="0"/>
              <a:t> </a:t>
            </a:r>
            <a:r>
              <a:rPr lang="es-ES" altLang="en-US" dirty="0" err="1" smtClean="0"/>
              <a:t>demand</a:t>
            </a:r>
            <a:r>
              <a:rPr lang="es-ES" altLang="en-US" dirty="0" smtClean="0"/>
              <a:t> </a:t>
            </a:r>
            <a:r>
              <a:rPr lang="es-ES" altLang="en-US" dirty="0" err="1" smtClean="0"/>
              <a:t>is</a:t>
            </a:r>
            <a:r>
              <a:rPr lang="es-ES" altLang="en-US" dirty="0" smtClean="0"/>
              <a:t> linear. In </a:t>
            </a:r>
            <a:r>
              <a:rPr lang="es-ES" altLang="en-US" dirty="0" err="1" smtClean="0"/>
              <a:t>this</a:t>
            </a:r>
            <a:r>
              <a:rPr lang="es-ES" altLang="en-US" dirty="0" smtClean="0"/>
              <a:t> case </a:t>
            </a:r>
            <a:r>
              <a:rPr lang="es-ES" altLang="en-US" dirty="0" err="1" smtClean="0"/>
              <a:t>area</a:t>
            </a:r>
            <a:r>
              <a:rPr lang="es-ES" altLang="en-US" dirty="0"/>
              <a:t> </a:t>
            </a:r>
            <a:r>
              <a:rPr lang="es-ES" altLang="en-US" dirty="0" smtClean="0"/>
              <a:t>ABC </a:t>
            </a:r>
            <a:r>
              <a:rPr lang="es-ES" altLang="en-US" dirty="0" err="1" smtClean="0"/>
              <a:t>is</a:t>
            </a:r>
            <a:endParaRPr lang="es-ES" altLang="en-US" dirty="0"/>
          </a:p>
        </p:txBody>
      </p:sp>
      <p:graphicFrame>
        <p:nvGraphicFramePr>
          <p:cNvPr id="27653" name="Object 5"/>
          <p:cNvGraphicFramePr>
            <a:graphicFrameLocks noChangeAspect="1"/>
          </p:cNvGraphicFramePr>
          <p:nvPr/>
        </p:nvGraphicFramePr>
        <p:xfrm>
          <a:off x="2771775" y="2708275"/>
          <a:ext cx="3384550" cy="2089150"/>
        </p:xfrm>
        <a:graphic>
          <a:graphicData uri="http://schemas.openxmlformats.org/presentationml/2006/ole">
            <p:oleObj spid="_x0000_s47107" name="Ecuación" r:id="rId4" imgW="660240" imgH="1079280" progId="Equation.3">
              <p:embed/>
            </p:oleObj>
          </a:graphicData>
        </a:graphic>
      </p:graphicFrame>
      <p:sp>
        <p:nvSpPr>
          <p:cNvPr id="27654" name="Text Box 6"/>
          <p:cNvSpPr txBox="1">
            <a:spLocks noChangeArrowheads="1"/>
          </p:cNvSpPr>
          <p:nvPr/>
        </p:nvSpPr>
        <p:spPr bwMode="auto">
          <a:xfrm>
            <a:off x="900113" y="5157788"/>
            <a:ext cx="7200900" cy="1015663"/>
          </a:xfrm>
          <a:prstGeom prst="rect">
            <a:avLst/>
          </a:prstGeom>
          <a:noFill/>
          <a:ln w="9525">
            <a:noFill/>
            <a:miter lim="800000"/>
            <a:headEnd/>
            <a:tailEnd/>
          </a:ln>
        </p:spPr>
        <p:txBody>
          <a:bodyPr>
            <a:spAutoFit/>
          </a:bodyPr>
          <a:lstStyle/>
          <a:p>
            <a:pPr eaLnBrk="1" hangingPunct="1">
              <a:spcBef>
                <a:spcPct val="50000"/>
              </a:spcBef>
            </a:pPr>
            <a:r>
              <a:rPr lang="es-ES" altLang="en-US" dirty="0" err="1" smtClean="0"/>
              <a:t>We</a:t>
            </a:r>
            <a:r>
              <a:rPr lang="es-ES" altLang="en-US" dirty="0" smtClean="0"/>
              <a:t> do </a:t>
            </a:r>
            <a:r>
              <a:rPr lang="es-ES" altLang="en-US" dirty="0" err="1" smtClean="0"/>
              <a:t>the</a:t>
            </a:r>
            <a:r>
              <a:rPr lang="es-ES" altLang="en-US" dirty="0" smtClean="0"/>
              <a:t> </a:t>
            </a:r>
            <a:r>
              <a:rPr lang="es-ES" altLang="en-US" dirty="0" err="1" smtClean="0"/>
              <a:t>same</a:t>
            </a:r>
            <a:r>
              <a:rPr lang="es-ES" altLang="en-US" dirty="0" smtClean="0"/>
              <a:t> </a:t>
            </a:r>
            <a:r>
              <a:rPr lang="es-ES" altLang="en-US" dirty="0" err="1" smtClean="0"/>
              <a:t>with</a:t>
            </a:r>
            <a:r>
              <a:rPr lang="es-ES" altLang="en-US" dirty="0" smtClean="0"/>
              <a:t> </a:t>
            </a:r>
            <a:r>
              <a:rPr lang="es-ES" altLang="en-US" dirty="0" err="1" smtClean="0"/>
              <a:t>good</a:t>
            </a:r>
            <a:r>
              <a:rPr lang="es-ES" altLang="en-US" dirty="0" smtClean="0"/>
              <a:t> y. </a:t>
            </a:r>
          </a:p>
          <a:p>
            <a:pPr eaLnBrk="1" hangingPunct="1">
              <a:spcBef>
                <a:spcPct val="50000"/>
              </a:spcBef>
            </a:pPr>
            <a:r>
              <a:rPr lang="es-ES" altLang="en-US" dirty="0" err="1" smtClean="0"/>
              <a:t>One</a:t>
            </a:r>
            <a:r>
              <a:rPr lang="es-ES" altLang="en-US" dirty="0" smtClean="0"/>
              <a:t> can </a:t>
            </a:r>
            <a:r>
              <a:rPr lang="es-ES" altLang="en-US" dirty="0" err="1" smtClean="0"/>
              <a:t>prove</a:t>
            </a:r>
            <a:r>
              <a:rPr lang="es-ES" altLang="en-US" dirty="0" smtClean="0"/>
              <a:t> </a:t>
            </a:r>
            <a:r>
              <a:rPr lang="es-ES" altLang="en-US" dirty="0" err="1" smtClean="0"/>
              <a:t>that</a:t>
            </a:r>
            <a:r>
              <a:rPr lang="es-ES" altLang="en-US" dirty="0" smtClean="0"/>
              <a:t> a </a:t>
            </a:r>
            <a:r>
              <a:rPr lang="es-ES" altLang="en-US" dirty="0" err="1" smtClean="0"/>
              <a:t>good</a:t>
            </a:r>
            <a:r>
              <a:rPr lang="es-ES" altLang="en-US" dirty="0" smtClean="0"/>
              <a:t> </a:t>
            </a:r>
            <a:r>
              <a:rPr lang="es-ES" altLang="en-US" dirty="0" err="1" smtClean="0"/>
              <a:t>approximation</a:t>
            </a:r>
            <a:r>
              <a:rPr lang="es-ES" altLang="en-US" dirty="0" smtClean="0"/>
              <a:t> </a:t>
            </a:r>
            <a:r>
              <a:rPr lang="es-ES" altLang="en-US" dirty="0" err="1" smtClean="0"/>
              <a:t>is</a:t>
            </a:r>
            <a:r>
              <a:rPr lang="es-ES" altLang="en-US" dirty="0" smtClean="0"/>
              <a:t>:</a:t>
            </a:r>
            <a:endParaRPr lang="es-ES" alt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7652">
                                            <p:txEl>
                                              <p:pRg st="0" end="0"/>
                                            </p:txEl>
                                          </p:spTgt>
                                        </p:tgtEl>
                                        <p:attrNameLst>
                                          <p:attrName>style.visibility</p:attrName>
                                        </p:attrNameLst>
                                      </p:cBhvr>
                                      <p:to>
                                        <p:strVal val="visible"/>
                                      </p:to>
                                    </p:set>
                                    <p:animEffect transition="in" filter="dissolve">
                                      <p:cBhvr>
                                        <p:cTn id="7" dur="500"/>
                                        <p:tgtEl>
                                          <p:spTgt spid="2765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7652">
                                            <p:txEl>
                                              <p:pRg st="1" end="1"/>
                                            </p:txEl>
                                          </p:spTgt>
                                        </p:tgtEl>
                                        <p:attrNameLst>
                                          <p:attrName>style.visibility</p:attrName>
                                        </p:attrNameLst>
                                      </p:cBhvr>
                                      <p:to>
                                        <p:strVal val="visible"/>
                                      </p:to>
                                    </p:set>
                                    <p:animEffect transition="in" filter="dissolve">
                                      <p:cBhvr>
                                        <p:cTn id="12" dur="500"/>
                                        <p:tgtEl>
                                          <p:spTgt spid="27652">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27653"/>
                                        </p:tgtEl>
                                        <p:attrNameLst>
                                          <p:attrName>style.visibility</p:attrName>
                                        </p:attrNameLst>
                                      </p:cBhvr>
                                      <p:to>
                                        <p:strVal val="visible"/>
                                      </p:to>
                                    </p:set>
                                    <p:animEffect transition="in" filter="dissolve">
                                      <p:cBhvr>
                                        <p:cTn id="17" dur="500"/>
                                        <p:tgtEl>
                                          <p:spTgt spid="2765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7654"/>
                                        </p:tgtEl>
                                        <p:attrNameLst>
                                          <p:attrName>style.visibility</p:attrName>
                                        </p:attrNameLst>
                                      </p:cBhvr>
                                      <p:to>
                                        <p:strVal val="visible"/>
                                      </p:to>
                                    </p:set>
                                    <p:animEffect transition="in" filter="dissolve">
                                      <p:cBhvr>
                                        <p:cTn id="22" dur="500"/>
                                        <p:tgtEl>
                                          <p:spTgt spid="276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2" grpId="0" build="p"/>
      <p:bldP spid="2765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8676" name="Object 4"/>
          <p:cNvGraphicFramePr>
            <a:graphicFrameLocks noChangeAspect="1"/>
          </p:cNvGraphicFramePr>
          <p:nvPr/>
        </p:nvGraphicFramePr>
        <p:xfrm>
          <a:off x="1258888" y="549275"/>
          <a:ext cx="7273925" cy="1063625"/>
        </p:xfrm>
        <a:graphic>
          <a:graphicData uri="http://schemas.openxmlformats.org/presentationml/2006/ole">
            <p:oleObj spid="_x0000_s49154" name="Ecuación" r:id="rId4" imgW="2692400" imgH="393700" progId="Equation.3">
              <p:embed/>
            </p:oleObj>
          </a:graphicData>
        </a:graphic>
      </p:graphicFrame>
      <p:sp>
        <p:nvSpPr>
          <p:cNvPr id="28677" name="Text Box 5"/>
          <p:cNvSpPr txBox="1">
            <a:spLocks noChangeArrowheads="1"/>
          </p:cNvSpPr>
          <p:nvPr/>
        </p:nvSpPr>
        <p:spPr bwMode="auto">
          <a:xfrm>
            <a:off x="1042988" y="2492375"/>
            <a:ext cx="6624637" cy="461665"/>
          </a:xfrm>
          <a:prstGeom prst="rect">
            <a:avLst/>
          </a:prstGeom>
          <a:noFill/>
          <a:ln w="9525">
            <a:noFill/>
            <a:miter lim="800000"/>
            <a:headEnd/>
            <a:tailEnd/>
          </a:ln>
        </p:spPr>
        <p:txBody>
          <a:bodyPr>
            <a:spAutoFit/>
          </a:bodyPr>
          <a:lstStyle/>
          <a:p>
            <a:pPr eaLnBrk="1" hangingPunct="1">
              <a:spcBef>
                <a:spcPct val="50000"/>
              </a:spcBef>
            </a:pPr>
            <a:r>
              <a:rPr lang="es-ES" altLang="en-US" dirty="0" smtClean="0"/>
              <a:t>In general, </a:t>
            </a:r>
            <a:r>
              <a:rPr lang="es-ES" altLang="en-US" dirty="0" err="1" smtClean="0"/>
              <a:t>if</a:t>
            </a:r>
            <a:r>
              <a:rPr lang="es-ES" altLang="en-US" dirty="0" smtClean="0"/>
              <a:t> </a:t>
            </a:r>
            <a:r>
              <a:rPr lang="es-ES" altLang="en-US" dirty="0" err="1" smtClean="0"/>
              <a:t>there</a:t>
            </a:r>
            <a:r>
              <a:rPr lang="es-ES" altLang="en-US" smtClean="0"/>
              <a:t> are </a:t>
            </a:r>
            <a:r>
              <a:rPr lang="es-ES" altLang="en-US" dirty="0" smtClean="0"/>
              <a:t>n </a:t>
            </a:r>
            <a:r>
              <a:rPr lang="es-ES" altLang="en-US" dirty="0" err="1" smtClean="0"/>
              <a:t>goods</a:t>
            </a:r>
            <a:r>
              <a:rPr lang="es-ES" altLang="en-US" dirty="0" smtClean="0"/>
              <a:t> </a:t>
            </a:r>
            <a:r>
              <a:rPr lang="es-ES" altLang="en-US" dirty="0" err="1" smtClean="0"/>
              <a:t>the</a:t>
            </a:r>
            <a:r>
              <a:rPr lang="es-ES" altLang="en-US" dirty="0" smtClean="0"/>
              <a:t> formula </a:t>
            </a:r>
            <a:r>
              <a:rPr lang="es-ES" altLang="en-US" dirty="0" err="1" smtClean="0"/>
              <a:t>is</a:t>
            </a:r>
            <a:r>
              <a:rPr lang="es-ES" altLang="en-US" dirty="0" smtClean="0"/>
              <a:t> </a:t>
            </a:r>
            <a:endParaRPr lang="es-ES" altLang="en-US" dirty="0"/>
          </a:p>
        </p:txBody>
      </p:sp>
      <p:graphicFrame>
        <p:nvGraphicFramePr>
          <p:cNvPr id="28678" name="Object 6"/>
          <p:cNvGraphicFramePr>
            <a:graphicFrameLocks noChangeAspect="1"/>
          </p:cNvGraphicFramePr>
          <p:nvPr/>
        </p:nvGraphicFramePr>
        <p:xfrm>
          <a:off x="2555875" y="3716338"/>
          <a:ext cx="4176713" cy="1490662"/>
        </p:xfrm>
        <a:graphic>
          <a:graphicData uri="http://schemas.openxmlformats.org/presentationml/2006/ole">
            <p:oleObj spid="_x0000_s49156" name="Ecuación" r:id="rId5" imgW="1244600" imgH="44450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8676"/>
                                        </p:tgtEl>
                                        <p:attrNameLst>
                                          <p:attrName>style.visibility</p:attrName>
                                        </p:attrNameLst>
                                      </p:cBhvr>
                                      <p:to>
                                        <p:strVal val="visible"/>
                                      </p:to>
                                    </p:set>
                                    <p:animEffect transition="in" filter="dissolve">
                                      <p:cBhvr>
                                        <p:cTn id="7" dur="500"/>
                                        <p:tgtEl>
                                          <p:spTgt spid="2867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8677"/>
                                        </p:tgtEl>
                                        <p:attrNameLst>
                                          <p:attrName>style.visibility</p:attrName>
                                        </p:attrNameLst>
                                      </p:cBhvr>
                                      <p:to>
                                        <p:strVal val="visible"/>
                                      </p:to>
                                    </p:set>
                                    <p:animEffect transition="in" filter="dissolve">
                                      <p:cBhvr>
                                        <p:cTn id="12" dur="500"/>
                                        <p:tgtEl>
                                          <p:spTgt spid="2867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28678"/>
                                        </p:tgtEl>
                                        <p:attrNameLst>
                                          <p:attrName>style.visibility</p:attrName>
                                        </p:attrNameLst>
                                      </p:cBhvr>
                                      <p:to>
                                        <p:strVal val="visible"/>
                                      </p:to>
                                    </p:set>
                                    <p:animEffect transition="in" filter="dissolve">
                                      <p:cBhvr>
                                        <p:cTn id="17" dur="500"/>
                                        <p:tgtEl>
                                          <p:spTgt spid="286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7" grpId="0"/>
    </p:bldLst>
  </p:timing>
</p:sld>
</file>

<file path=ppt/theme/theme1.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498</TotalTime>
  <Words>1714</Words>
  <Application>Microsoft Office PowerPoint</Application>
  <PresentationFormat>Presentación en pantalla (4:3)</PresentationFormat>
  <Paragraphs>362</Paragraphs>
  <Slides>34</Slides>
  <Notes>21</Notes>
  <HiddenSlides>0</HiddenSlides>
  <MMClips>0</MMClips>
  <ScaleCrop>false</ScaleCrop>
  <HeadingPairs>
    <vt:vector size="8" baseType="variant">
      <vt:variant>
        <vt:lpstr>Fuentes usadas</vt:lpstr>
      </vt:variant>
      <vt:variant>
        <vt:i4>5</vt:i4>
      </vt:variant>
      <vt:variant>
        <vt:lpstr>Tema</vt:lpstr>
      </vt:variant>
      <vt:variant>
        <vt:i4>1</vt:i4>
      </vt:variant>
      <vt:variant>
        <vt:lpstr>Servidores OLE incrustados</vt:lpstr>
      </vt:variant>
      <vt:variant>
        <vt:i4>2</vt:i4>
      </vt:variant>
      <vt:variant>
        <vt:lpstr>Títulos de diapositiva</vt:lpstr>
      </vt:variant>
      <vt:variant>
        <vt:i4>34</vt:i4>
      </vt:variant>
    </vt:vector>
  </HeadingPairs>
  <TitlesOfParts>
    <vt:vector size="42" baseType="lpstr">
      <vt:lpstr>Arial</vt:lpstr>
      <vt:lpstr>Calibri</vt:lpstr>
      <vt:lpstr>Tahoma</vt:lpstr>
      <vt:lpstr>Verdana</vt:lpstr>
      <vt:lpstr>Wingdings</vt:lpstr>
      <vt:lpstr>Diseño predeterminado</vt:lpstr>
      <vt:lpstr>Microsoft Editor de ecuaciones 3.0</vt:lpstr>
      <vt:lpstr>MathType 5.0 Equation</vt:lpstr>
      <vt:lpstr>Public Economics UC3M 2015   DEADWEIGHT COST</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Taxation and economic efficiency Deadweight loss and the design of efficient tax systems</vt:lpstr>
      <vt:lpstr>Diapositiva 20</vt:lpstr>
      <vt:lpstr>Diapositiva 21</vt:lpstr>
      <vt:lpstr>Taxation and economic efficiency Deadweight loss and the design of efficient tax systems</vt:lpstr>
      <vt:lpstr>Diapositiva 23</vt:lpstr>
      <vt:lpstr>Taxation and economic efficiency Deadweight loss and the design of efficient tax systems</vt:lpstr>
      <vt:lpstr>Diapositiva 25</vt:lpstr>
      <vt:lpstr>Diapositiva 26</vt:lpstr>
      <vt:lpstr>Diapositiva 27</vt:lpstr>
      <vt:lpstr>Diapositiva 28</vt:lpstr>
      <vt:lpstr>Diapositiva 29</vt:lpstr>
      <vt:lpstr>Diapositiva 30</vt:lpstr>
      <vt:lpstr>Diapositiva 31</vt:lpstr>
      <vt:lpstr>Diapositiva 32</vt:lpstr>
      <vt:lpstr>Diapositiva 33</vt:lpstr>
      <vt:lpstr>Diapositiva 34</vt:lpstr>
    </vt:vector>
  </TitlesOfParts>
  <Company>UA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EXCESO DE GRAVAMEN</dc:title>
  <dc:creator>Iggy</dc:creator>
  <cp:lastModifiedBy>ignacio</cp:lastModifiedBy>
  <cp:revision>47</cp:revision>
  <dcterms:created xsi:type="dcterms:W3CDTF">2004-05-09T17:26:16Z</dcterms:created>
  <dcterms:modified xsi:type="dcterms:W3CDTF">2015-10-22T18:08:58Z</dcterms:modified>
</cp:coreProperties>
</file>