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</p:sldMasterIdLst>
  <p:notesMasterIdLst>
    <p:notesMasterId r:id="rId23"/>
  </p:notesMasterIdLst>
  <p:sldIdLst>
    <p:sldId id="256" r:id="rId2"/>
    <p:sldId id="274" r:id="rId3"/>
    <p:sldId id="275" r:id="rId4"/>
    <p:sldId id="258" r:id="rId5"/>
    <p:sldId id="259" r:id="rId6"/>
    <p:sldId id="272" r:id="rId7"/>
    <p:sldId id="261" r:id="rId8"/>
    <p:sldId id="262" r:id="rId9"/>
    <p:sldId id="263" r:id="rId10"/>
    <p:sldId id="264" r:id="rId11"/>
    <p:sldId id="265" r:id="rId12"/>
    <p:sldId id="266" r:id="rId13"/>
    <p:sldId id="260" r:id="rId14"/>
    <p:sldId id="267" r:id="rId15"/>
    <p:sldId id="268" r:id="rId16"/>
    <p:sldId id="269" r:id="rId17"/>
    <p:sldId id="270" r:id="rId18"/>
    <p:sldId id="271" r:id="rId19"/>
    <p:sldId id="273" r:id="rId20"/>
    <p:sldId id="276" r:id="rId21"/>
    <p:sldId id="277" r:id="rId22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9999"/>
    <a:srgbClr val="9999FF"/>
    <a:srgbClr val="6666FF"/>
    <a:srgbClr val="3399FF"/>
    <a:srgbClr val="FFCCCC"/>
    <a:srgbClr val="0066FF"/>
    <a:srgbClr val="FF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186" autoAdjust="0"/>
    <p:restoredTop sz="94676" autoAdjust="0"/>
  </p:normalViewPr>
  <p:slideViewPr>
    <p:cSldViewPr>
      <p:cViewPr varScale="1">
        <p:scale>
          <a:sx n="109" d="100"/>
          <a:sy n="109" d="100"/>
        </p:scale>
        <p:origin x="-69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4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4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7" Type="http://schemas.openxmlformats.org/officeDocument/2006/relationships/image" Target="../media/image21.wmf"/><Relationship Id="rId2" Type="http://schemas.openxmlformats.org/officeDocument/2006/relationships/image" Target="../media/image12.wmf"/><Relationship Id="rId1" Type="http://schemas.openxmlformats.org/officeDocument/2006/relationships/image" Target="../media/image17.wmf"/><Relationship Id="rId6" Type="http://schemas.openxmlformats.org/officeDocument/2006/relationships/image" Target="../media/image20.wmf"/><Relationship Id="rId5" Type="http://schemas.openxmlformats.org/officeDocument/2006/relationships/image" Target="../media/image19.wmf"/><Relationship Id="rId4" Type="http://schemas.openxmlformats.org/officeDocument/2006/relationships/image" Target="../media/image1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image" Target="../media/image27.wmf"/><Relationship Id="rId7" Type="http://schemas.openxmlformats.org/officeDocument/2006/relationships/image" Target="../media/image30.wmf"/><Relationship Id="rId12" Type="http://schemas.openxmlformats.org/officeDocument/2006/relationships/image" Target="../media/image35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6" Type="http://schemas.openxmlformats.org/officeDocument/2006/relationships/image" Target="../media/image29.wmf"/><Relationship Id="rId11" Type="http://schemas.openxmlformats.org/officeDocument/2006/relationships/image" Target="../media/image34.wmf"/><Relationship Id="rId5" Type="http://schemas.openxmlformats.org/officeDocument/2006/relationships/image" Target="../media/image28.wmf"/><Relationship Id="rId10" Type="http://schemas.openxmlformats.org/officeDocument/2006/relationships/image" Target="../media/image33.wmf"/><Relationship Id="rId4" Type="http://schemas.openxmlformats.org/officeDocument/2006/relationships/image" Target="../media/image12.wmf"/><Relationship Id="rId9" Type="http://schemas.openxmlformats.org/officeDocument/2006/relationships/image" Target="../media/image32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6.wmf"/><Relationship Id="rId1" Type="http://schemas.openxmlformats.org/officeDocument/2006/relationships/image" Target="../media/image38.wmf"/><Relationship Id="rId5" Type="http://schemas.openxmlformats.org/officeDocument/2006/relationships/image" Target="../media/image40.wmf"/><Relationship Id="rId4" Type="http://schemas.openxmlformats.org/officeDocument/2006/relationships/image" Target="../media/image3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E51D8D9-E779-44DA-961B-E6E59C4DAA1D}" type="datetimeFigureOut">
              <a:rPr lang="es-ES"/>
              <a:pPr/>
              <a:t>29/09/2015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928F15F-DA30-4051-8B5C-9E5F18655B37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0930327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21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01B1A85-EC51-463F-A2FC-B8C6365A32F3}" type="slidenum">
              <a:rPr lang="es-ES"/>
              <a:pPr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8295938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23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DDB7618-BF06-47DF-AE32-2A2737B659FB}" type="slidenum">
              <a:rPr lang="es-ES"/>
              <a:pPr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913961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24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B9C7D8F-5B1E-4436-ADAD-FF9635A597BF}" type="slidenum">
              <a:rPr lang="es-ES"/>
              <a:pPr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7699553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25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10833F9-2A2E-431A-A01E-EEAC70A9D4B9}" type="slidenum">
              <a:rPr lang="es-ES"/>
              <a:pPr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3125940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26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F1B34A0-A354-4495-BA9B-A4855908F3FD}" type="slidenum">
              <a:rPr lang="es-ES"/>
              <a:pPr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2776188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27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8189A79-435B-4B89-A7BD-C5C976BACDC2}" type="slidenum">
              <a:rPr lang="es-ES"/>
              <a:pPr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265638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28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542DDDC-636F-4656-BE18-431F741A402C}" type="slidenum">
              <a:rPr lang="es-ES"/>
              <a:pPr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9152392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29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C4DCB29-E94B-4465-BEDD-7791135D6F41}" type="slidenum">
              <a:rPr lang="es-ES"/>
              <a:pPr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6195866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30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15ED88E-8F83-45EB-8EB6-983F86B9F162}" type="slidenum">
              <a:rPr lang="es-ES"/>
              <a:pPr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7492524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31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FFEAD0C-00E8-48F4-A9EE-9CAC7D3EB217}" type="slidenum">
              <a:rPr lang="es-ES"/>
              <a:pPr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64791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32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3DB76CB-6FEC-4576-AC3A-C10F680A28B7}" type="slidenum">
              <a:rPr lang="es-ES"/>
              <a:pPr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2191139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33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05CCD23-870F-4942-8F39-6D8C5F2BDA31}" type="slidenum">
              <a:rPr lang="es-ES"/>
              <a:pPr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0859792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34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FA9D5C7-D203-4D2E-852F-FEAC36087FDB}" type="slidenum">
              <a:rPr lang="es-ES"/>
              <a:pPr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8146093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35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48FFAE1-034B-46DF-A030-9963B332C792}" type="slidenum">
              <a:rPr lang="es-ES"/>
              <a:pPr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3406471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36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CB8B053-C2B1-42DB-AD46-E1684A427368}" type="slidenum">
              <a:rPr lang="es-ES"/>
              <a:pPr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0232504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37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1F3A65A-B20A-4A34-9809-0E2E714BE57C}" type="slidenum">
              <a:rPr lang="es-ES"/>
              <a:pPr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8037317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es-ES" smtClean="0"/>
          </a:p>
        </p:txBody>
      </p:sp>
      <p:sp>
        <p:nvSpPr>
          <p:cNvPr id="38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1931EDC-D023-4E2F-8D80-FBDB338D27DA}" type="slidenum">
              <a:rPr lang="es-ES"/>
              <a:pPr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468684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9A0A73-5A7B-4FD3-8110-459889B3F67E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C47249-0EAB-443D-BF9F-702D4B5EA8D9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8F8D08-E270-4820-A032-82C6BD5B559C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591497-A9E3-4BF9-AEC9-B255F9AED5CE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BAB4C8-4AC3-4391-8AF8-BC9A2D2450F3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49CDE9-312D-4C91-BBB8-EC3514D2B4A7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FC2AD6-E5EC-4F8E-973E-35EDF4FBD008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091EB7-8940-43B8-A82F-53E888D05486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_tradnl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E8A773-111A-4E00-ADB6-E0CA80FA980C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76E40B-6116-48A1-AD98-E617A21CA865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3325A7-5EB8-4603-A0E7-0E7DB9445926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0BFEA8-6739-4FFF-88C9-CD26E30DC4AF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99FF"/>
            </a:gs>
            <a:gs pos="100000">
              <a:srgbClr val="D5D5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00ECAE5-7A5B-4802-89BE-8A0419D74112}" type="slidenum">
              <a:rPr lang="es-ES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3.bin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0.bin"/><Relationship Id="rId11" Type="http://schemas.openxmlformats.org/officeDocument/2006/relationships/oleObject" Target="../embeddings/oleObject25.bin"/><Relationship Id="rId5" Type="http://schemas.openxmlformats.org/officeDocument/2006/relationships/oleObject" Target="../embeddings/oleObject19.bin"/><Relationship Id="rId10" Type="http://schemas.openxmlformats.org/officeDocument/2006/relationships/oleObject" Target="../embeddings/oleObject24.bin"/><Relationship Id="rId4" Type="http://schemas.openxmlformats.org/officeDocument/2006/relationships/oleObject" Target="../embeddings/oleObject18.bin"/><Relationship Id="rId9" Type="http://schemas.openxmlformats.org/officeDocument/2006/relationships/oleObject" Target="../embeddings/oleObject2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26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28.bin"/><Relationship Id="rId4" Type="http://schemas.openxmlformats.org/officeDocument/2006/relationships/oleObject" Target="../embeddings/oleObject27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13" Type="http://schemas.openxmlformats.org/officeDocument/2006/relationships/oleObject" Target="../embeddings/oleObject38.bin"/><Relationship Id="rId3" Type="http://schemas.openxmlformats.org/officeDocument/2006/relationships/notesSlide" Target="../notesSlides/notesSlide12.xml"/><Relationship Id="rId7" Type="http://schemas.openxmlformats.org/officeDocument/2006/relationships/oleObject" Target="../embeddings/oleObject32.bin"/><Relationship Id="rId12" Type="http://schemas.openxmlformats.org/officeDocument/2006/relationships/oleObject" Target="../embeddings/oleObject3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31.bin"/><Relationship Id="rId11" Type="http://schemas.openxmlformats.org/officeDocument/2006/relationships/oleObject" Target="../embeddings/oleObject36.bin"/><Relationship Id="rId5" Type="http://schemas.openxmlformats.org/officeDocument/2006/relationships/oleObject" Target="../embeddings/oleObject30.bin"/><Relationship Id="rId15" Type="http://schemas.openxmlformats.org/officeDocument/2006/relationships/oleObject" Target="../embeddings/oleObject40.bin"/><Relationship Id="rId10" Type="http://schemas.openxmlformats.org/officeDocument/2006/relationships/oleObject" Target="../embeddings/oleObject35.bin"/><Relationship Id="rId4" Type="http://schemas.openxmlformats.org/officeDocument/2006/relationships/oleObject" Target="../embeddings/oleObject29.bin"/><Relationship Id="rId9" Type="http://schemas.openxmlformats.org/officeDocument/2006/relationships/oleObject" Target="../embeddings/oleObject34.bin"/><Relationship Id="rId14" Type="http://schemas.openxmlformats.org/officeDocument/2006/relationships/oleObject" Target="../embeddings/oleObject39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5" Type="http://schemas.openxmlformats.org/officeDocument/2006/relationships/oleObject" Target="../embeddings/oleObject42.bin"/><Relationship Id="rId4" Type="http://schemas.openxmlformats.org/officeDocument/2006/relationships/oleObject" Target="../embeddings/oleObject41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7.bin"/><Relationship Id="rId3" Type="http://schemas.openxmlformats.org/officeDocument/2006/relationships/notesSlide" Target="../notesSlides/notesSlide14.xml"/><Relationship Id="rId7" Type="http://schemas.openxmlformats.org/officeDocument/2006/relationships/oleObject" Target="../embeddings/oleObject4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45.bin"/><Relationship Id="rId5" Type="http://schemas.openxmlformats.org/officeDocument/2006/relationships/oleObject" Target="../embeddings/oleObject44.bin"/><Relationship Id="rId4" Type="http://schemas.openxmlformats.org/officeDocument/2006/relationships/oleObject" Target="../embeddings/oleObject43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s-ES" dirty="0" err="1" smtClean="0"/>
              <a:t>Tax</a:t>
            </a:r>
            <a:r>
              <a:rPr lang="es-ES" dirty="0" smtClean="0"/>
              <a:t> </a:t>
            </a:r>
            <a:r>
              <a:rPr lang="es-ES" dirty="0" err="1" smtClean="0"/>
              <a:t>Incidence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General </a:t>
            </a:r>
            <a:r>
              <a:rPr lang="es-ES" dirty="0" err="1" smtClean="0"/>
              <a:t>Equilibrium</a:t>
            </a:r>
            <a:r>
              <a:rPr lang="es-ES" dirty="0" smtClean="0"/>
              <a:t> </a:t>
            </a:r>
            <a:r>
              <a:rPr lang="es-ES" dirty="0" err="1" smtClean="0"/>
              <a:t>Analysis</a:t>
            </a:r>
            <a:endParaRPr lang="es-ES" dirty="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s-ES" dirty="0" smtClean="0"/>
              <a:t>(AGZ, </a:t>
            </a:r>
            <a:r>
              <a:rPr lang="es-ES" dirty="0" err="1" smtClean="0"/>
              <a:t>pg</a:t>
            </a:r>
            <a:r>
              <a:rPr lang="es-ES" dirty="0" smtClean="0"/>
              <a:t> 96-100)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2267744" y="5905500"/>
            <a:ext cx="331231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800" dirty="0" smtClean="0"/>
              <a:t>2015</a:t>
            </a:r>
            <a:endParaRPr lang="es-E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827584" y="764704"/>
            <a:ext cx="792088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 smtClean="0"/>
              <a:t>Typical</a:t>
            </a:r>
            <a:r>
              <a:rPr lang="es-ES_tradnl" dirty="0" smtClean="0"/>
              <a:t> </a:t>
            </a:r>
            <a:r>
              <a:rPr lang="es-ES_tradnl" dirty="0" err="1" smtClean="0"/>
              <a:t>goal</a:t>
            </a:r>
            <a:r>
              <a:rPr lang="es-ES_tradnl" dirty="0" smtClean="0"/>
              <a:t>: trace </a:t>
            </a:r>
            <a:r>
              <a:rPr lang="es-ES_tradnl" dirty="0" err="1" smtClean="0"/>
              <a:t>out</a:t>
            </a:r>
            <a:r>
              <a:rPr lang="es-ES_tradnl" dirty="0" smtClean="0"/>
              <a:t> </a:t>
            </a:r>
            <a:r>
              <a:rPr lang="es-ES_tradnl" dirty="0" err="1" smtClean="0"/>
              <a:t>ful</a:t>
            </a:r>
            <a:r>
              <a:rPr lang="es-ES_tradnl" dirty="0" smtClean="0"/>
              <a:t> </a:t>
            </a:r>
            <a:r>
              <a:rPr lang="es-ES_tradnl" dirty="0" err="1" smtClean="0"/>
              <a:t>incidence</a:t>
            </a:r>
            <a:r>
              <a:rPr lang="es-ES_tradnl" dirty="0" smtClean="0"/>
              <a:t> of </a:t>
            </a:r>
            <a:r>
              <a:rPr lang="es-ES_tradnl" dirty="0" err="1" smtClean="0"/>
              <a:t>taxes</a:t>
            </a:r>
            <a:r>
              <a:rPr lang="es-ES_tradnl" dirty="0" smtClean="0"/>
              <a:t> back </a:t>
            </a:r>
            <a:r>
              <a:rPr lang="es-ES_tradnl" dirty="0" err="1" smtClean="0"/>
              <a:t>to</a:t>
            </a:r>
            <a:r>
              <a:rPr lang="es-ES_tradnl" dirty="0" smtClean="0"/>
              <a:t> original </a:t>
            </a:r>
            <a:r>
              <a:rPr lang="es-ES_tradnl" dirty="0" err="1" smtClean="0"/>
              <a:t>owners</a:t>
            </a:r>
            <a:r>
              <a:rPr lang="es-ES_tradnl" dirty="0" smtClean="0"/>
              <a:t> of </a:t>
            </a:r>
            <a:r>
              <a:rPr lang="es-ES_tradnl" dirty="0" err="1" smtClean="0"/>
              <a:t>factors</a:t>
            </a:r>
            <a:r>
              <a:rPr lang="es-ES_tradnl" dirty="0" smtClean="0"/>
              <a:t>.</a:t>
            </a:r>
          </a:p>
          <a:p>
            <a:endParaRPr lang="es-ES_tradnl" dirty="0" smtClean="0"/>
          </a:p>
          <a:p>
            <a:r>
              <a:rPr lang="es-ES_tradnl" dirty="0" smtClean="0"/>
              <a:t>In general:</a:t>
            </a:r>
          </a:p>
          <a:p>
            <a:endParaRPr lang="es-ES_tradnl" dirty="0" smtClean="0"/>
          </a:p>
          <a:p>
            <a:pPr>
              <a:buFont typeface="Arial" pitchFamily="34" charset="0"/>
              <a:buChar char="•"/>
            </a:pPr>
            <a:r>
              <a:rPr lang="es-ES_tradnl" dirty="0" err="1" smtClean="0"/>
              <a:t>Partial</a:t>
            </a:r>
            <a:r>
              <a:rPr lang="es-ES_tradnl" dirty="0" smtClean="0"/>
              <a:t> </a:t>
            </a:r>
            <a:r>
              <a:rPr lang="es-ES_tradnl" dirty="0" err="1" smtClean="0"/>
              <a:t>equilibrium</a:t>
            </a:r>
            <a:r>
              <a:rPr lang="es-ES_tradnl" dirty="0" smtClean="0"/>
              <a:t>: "</a:t>
            </a:r>
            <a:r>
              <a:rPr lang="es-ES_tradnl" dirty="0" err="1" smtClean="0"/>
              <a:t>producer</a:t>
            </a:r>
            <a:r>
              <a:rPr lang="es-ES_tradnl" dirty="0" smtClean="0"/>
              <a:t>" vs. </a:t>
            </a:r>
            <a:r>
              <a:rPr lang="es-ES_tradnl" dirty="0" err="1" smtClean="0"/>
              <a:t>consumer</a:t>
            </a:r>
            <a:endParaRPr lang="es-ES_tradnl" dirty="0"/>
          </a:p>
          <a:p>
            <a:endParaRPr lang="es-ES_tradnl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General equilibrium: capital owners vs. labor vs. landlords, etc.</a:t>
            </a:r>
            <a:endParaRPr lang="es-E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95536" y="620688"/>
            <a:ext cx="8424936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Two types of GE models:</a:t>
            </a:r>
            <a:endParaRPr lang="es-ES_tradnl" dirty="0"/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Static:</a:t>
            </a:r>
            <a:r>
              <a:rPr lang="en-US" dirty="0" smtClean="0"/>
              <a:t> many sectors or many factors of production</a:t>
            </a:r>
          </a:p>
          <a:p>
            <a:pPr marL="514350" indent="-514350">
              <a:buFont typeface="Arial" pitchFamily="34" charset="0"/>
              <a:buChar char="•"/>
            </a:pPr>
            <a:r>
              <a:rPr lang="en-US" dirty="0" smtClean="0"/>
              <a:t>Workhorse analytical model: </a:t>
            </a:r>
            <a:r>
              <a:rPr lang="en-US" dirty="0" err="1" smtClean="0"/>
              <a:t>Harberger</a:t>
            </a:r>
            <a:r>
              <a:rPr lang="en-US" dirty="0" smtClean="0"/>
              <a:t> (1962): 2 sector and 2 factors of production</a:t>
            </a:r>
            <a:r>
              <a:rPr lang="es-ES_tradnl" dirty="0" smtClean="0"/>
              <a:t>( </a:t>
            </a:r>
            <a:r>
              <a:rPr lang="es-ES_tradnl" dirty="0" err="1" smtClean="0"/>
              <a:t>we</a:t>
            </a:r>
            <a:r>
              <a:rPr lang="es-ES_tradnl" dirty="0" smtClean="0"/>
              <a:t> </a:t>
            </a:r>
            <a:r>
              <a:rPr lang="es-ES_tradnl" dirty="0" err="1" smtClean="0"/>
              <a:t>first</a:t>
            </a:r>
            <a:r>
              <a:rPr lang="es-ES_tradnl" dirty="0" smtClean="0"/>
              <a:t> </a:t>
            </a:r>
            <a:r>
              <a:rPr lang="es-ES_tradnl" dirty="0" err="1" smtClean="0"/>
              <a:t>focus</a:t>
            </a:r>
            <a:r>
              <a:rPr lang="es-ES_tradnl" dirty="0" smtClean="0"/>
              <a:t> </a:t>
            </a:r>
            <a:r>
              <a:rPr lang="es-ES_tradnl" dirty="0" err="1" smtClean="0"/>
              <a:t>on</a:t>
            </a:r>
            <a:r>
              <a:rPr lang="es-ES_tradnl" dirty="0" smtClean="0"/>
              <a:t> </a:t>
            </a:r>
            <a:r>
              <a:rPr lang="es-ES_tradnl" dirty="0" err="1" smtClean="0"/>
              <a:t>the</a:t>
            </a:r>
            <a:r>
              <a:rPr lang="es-ES_tradnl" dirty="0" smtClean="0"/>
              <a:t> 1 sector </a:t>
            </a:r>
            <a:r>
              <a:rPr lang="es-ES_tradnl" dirty="0" err="1" smtClean="0"/>
              <a:t>model</a:t>
            </a:r>
            <a:r>
              <a:rPr lang="es-ES_tradnl" dirty="0" smtClean="0"/>
              <a:t>)</a:t>
            </a:r>
          </a:p>
          <a:p>
            <a:pPr marL="514350" indent="-514350">
              <a:buFont typeface="Arial" pitchFamily="34" charset="0"/>
              <a:buChar char="•"/>
            </a:pPr>
            <a:r>
              <a:rPr lang="en-US" dirty="0" smtClean="0"/>
              <a:t>Computational General Equilibrium: many sectors, many factors of production model</a:t>
            </a:r>
          </a:p>
          <a:p>
            <a:pPr marL="514350" indent="-514350"/>
            <a:r>
              <a:rPr lang="en-US" dirty="0" smtClean="0"/>
              <a:t>2. </a:t>
            </a:r>
            <a:r>
              <a:rPr lang="en-US" b="1" dirty="0" smtClean="0"/>
              <a:t>Dynamic</a:t>
            </a:r>
          </a:p>
          <a:p>
            <a:pPr marL="514350" indent="-514350">
              <a:buFont typeface="Arial" pitchFamily="34" charset="0"/>
              <a:buChar char="•"/>
            </a:pPr>
            <a:r>
              <a:rPr lang="en-US" dirty="0" smtClean="0"/>
              <a:t>Characterize impacts over time or across generations</a:t>
            </a:r>
          </a:p>
          <a:p>
            <a:pPr marL="514350" indent="-514350">
              <a:buFont typeface="Arial" pitchFamily="34" charset="0"/>
              <a:buChar char="•"/>
            </a:pPr>
            <a:r>
              <a:rPr lang="es-ES_tradnl" dirty="0" err="1" smtClean="0"/>
              <a:t>Asset</a:t>
            </a:r>
            <a:r>
              <a:rPr lang="es-ES_tradnl" dirty="0" smtClean="0"/>
              <a:t> </a:t>
            </a:r>
            <a:r>
              <a:rPr lang="es-ES_tradnl" dirty="0" err="1" smtClean="0"/>
              <a:t>price</a:t>
            </a:r>
            <a:r>
              <a:rPr lang="es-ES_tradnl" dirty="0" smtClean="0"/>
              <a:t> </a:t>
            </a:r>
            <a:r>
              <a:rPr lang="es-ES_tradnl" dirty="0" err="1" smtClean="0"/>
              <a:t>effects</a:t>
            </a:r>
            <a:r>
              <a:rPr lang="es-ES_tradnl" dirty="0" smtClean="0"/>
              <a:t>: </a:t>
            </a:r>
            <a:r>
              <a:rPr lang="es-ES_tradnl" dirty="0" err="1" smtClean="0"/>
              <a:t>capitalization</a:t>
            </a:r>
            <a:endParaRPr lang="es-ES_tradnl" dirty="0" smtClean="0"/>
          </a:p>
          <a:p>
            <a:pPr marL="514350" indent="-514350"/>
            <a:endParaRPr lang="es-ES_tradnl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/>
            <a:r>
              <a:rPr lang="es-ES" sz="3200" dirty="0" smtClean="0"/>
              <a:t>ONE SECTOR MODEL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052513"/>
            <a:ext cx="8218487" cy="2549525"/>
          </a:xfrm>
        </p:spPr>
        <p:txBody>
          <a:bodyPr/>
          <a:lstStyle/>
          <a:p>
            <a:pPr eaLnBrk="1" hangingPunct="1"/>
            <a:r>
              <a:rPr lang="es-ES" sz="2800" dirty="0" err="1" smtClean="0"/>
              <a:t>One</a:t>
            </a:r>
            <a:r>
              <a:rPr lang="es-ES" sz="2800" dirty="0" smtClean="0"/>
              <a:t> </a:t>
            </a:r>
            <a:r>
              <a:rPr lang="es-ES" sz="2800" dirty="0" err="1" smtClean="0"/>
              <a:t>consumption</a:t>
            </a:r>
            <a:r>
              <a:rPr lang="es-ES" sz="2800" dirty="0" smtClean="0"/>
              <a:t> </a:t>
            </a:r>
            <a:r>
              <a:rPr lang="es-ES" sz="2800" dirty="0" err="1" smtClean="0"/>
              <a:t>good</a:t>
            </a:r>
            <a:r>
              <a:rPr lang="es-ES" sz="2800" dirty="0" smtClean="0"/>
              <a:t>, X.</a:t>
            </a:r>
          </a:p>
          <a:p>
            <a:pPr eaLnBrk="1" hangingPunct="1"/>
            <a:r>
              <a:rPr lang="es-ES" sz="2800" dirty="0" smtClean="0"/>
              <a:t>K= capital, L=Labor</a:t>
            </a:r>
          </a:p>
        </p:txBody>
      </p:sp>
      <p:graphicFrame>
        <p:nvGraphicFramePr>
          <p:cNvPr id="21508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547664" y="2276872"/>
          <a:ext cx="5256213" cy="647700"/>
        </p:xfrm>
        <a:graphic>
          <a:graphicData uri="http://schemas.openxmlformats.org/presentationml/2006/ole">
            <p:oleObj spid="_x0000_s1029" name="Ecuación" r:id="rId4" imgW="1752600" imgH="215900" progId="Equation.3">
              <p:embed/>
            </p:oleObj>
          </a:graphicData>
        </a:graphic>
      </p:graphicFrame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468313" y="3429000"/>
            <a:ext cx="55451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s-ES" dirty="0" smtClean="0"/>
              <a:t>Total stock of capital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fixed</a:t>
            </a:r>
            <a:r>
              <a:rPr lang="es-ES" dirty="0" smtClean="0"/>
              <a:t>, </a:t>
            </a:r>
            <a:endParaRPr lang="es-ES" dirty="0"/>
          </a:p>
        </p:txBody>
      </p:sp>
      <p:graphicFrame>
        <p:nvGraphicFramePr>
          <p:cNvPr id="21516" name="Object 12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5364088" y="3356992"/>
          <a:ext cx="525462" cy="576262"/>
        </p:xfrm>
        <a:graphic>
          <a:graphicData uri="http://schemas.openxmlformats.org/presentationml/2006/ole">
            <p:oleObj spid="_x0000_s1030" name="Ecuación" r:id="rId5" imgW="177646" imgH="190335" progId="Equation.3">
              <p:embed/>
            </p:oleObj>
          </a:graphicData>
        </a:graphic>
      </p:graphicFrame>
      <p:sp>
        <p:nvSpPr>
          <p:cNvPr id="1032" name="Text Box 14"/>
          <p:cNvSpPr txBox="1">
            <a:spLocks noChangeArrowheads="1"/>
          </p:cNvSpPr>
          <p:nvPr/>
        </p:nvSpPr>
        <p:spPr bwMode="auto">
          <a:xfrm>
            <a:off x="611188" y="5229225"/>
            <a:ext cx="61928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endParaRPr lang="es-ES_tradnl" sz="1800"/>
          </a:p>
        </p:txBody>
      </p:sp>
      <p:sp>
        <p:nvSpPr>
          <p:cNvPr id="21519" name="Text Box 15"/>
          <p:cNvSpPr txBox="1">
            <a:spLocks noChangeArrowheads="1"/>
          </p:cNvSpPr>
          <p:nvPr/>
        </p:nvSpPr>
        <p:spPr bwMode="auto">
          <a:xfrm>
            <a:off x="539750" y="4005263"/>
            <a:ext cx="75612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s-ES" dirty="0" smtClean="0"/>
              <a:t>Labor </a:t>
            </a:r>
            <a:r>
              <a:rPr lang="es-ES" dirty="0" err="1" smtClean="0"/>
              <a:t>supply</a:t>
            </a:r>
            <a:r>
              <a:rPr lang="es-ES" dirty="0" smtClean="0"/>
              <a:t>:</a:t>
            </a:r>
            <a:endParaRPr lang="es-ES" dirty="0"/>
          </a:p>
        </p:txBody>
      </p:sp>
      <p:graphicFrame>
        <p:nvGraphicFramePr>
          <p:cNvPr id="21520" name="Object 16"/>
          <p:cNvGraphicFramePr>
            <a:graphicFrameLocks noChangeAspect="1"/>
          </p:cNvGraphicFramePr>
          <p:nvPr/>
        </p:nvGraphicFramePr>
        <p:xfrm>
          <a:off x="1908175" y="4508500"/>
          <a:ext cx="5616575" cy="1439863"/>
        </p:xfrm>
        <a:graphic>
          <a:graphicData uri="http://schemas.openxmlformats.org/presentationml/2006/ole">
            <p:oleObj spid="_x0000_s1031" name="Ecuación" r:id="rId6" imgW="1155700" imgH="482600" progId="Equation.3">
              <p:embed/>
            </p:oleObj>
          </a:graphicData>
        </a:graphic>
      </p:graphicFrame>
      <p:sp>
        <p:nvSpPr>
          <p:cNvPr id="21521" name="Text Box 17"/>
          <p:cNvSpPr txBox="1">
            <a:spLocks noChangeArrowheads="1"/>
          </p:cNvSpPr>
          <p:nvPr/>
        </p:nvSpPr>
        <p:spPr bwMode="auto">
          <a:xfrm>
            <a:off x="1042988" y="6021388"/>
            <a:ext cx="64817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dirty="0" smtClean="0"/>
              <a:t>w </a:t>
            </a:r>
            <a:r>
              <a:rPr lang="es-ES" dirty="0"/>
              <a:t>= </a:t>
            </a:r>
            <a:r>
              <a:rPr lang="es-ES" dirty="0" err="1" smtClean="0"/>
              <a:t>wage</a:t>
            </a:r>
            <a:r>
              <a:rPr lang="es-ES" dirty="0" smtClean="0"/>
              <a:t>; </a:t>
            </a:r>
            <a:r>
              <a:rPr lang="es-ES" dirty="0"/>
              <a:t>p= </a:t>
            </a:r>
            <a:r>
              <a:rPr lang="es-ES" dirty="0" err="1" smtClean="0"/>
              <a:t>price</a:t>
            </a:r>
            <a:r>
              <a:rPr lang="es-ES" dirty="0" smtClean="0"/>
              <a:t> of X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1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1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7" grpId="0" build="p"/>
      <p:bldP spid="21510" grpId="0"/>
      <p:bldP spid="21519" grpId="0"/>
      <p:bldP spid="215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539750" y="333375"/>
            <a:ext cx="8135938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s-ES" dirty="0" smtClean="0"/>
              <a:t>Full </a:t>
            </a:r>
            <a:r>
              <a:rPr lang="es-ES" dirty="0" err="1" smtClean="0"/>
              <a:t>employment</a:t>
            </a:r>
            <a:r>
              <a:rPr lang="es-ES" dirty="0" smtClean="0"/>
              <a:t> of L and K.</a:t>
            </a:r>
            <a:endParaRPr lang="es-ES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dirty="0" err="1" smtClean="0"/>
              <a:t>Perfect</a:t>
            </a:r>
            <a:r>
              <a:rPr lang="es-ES" dirty="0" smtClean="0"/>
              <a:t> </a:t>
            </a:r>
            <a:r>
              <a:rPr lang="es-ES" dirty="0" err="1" smtClean="0"/>
              <a:t>competition</a:t>
            </a:r>
            <a:r>
              <a:rPr lang="es-ES" dirty="0" smtClean="0"/>
              <a:t>: </a:t>
            </a:r>
            <a:r>
              <a:rPr lang="es-ES" dirty="0" err="1" smtClean="0"/>
              <a:t>returns</a:t>
            </a:r>
            <a:r>
              <a:rPr lang="es-ES" dirty="0" smtClean="0"/>
              <a:t> </a:t>
            </a:r>
            <a:r>
              <a:rPr lang="es-ES" dirty="0" err="1" smtClean="0"/>
              <a:t>equal</a:t>
            </a:r>
            <a:r>
              <a:rPr lang="es-ES" dirty="0" smtClean="0"/>
              <a:t> </a:t>
            </a:r>
            <a:r>
              <a:rPr lang="es-ES" dirty="0" err="1" smtClean="0"/>
              <a:t>to</a:t>
            </a:r>
            <a:r>
              <a:rPr lang="es-ES" dirty="0" smtClean="0"/>
              <a:t> marginal </a:t>
            </a:r>
            <a:r>
              <a:rPr lang="es-ES" dirty="0" err="1" smtClean="0"/>
              <a:t>productivity</a:t>
            </a:r>
            <a:endParaRPr lang="es-ES" dirty="0"/>
          </a:p>
        </p:txBody>
      </p:sp>
      <p:graphicFrame>
        <p:nvGraphicFramePr>
          <p:cNvPr id="24581" name="Object 5"/>
          <p:cNvGraphicFramePr>
            <a:graphicFrameLocks noChangeAspect="1"/>
          </p:cNvGraphicFramePr>
          <p:nvPr/>
        </p:nvGraphicFramePr>
        <p:xfrm>
          <a:off x="1187450" y="2492375"/>
          <a:ext cx="5807075" cy="1320800"/>
        </p:xfrm>
        <a:graphic>
          <a:graphicData uri="http://schemas.openxmlformats.org/presentationml/2006/ole">
            <p:oleObj spid="_x0000_s2052" name="Ecuación" r:id="rId4" imgW="2032000" imgH="482600" progId="Equation.3">
              <p:embed/>
            </p:oleObj>
          </a:graphicData>
        </a:graphic>
      </p:graphicFrame>
      <p:graphicFrame>
        <p:nvGraphicFramePr>
          <p:cNvPr id="24582" name="Object 6"/>
          <p:cNvGraphicFramePr>
            <a:graphicFrameLocks noChangeAspect="1"/>
          </p:cNvGraphicFramePr>
          <p:nvPr/>
        </p:nvGraphicFramePr>
        <p:xfrm>
          <a:off x="971550" y="3933825"/>
          <a:ext cx="6192838" cy="1368425"/>
        </p:xfrm>
        <a:graphic>
          <a:graphicData uri="http://schemas.openxmlformats.org/presentationml/2006/ole">
            <p:oleObj spid="_x0000_s2053" name="Ecuación" r:id="rId5" imgW="1790700" imgH="482600" progId="Equation.3">
              <p:embed/>
            </p:oleObj>
          </a:graphicData>
        </a:graphic>
      </p:graphicFrame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827088" y="5734050"/>
            <a:ext cx="7200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800" dirty="0"/>
              <a:t>r = </a:t>
            </a:r>
            <a:r>
              <a:rPr lang="es-ES" sz="1800" dirty="0" err="1" smtClean="0"/>
              <a:t>return</a:t>
            </a:r>
            <a:r>
              <a:rPr lang="es-ES" sz="1800" dirty="0" smtClean="0"/>
              <a:t> </a:t>
            </a:r>
            <a:r>
              <a:rPr lang="es-ES" sz="1800" dirty="0" err="1" smtClean="0"/>
              <a:t>to</a:t>
            </a:r>
            <a:r>
              <a:rPr lang="es-ES" sz="1800" dirty="0" smtClean="0"/>
              <a:t> capital.</a:t>
            </a:r>
            <a:endParaRPr lang="es-ES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45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 build="p"/>
      <p:bldP spid="2458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539750" y="404813"/>
            <a:ext cx="80645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dirty="0" err="1" smtClean="0"/>
              <a:t>Remember</a:t>
            </a:r>
            <a:r>
              <a:rPr lang="es-ES" dirty="0" smtClean="0"/>
              <a:t> </a:t>
            </a:r>
            <a:r>
              <a:rPr lang="es-ES" dirty="0" err="1" smtClean="0"/>
              <a:t>that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previous</a:t>
            </a:r>
            <a:r>
              <a:rPr lang="es-ES" dirty="0" smtClean="0"/>
              <a:t> </a:t>
            </a:r>
            <a:r>
              <a:rPr lang="es-ES" dirty="0" err="1" smtClean="0"/>
              <a:t>equations</a:t>
            </a:r>
            <a:r>
              <a:rPr lang="es-ES" dirty="0" smtClean="0"/>
              <a:t> come </a:t>
            </a:r>
            <a:r>
              <a:rPr lang="es-ES" dirty="0" err="1" smtClean="0"/>
              <a:t>from</a:t>
            </a:r>
            <a:r>
              <a:rPr lang="es-ES" dirty="0" smtClean="0"/>
              <a:t>:</a:t>
            </a:r>
            <a:endParaRPr lang="es-ES" dirty="0"/>
          </a:p>
        </p:txBody>
      </p:sp>
      <p:graphicFrame>
        <p:nvGraphicFramePr>
          <p:cNvPr id="39941" name="Object 5"/>
          <p:cNvGraphicFramePr>
            <a:graphicFrameLocks noChangeAspect="1"/>
          </p:cNvGraphicFramePr>
          <p:nvPr/>
        </p:nvGraphicFramePr>
        <p:xfrm>
          <a:off x="1259632" y="1988840"/>
          <a:ext cx="5689600" cy="2449513"/>
        </p:xfrm>
        <a:graphic>
          <a:graphicData uri="http://schemas.openxmlformats.org/presentationml/2006/ole">
            <p:oleObj spid="_x0000_s3075" name="Equation" r:id="rId4" imgW="1752600" imgH="9144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7" name="Line 5"/>
          <p:cNvSpPr>
            <a:spLocks noChangeShapeType="1"/>
          </p:cNvSpPr>
          <p:nvPr/>
        </p:nvSpPr>
        <p:spPr bwMode="auto">
          <a:xfrm>
            <a:off x="1476375" y="1268413"/>
            <a:ext cx="0" cy="48958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8678" name="Line 6"/>
          <p:cNvSpPr>
            <a:spLocks noChangeShapeType="1"/>
          </p:cNvSpPr>
          <p:nvPr/>
        </p:nvSpPr>
        <p:spPr bwMode="auto">
          <a:xfrm>
            <a:off x="1476375" y="6092825"/>
            <a:ext cx="611981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8680" name="Text Box 8"/>
          <p:cNvSpPr txBox="1">
            <a:spLocks noChangeArrowheads="1"/>
          </p:cNvSpPr>
          <p:nvPr/>
        </p:nvSpPr>
        <p:spPr bwMode="auto">
          <a:xfrm>
            <a:off x="7740650" y="6237288"/>
            <a:ext cx="3587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800"/>
              <a:t>L</a:t>
            </a:r>
          </a:p>
        </p:txBody>
      </p:sp>
      <p:sp>
        <p:nvSpPr>
          <p:cNvPr id="28681" name="Text Box 9"/>
          <p:cNvSpPr txBox="1">
            <a:spLocks noChangeArrowheads="1"/>
          </p:cNvSpPr>
          <p:nvPr/>
        </p:nvSpPr>
        <p:spPr bwMode="auto">
          <a:xfrm>
            <a:off x="468313" y="1484313"/>
            <a:ext cx="5762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800"/>
              <a:t>w/p</a:t>
            </a:r>
          </a:p>
        </p:txBody>
      </p:sp>
      <p:sp>
        <p:nvSpPr>
          <p:cNvPr id="28682" name="Freeform 10"/>
          <p:cNvSpPr>
            <a:spLocks/>
          </p:cNvSpPr>
          <p:nvPr/>
        </p:nvSpPr>
        <p:spPr bwMode="auto">
          <a:xfrm>
            <a:off x="2268538" y="2349500"/>
            <a:ext cx="5256212" cy="3168650"/>
          </a:xfrm>
          <a:custGeom>
            <a:avLst/>
            <a:gdLst>
              <a:gd name="T0" fmla="*/ 0 w 3311"/>
              <a:gd name="T1" fmla="*/ 2147483647 h 1996"/>
              <a:gd name="T2" fmla="*/ 2147483647 w 3311"/>
              <a:gd name="T3" fmla="*/ 2147483647 h 1996"/>
              <a:gd name="T4" fmla="*/ 2147483647 w 3311"/>
              <a:gd name="T5" fmla="*/ 2147483647 h 1996"/>
              <a:gd name="T6" fmla="*/ 2147483647 w 3311"/>
              <a:gd name="T7" fmla="*/ 0 h 1996"/>
              <a:gd name="T8" fmla="*/ 0 60000 65536"/>
              <a:gd name="T9" fmla="*/ 0 60000 65536"/>
              <a:gd name="T10" fmla="*/ 0 60000 65536"/>
              <a:gd name="T11" fmla="*/ 0 60000 65536"/>
              <a:gd name="T12" fmla="*/ 0 w 3311"/>
              <a:gd name="T13" fmla="*/ 0 h 1996"/>
              <a:gd name="T14" fmla="*/ 3311 w 3311"/>
              <a:gd name="T15" fmla="*/ 1996 h 199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311" h="1996">
                <a:moveTo>
                  <a:pt x="0" y="1996"/>
                </a:moveTo>
                <a:cubicBezTo>
                  <a:pt x="351" y="1973"/>
                  <a:pt x="702" y="1950"/>
                  <a:pt x="1088" y="1814"/>
                </a:cubicBezTo>
                <a:cubicBezTo>
                  <a:pt x="1474" y="1678"/>
                  <a:pt x="1943" y="1481"/>
                  <a:pt x="2313" y="1179"/>
                </a:cubicBezTo>
                <a:cubicBezTo>
                  <a:pt x="2683" y="877"/>
                  <a:pt x="2997" y="438"/>
                  <a:pt x="3311" y="0"/>
                </a:cubicBez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s-ES_tradnl"/>
          </a:p>
        </p:txBody>
      </p:sp>
      <p:sp>
        <p:nvSpPr>
          <p:cNvPr id="28683" name="Text Box 11"/>
          <p:cNvSpPr txBox="1">
            <a:spLocks noChangeArrowheads="1"/>
          </p:cNvSpPr>
          <p:nvPr/>
        </p:nvSpPr>
        <p:spPr bwMode="auto">
          <a:xfrm>
            <a:off x="7524750" y="2420938"/>
            <a:ext cx="10080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800"/>
              <a:t>L(w/p)</a:t>
            </a:r>
          </a:p>
        </p:txBody>
      </p:sp>
      <p:sp>
        <p:nvSpPr>
          <p:cNvPr id="28685" name="Freeform 13"/>
          <p:cNvSpPr>
            <a:spLocks/>
          </p:cNvSpPr>
          <p:nvPr/>
        </p:nvSpPr>
        <p:spPr bwMode="auto">
          <a:xfrm>
            <a:off x="2268538" y="2349500"/>
            <a:ext cx="5256212" cy="3024188"/>
          </a:xfrm>
          <a:custGeom>
            <a:avLst/>
            <a:gdLst>
              <a:gd name="T0" fmla="*/ 0 w 3311"/>
              <a:gd name="T1" fmla="*/ 0 h 1905"/>
              <a:gd name="T2" fmla="*/ 1484372643 w 3311"/>
              <a:gd name="T3" fmla="*/ 1484373087 h 1905"/>
              <a:gd name="T4" fmla="*/ 2147483647 w 3311"/>
              <a:gd name="T5" fmla="*/ 2147483647 h 1905"/>
              <a:gd name="T6" fmla="*/ 2147483647 w 3311"/>
              <a:gd name="T7" fmla="*/ 2147483647 h 1905"/>
              <a:gd name="T8" fmla="*/ 0 60000 65536"/>
              <a:gd name="T9" fmla="*/ 0 60000 65536"/>
              <a:gd name="T10" fmla="*/ 0 60000 65536"/>
              <a:gd name="T11" fmla="*/ 0 60000 65536"/>
              <a:gd name="T12" fmla="*/ 0 w 3311"/>
              <a:gd name="T13" fmla="*/ 0 h 1905"/>
              <a:gd name="T14" fmla="*/ 3311 w 3311"/>
              <a:gd name="T15" fmla="*/ 1905 h 190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311" h="1905">
                <a:moveTo>
                  <a:pt x="0" y="0"/>
                </a:moveTo>
                <a:cubicBezTo>
                  <a:pt x="158" y="188"/>
                  <a:pt x="317" y="377"/>
                  <a:pt x="589" y="589"/>
                </a:cubicBezTo>
                <a:cubicBezTo>
                  <a:pt x="861" y="801"/>
                  <a:pt x="1178" y="1051"/>
                  <a:pt x="1632" y="1270"/>
                </a:cubicBezTo>
                <a:cubicBezTo>
                  <a:pt x="2086" y="1489"/>
                  <a:pt x="2698" y="1697"/>
                  <a:pt x="3311" y="1905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s-ES_tradnl"/>
          </a:p>
        </p:txBody>
      </p:sp>
      <p:graphicFrame>
        <p:nvGraphicFramePr>
          <p:cNvPr id="28687" name="Object 15"/>
          <p:cNvGraphicFramePr>
            <a:graphicFrameLocks noChangeAspect="1"/>
          </p:cNvGraphicFramePr>
          <p:nvPr/>
        </p:nvGraphicFramePr>
        <p:xfrm>
          <a:off x="2647950" y="2170113"/>
          <a:ext cx="750888" cy="344487"/>
        </p:xfrm>
        <a:graphic>
          <a:graphicData uri="http://schemas.openxmlformats.org/presentationml/2006/ole">
            <p:oleObj spid="_x0000_s4102" name="Equation" r:id="rId4" imgW="609600" imgH="279400" progId="">
              <p:embed/>
            </p:oleObj>
          </a:graphicData>
        </a:graphic>
      </p:graphicFrame>
      <p:sp>
        <p:nvSpPr>
          <p:cNvPr id="28688" name="Line 16"/>
          <p:cNvSpPr>
            <a:spLocks noChangeShapeType="1"/>
          </p:cNvSpPr>
          <p:nvPr/>
        </p:nvSpPr>
        <p:spPr bwMode="auto">
          <a:xfrm>
            <a:off x="5364163" y="4652963"/>
            <a:ext cx="0" cy="143986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8689" name="Line 17"/>
          <p:cNvSpPr>
            <a:spLocks noChangeShapeType="1"/>
          </p:cNvSpPr>
          <p:nvPr/>
        </p:nvSpPr>
        <p:spPr bwMode="auto">
          <a:xfrm flipH="1">
            <a:off x="1476375" y="4581525"/>
            <a:ext cx="388778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graphicFrame>
        <p:nvGraphicFramePr>
          <p:cNvPr id="28691" name="Object 19"/>
          <p:cNvGraphicFramePr>
            <a:graphicFrameLocks noChangeAspect="1"/>
          </p:cNvGraphicFramePr>
          <p:nvPr/>
        </p:nvGraphicFramePr>
        <p:xfrm>
          <a:off x="5292725" y="6237288"/>
          <a:ext cx="279400" cy="358775"/>
        </p:xfrm>
        <a:graphic>
          <a:graphicData uri="http://schemas.openxmlformats.org/presentationml/2006/ole">
            <p:oleObj spid="_x0000_s4103" name="Equation" r:id="rId5" imgW="177646" imgH="228402" progId="">
              <p:embed/>
            </p:oleObj>
          </a:graphicData>
        </a:graphic>
      </p:graphicFrame>
      <p:graphicFrame>
        <p:nvGraphicFramePr>
          <p:cNvPr id="28694" name="Object 22"/>
          <p:cNvGraphicFramePr>
            <a:graphicFrameLocks noChangeAspect="1"/>
          </p:cNvGraphicFramePr>
          <p:nvPr/>
        </p:nvGraphicFramePr>
        <p:xfrm>
          <a:off x="468313" y="4292600"/>
          <a:ext cx="563562" cy="719138"/>
        </p:xfrm>
        <a:graphic>
          <a:graphicData uri="http://schemas.openxmlformats.org/presentationml/2006/ole">
            <p:oleObj spid="_x0000_s4104" name="Equation" r:id="rId6" imgW="368300" imgH="469900" progId="">
              <p:embed/>
            </p:oleObj>
          </a:graphicData>
        </a:graphic>
      </p:graphicFrame>
      <p:graphicFrame>
        <p:nvGraphicFramePr>
          <p:cNvPr id="28695" name="Object 23"/>
          <p:cNvGraphicFramePr>
            <a:graphicFrameLocks noChangeAspect="1"/>
          </p:cNvGraphicFramePr>
          <p:nvPr/>
        </p:nvGraphicFramePr>
        <p:xfrm>
          <a:off x="3203575" y="188913"/>
          <a:ext cx="3529013" cy="936625"/>
        </p:xfrm>
        <a:graphic>
          <a:graphicData uri="http://schemas.openxmlformats.org/presentationml/2006/ole">
            <p:oleObj spid="_x0000_s4105" name="Equation" r:id="rId7" imgW="2387600" imgH="482600" progId="">
              <p:embed/>
            </p:oleObj>
          </a:graphicData>
        </a:graphic>
      </p:graphicFrame>
      <p:sp>
        <p:nvSpPr>
          <p:cNvPr id="4111" name="Text Box 24"/>
          <p:cNvSpPr txBox="1">
            <a:spLocks noChangeArrowheads="1"/>
          </p:cNvSpPr>
          <p:nvPr/>
        </p:nvSpPr>
        <p:spPr bwMode="auto">
          <a:xfrm>
            <a:off x="2987675" y="6491288"/>
            <a:ext cx="12239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 sz="1800"/>
          </a:p>
        </p:txBody>
      </p:sp>
      <p:sp>
        <p:nvSpPr>
          <p:cNvPr id="28697" name="Text Box 25"/>
          <p:cNvSpPr txBox="1">
            <a:spLocks noChangeArrowheads="1"/>
          </p:cNvSpPr>
          <p:nvPr/>
        </p:nvSpPr>
        <p:spPr bwMode="auto">
          <a:xfrm>
            <a:off x="2484438" y="6524625"/>
            <a:ext cx="16557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800"/>
              <a:t>Fig. 3.2 (a)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7" grpId="0" animBg="1"/>
      <p:bldP spid="28678" grpId="0" animBg="1"/>
      <p:bldP spid="28680" grpId="0"/>
      <p:bldP spid="28681" grpId="0"/>
      <p:bldP spid="28682" grpId="0" animBg="1"/>
      <p:bldP spid="28683" grpId="0"/>
      <p:bldP spid="28685" grpId="0" animBg="1"/>
      <p:bldP spid="28688" grpId="0" animBg="1"/>
      <p:bldP spid="28689" grpId="0" animBg="1"/>
      <p:bldP spid="2869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Line 4"/>
          <p:cNvSpPr>
            <a:spLocks noChangeShapeType="1"/>
          </p:cNvSpPr>
          <p:nvPr/>
        </p:nvSpPr>
        <p:spPr bwMode="auto">
          <a:xfrm>
            <a:off x="1476375" y="1268413"/>
            <a:ext cx="0" cy="48958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9701" name="Line 5"/>
          <p:cNvSpPr>
            <a:spLocks noChangeShapeType="1"/>
          </p:cNvSpPr>
          <p:nvPr/>
        </p:nvSpPr>
        <p:spPr bwMode="auto">
          <a:xfrm>
            <a:off x="1476375" y="6092825"/>
            <a:ext cx="611981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7885113" y="6237288"/>
            <a:ext cx="3587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800"/>
              <a:t>K</a:t>
            </a:r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468313" y="1125538"/>
            <a:ext cx="5762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800"/>
              <a:t>r/p</a:t>
            </a:r>
          </a:p>
        </p:txBody>
      </p:sp>
      <p:sp>
        <p:nvSpPr>
          <p:cNvPr id="29706" name="Freeform 10"/>
          <p:cNvSpPr>
            <a:spLocks/>
          </p:cNvSpPr>
          <p:nvPr/>
        </p:nvSpPr>
        <p:spPr bwMode="auto">
          <a:xfrm>
            <a:off x="2268538" y="1844675"/>
            <a:ext cx="5256212" cy="3024188"/>
          </a:xfrm>
          <a:custGeom>
            <a:avLst/>
            <a:gdLst>
              <a:gd name="T0" fmla="*/ 0 w 3311"/>
              <a:gd name="T1" fmla="*/ 0 h 1905"/>
              <a:gd name="T2" fmla="*/ 1484372643 w 3311"/>
              <a:gd name="T3" fmla="*/ 1484373087 h 1905"/>
              <a:gd name="T4" fmla="*/ 2147483647 w 3311"/>
              <a:gd name="T5" fmla="*/ 2147483647 h 1905"/>
              <a:gd name="T6" fmla="*/ 2147483647 w 3311"/>
              <a:gd name="T7" fmla="*/ 2147483647 h 1905"/>
              <a:gd name="T8" fmla="*/ 0 60000 65536"/>
              <a:gd name="T9" fmla="*/ 0 60000 65536"/>
              <a:gd name="T10" fmla="*/ 0 60000 65536"/>
              <a:gd name="T11" fmla="*/ 0 60000 65536"/>
              <a:gd name="T12" fmla="*/ 0 w 3311"/>
              <a:gd name="T13" fmla="*/ 0 h 1905"/>
              <a:gd name="T14" fmla="*/ 3311 w 3311"/>
              <a:gd name="T15" fmla="*/ 1905 h 190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311" h="1905">
                <a:moveTo>
                  <a:pt x="0" y="0"/>
                </a:moveTo>
                <a:cubicBezTo>
                  <a:pt x="158" y="188"/>
                  <a:pt x="317" y="377"/>
                  <a:pt x="589" y="589"/>
                </a:cubicBezTo>
                <a:cubicBezTo>
                  <a:pt x="861" y="801"/>
                  <a:pt x="1178" y="1051"/>
                  <a:pt x="1632" y="1270"/>
                </a:cubicBezTo>
                <a:cubicBezTo>
                  <a:pt x="2086" y="1489"/>
                  <a:pt x="2698" y="1697"/>
                  <a:pt x="3311" y="1905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s-ES_tradnl"/>
          </a:p>
        </p:txBody>
      </p:sp>
      <p:graphicFrame>
        <p:nvGraphicFramePr>
          <p:cNvPr id="29707" name="Object 11"/>
          <p:cNvGraphicFramePr>
            <a:graphicFrameLocks noChangeAspect="1"/>
          </p:cNvGraphicFramePr>
          <p:nvPr/>
        </p:nvGraphicFramePr>
        <p:xfrm>
          <a:off x="2687638" y="1608138"/>
          <a:ext cx="752475" cy="314325"/>
        </p:xfrm>
        <a:graphic>
          <a:graphicData uri="http://schemas.openxmlformats.org/presentationml/2006/ole">
            <p:oleObj spid="_x0000_s5127" name="Equation" r:id="rId4" imgW="609336" imgH="253890" progId="">
              <p:embed/>
            </p:oleObj>
          </a:graphicData>
        </a:graphic>
      </p:graphicFrame>
      <p:sp>
        <p:nvSpPr>
          <p:cNvPr id="29708" name="Line 12"/>
          <p:cNvSpPr>
            <a:spLocks noChangeShapeType="1"/>
          </p:cNvSpPr>
          <p:nvPr/>
        </p:nvSpPr>
        <p:spPr bwMode="auto">
          <a:xfrm>
            <a:off x="5364163" y="4652963"/>
            <a:ext cx="0" cy="143986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9709" name="Line 13"/>
          <p:cNvSpPr>
            <a:spLocks noChangeShapeType="1"/>
          </p:cNvSpPr>
          <p:nvPr/>
        </p:nvSpPr>
        <p:spPr bwMode="auto">
          <a:xfrm flipH="1">
            <a:off x="1476375" y="4076700"/>
            <a:ext cx="388778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graphicFrame>
        <p:nvGraphicFramePr>
          <p:cNvPr id="29710" name="Object 14"/>
          <p:cNvGraphicFramePr>
            <a:graphicFrameLocks noChangeAspect="1"/>
          </p:cNvGraphicFramePr>
          <p:nvPr/>
        </p:nvGraphicFramePr>
        <p:xfrm>
          <a:off x="5302250" y="6267450"/>
          <a:ext cx="258763" cy="298450"/>
        </p:xfrm>
        <a:graphic>
          <a:graphicData uri="http://schemas.openxmlformats.org/presentationml/2006/ole">
            <p:oleObj spid="_x0000_s5128" name="Equation" r:id="rId5" imgW="164957" imgH="190335" progId="">
              <p:embed/>
            </p:oleObj>
          </a:graphicData>
        </a:graphic>
      </p:graphicFrame>
      <p:graphicFrame>
        <p:nvGraphicFramePr>
          <p:cNvPr id="29711" name="Object 15"/>
          <p:cNvGraphicFramePr>
            <a:graphicFrameLocks noChangeAspect="1"/>
          </p:cNvGraphicFramePr>
          <p:nvPr/>
        </p:nvGraphicFramePr>
        <p:xfrm>
          <a:off x="395288" y="3716338"/>
          <a:ext cx="563562" cy="719137"/>
        </p:xfrm>
        <a:graphic>
          <a:graphicData uri="http://schemas.openxmlformats.org/presentationml/2006/ole">
            <p:oleObj spid="_x0000_s5129" name="Equation" r:id="rId6" imgW="368300" imgH="469900" progId="">
              <p:embed/>
            </p:oleObj>
          </a:graphicData>
        </a:graphic>
      </p:graphicFrame>
      <p:graphicFrame>
        <p:nvGraphicFramePr>
          <p:cNvPr id="29712" name="Object 16"/>
          <p:cNvGraphicFramePr>
            <a:graphicFrameLocks noChangeAspect="1"/>
          </p:cNvGraphicFramePr>
          <p:nvPr/>
        </p:nvGraphicFramePr>
        <p:xfrm>
          <a:off x="3194050" y="188913"/>
          <a:ext cx="3548063" cy="936625"/>
        </p:xfrm>
        <a:graphic>
          <a:graphicData uri="http://schemas.openxmlformats.org/presentationml/2006/ole">
            <p:oleObj spid="_x0000_s5130" name="Equation" r:id="rId7" imgW="2400300" imgH="482600" progId="">
              <p:embed/>
            </p:oleObj>
          </a:graphicData>
        </a:graphic>
      </p:graphicFrame>
      <p:sp>
        <p:nvSpPr>
          <p:cNvPr id="5134" name="Text Box 17"/>
          <p:cNvSpPr txBox="1">
            <a:spLocks noChangeArrowheads="1"/>
          </p:cNvSpPr>
          <p:nvPr/>
        </p:nvSpPr>
        <p:spPr bwMode="auto">
          <a:xfrm>
            <a:off x="2987675" y="6491288"/>
            <a:ext cx="12239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 sz="1800"/>
          </a:p>
        </p:txBody>
      </p:sp>
      <p:sp>
        <p:nvSpPr>
          <p:cNvPr id="29714" name="Text Box 18"/>
          <p:cNvSpPr txBox="1">
            <a:spLocks noChangeArrowheads="1"/>
          </p:cNvSpPr>
          <p:nvPr/>
        </p:nvSpPr>
        <p:spPr bwMode="auto">
          <a:xfrm>
            <a:off x="2484438" y="6524625"/>
            <a:ext cx="16557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800"/>
              <a:t>Fig. 3.2 (a)</a:t>
            </a:r>
          </a:p>
        </p:txBody>
      </p:sp>
      <p:sp>
        <p:nvSpPr>
          <p:cNvPr id="29715" name="Line 19"/>
          <p:cNvSpPr>
            <a:spLocks noChangeShapeType="1"/>
          </p:cNvSpPr>
          <p:nvPr/>
        </p:nvSpPr>
        <p:spPr bwMode="auto">
          <a:xfrm flipV="1">
            <a:off x="5364163" y="1844675"/>
            <a:ext cx="0" cy="4248150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graphicFrame>
        <p:nvGraphicFramePr>
          <p:cNvPr id="29716" name="Object 20"/>
          <p:cNvGraphicFramePr>
            <a:graphicFrameLocks noChangeAspect="1"/>
          </p:cNvGraphicFramePr>
          <p:nvPr/>
        </p:nvGraphicFramePr>
        <p:xfrm>
          <a:off x="5435600" y="1557338"/>
          <a:ext cx="312738" cy="360362"/>
        </p:xfrm>
        <a:graphic>
          <a:graphicData uri="http://schemas.openxmlformats.org/presentationml/2006/ole">
            <p:oleObj spid="_x0000_s5131" name="Equation" r:id="rId8" imgW="164957" imgH="190335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9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9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 animBg="1"/>
      <p:bldP spid="29701" grpId="0" animBg="1"/>
      <p:bldP spid="29702" grpId="0"/>
      <p:bldP spid="29703" grpId="0"/>
      <p:bldP spid="29706" grpId="0" animBg="1"/>
      <p:bldP spid="29708" grpId="0" animBg="1"/>
      <p:bldP spid="29709" grpId="0" animBg="1"/>
      <p:bldP spid="29714" grpId="0"/>
      <p:bldP spid="297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611188" y="476250"/>
            <a:ext cx="8208962" cy="2662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u="sng" dirty="0" err="1" smtClean="0"/>
              <a:t>Incidence</a:t>
            </a:r>
            <a:r>
              <a:rPr lang="es-ES" u="sng" dirty="0" smtClean="0"/>
              <a:t> of </a:t>
            </a:r>
            <a:r>
              <a:rPr lang="es-ES" u="sng" dirty="0" err="1" smtClean="0"/>
              <a:t>an</a:t>
            </a:r>
            <a:r>
              <a:rPr lang="es-ES" u="sng" dirty="0" smtClean="0"/>
              <a:t> ad </a:t>
            </a:r>
            <a:r>
              <a:rPr lang="es-ES" u="sng" dirty="0" err="1" smtClean="0"/>
              <a:t>valorem</a:t>
            </a:r>
            <a:r>
              <a:rPr lang="es-ES" u="sng" dirty="0" smtClean="0"/>
              <a:t>  </a:t>
            </a:r>
            <a:r>
              <a:rPr lang="es-ES" u="sng" dirty="0" err="1" smtClean="0"/>
              <a:t>tax</a:t>
            </a:r>
            <a:r>
              <a:rPr lang="es-ES" u="sng" dirty="0" smtClean="0"/>
              <a:t> </a:t>
            </a:r>
            <a:r>
              <a:rPr lang="es-ES" u="sng" dirty="0" err="1" smtClean="0"/>
              <a:t>on</a:t>
            </a:r>
            <a:r>
              <a:rPr lang="es-ES" u="sng" dirty="0" smtClean="0"/>
              <a:t> r,</a:t>
            </a:r>
            <a:endParaRPr lang="es-ES" u="sng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dirty="0" smtClean="0"/>
              <a:t>Capital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fixed</a:t>
            </a:r>
            <a:r>
              <a:rPr lang="es-ES" dirty="0" smtClean="0"/>
              <a:t>. </a:t>
            </a:r>
            <a:r>
              <a:rPr lang="es-ES" dirty="0" err="1" smtClean="0"/>
              <a:t>Equation</a:t>
            </a:r>
            <a:r>
              <a:rPr lang="es-ES" dirty="0" smtClean="0"/>
              <a:t> (8.a</a:t>
            </a:r>
            <a:r>
              <a:rPr lang="es-ES" dirty="0"/>
              <a:t>) </a:t>
            </a:r>
            <a:r>
              <a:rPr lang="es-ES" dirty="0" err="1" smtClean="0"/>
              <a:t>doesn’t</a:t>
            </a:r>
            <a:r>
              <a:rPr lang="es-ES" dirty="0" smtClean="0"/>
              <a:t> </a:t>
            </a:r>
            <a:r>
              <a:rPr lang="es-ES" dirty="0" err="1" smtClean="0"/>
              <a:t>change</a:t>
            </a:r>
            <a:r>
              <a:rPr lang="es-ES" dirty="0" smtClean="0"/>
              <a:t>. </a:t>
            </a:r>
            <a:r>
              <a:rPr lang="es-ES" dirty="0" err="1" smtClean="0"/>
              <a:t>The</a:t>
            </a:r>
            <a:r>
              <a:rPr lang="es-ES" dirty="0" smtClean="0"/>
              <a:t> real </a:t>
            </a:r>
            <a:r>
              <a:rPr lang="es-ES" dirty="0" err="1" smtClean="0"/>
              <a:t>wage</a:t>
            </a:r>
            <a:r>
              <a:rPr lang="es-ES" dirty="0" smtClean="0"/>
              <a:t> and labor </a:t>
            </a:r>
            <a:r>
              <a:rPr lang="es-ES" dirty="0" err="1" smtClean="0"/>
              <a:t>supply</a:t>
            </a:r>
            <a:r>
              <a:rPr lang="es-ES" dirty="0" smtClean="0"/>
              <a:t> do </a:t>
            </a:r>
            <a:r>
              <a:rPr lang="es-ES" dirty="0" err="1" smtClean="0"/>
              <a:t>not</a:t>
            </a:r>
            <a:r>
              <a:rPr lang="es-ES" dirty="0" smtClean="0"/>
              <a:t> </a:t>
            </a:r>
            <a:r>
              <a:rPr lang="es-ES" dirty="0" err="1" smtClean="0"/>
              <a:t>change</a:t>
            </a:r>
            <a:r>
              <a:rPr lang="es-ES" dirty="0" smtClean="0"/>
              <a:t>. </a:t>
            </a:r>
            <a:endParaRPr lang="es-ES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dirty="0" err="1" smtClean="0"/>
              <a:t>Equation</a:t>
            </a:r>
            <a:r>
              <a:rPr lang="es-ES" dirty="0" smtClean="0"/>
              <a:t> (8.b</a:t>
            </a:r>
            <a:r>
              <a:rPr lang="es-ES" dirty="0"/>
              <a:t>) </a:t>
            </a:r>
            <a:r>
              <a:rPr lang="es-ES" dirty="0" err="1" smtClean="0"/>
              <a:t>changes</a:t>
            </a:r>
            <a:r>
              <a:rPr lang="es-ES" dirty="0" smtClean="0"/>
              <a:t>:</a:t>
            </a:r>
            <a:endParaRPr lang="es-ES" dirty="0"/>
          </a:p>
          <a:p>
            <a:pPr>
              <a:spcBef>
                <a:spcPct val="50000"/>
              </a:spcBef>
              <a:buFontTx/>
              <a:buChar char="•"/>
            </a:pPr>
            <a:endParaRPr lang="es-ES" sz="1800" dirty="0"/>
          </a:p>
        </p:txBody>
      </p:sp>
      <p:graphicFrame>
        <p:nvGraphicFramePr>
          <p:cNvPr id="30725" name="Object 5"/>
          <p:cNvGraphicFramePr>
            <a:graphicFrameLocks noChangeAspect="1"/>
          </p:cNvGraphicFramePr>
          <p:nvPr/>
        </p:nvGraphicFramePr>
        <p:xfrm>
          <a:off x="6732240" y="476672"/>
          <a:ext cx="385763" cy="504825"/>
        </p:xfrm>
        <a:graphic>
          <a:graphicData uri="http://schemas.openxmlformats.org/presentationml/2006/ole">
            <p:oleObj spid="_x0000_s6148" name="Equation" r:id="rId4" imgW="164885" imgH="215619" progId="">
              <p:embed/>
            </p:oleObj>
          </a:graphicData>
        </a:graphic>
      </p:graphicFrame>
      <p:graphicFrame>
        <p:nvGraphicFramePr>
          <p:cNvPr id="30726" name="Object 6"/>
          <p:cNvGraphicFramePr>
            <a:graphicFrameLocks noChangeAspect="1"/>
          </p:cNvGraphicFramePr>
          <p:nvPr/>
        </p:nvGraphicFramePr>
        <p:xfrm>
          <a:off x="2339752" y="3212976"/>
          <a:ext cx="4392612" cy="1092200"/>
        </p:xfrm>
        <a:graphic>
          <a:graphicData uri="http://schemas.openxmlformats.org/presentationml/2006/ole">
            <p:oleObj spid="_x0000_s6149" name="Equation" r:id="rId5" imgW="2527300" imgH="482600" progId="">
              <p:embed/>
            </p:oleObj>
          </a:graphicData>
        </a:graphic>
      </p:graphicFrame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539552" y="4653136"/>
            <a:ext cx="8135937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s-ES" dirty="0" smtClean="0"/>
              <a:t>Marginal </a:t>
            </a:r>
            <a:r>
              <a:rPr lang="es-ES" dirty="0" err="1" smtClean="0"/>
              <a:t>productivity</a:t>
            </a:r>
            <a:r>
              <a:rPr lang="es-ES" dirty="0" smtClean="0"/>
              <a:t> of capital </a:t>
            </a:r>
            <a:r>
              <a:rPr lang="es-ES" dirty="0" err="1" smtClean="0"/>
              <a:t>doesn’t</a:t>
            </a:r>
            <a:r>
              <a:rPr lang="es-ES" dirty="0" smtClean="0"/>
              <a:t> </a:t>
            </a:r>
            <a:r>
              <a:rPr lang="es-ES" dirty="0" err="1" smtClean="0"/>
              <a:t>change</a:t>
            </a:r>
            <a:endParaRPr lang="es-ES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dirty="0" err="1" smtClean="0"/>
              <a:t>Tax</a:t>
            </a:r>
            <a:r>
              <a:rPr lang="es-ES" dirty="0" smtClean="0"/>
              <a:t> </a:t>
            </a:r>
            <a:r>
              <a:rPr lang="es-ES" dirty="0" err="1" smtClean="0"/>
              <a:t>burden</a:t>
            </a:r>
            <a:r>
              <a:rPr lang="es-ES" dirty="0" smtClean="0"/>
              <a:t>-&gt; </a:t>
            </a:r>
            <a:r>
              <a:rPr lang="es-ES" dirty="0" err="1" smtClean="0"/>
              <a:t>owners</a:t>
            </a:r>
            <a:r>
              <a:rPr lang="es-ES" dirty="0" smtClean="0"/>
              <a:t> of capital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0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07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0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07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 build="p"/>
      <p:bldP spid="3072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8" name="Line 4"/>
          <p:cNvSpPr>
            <a:spLocks noChangeShapeType="1"/>
          </p:cNvSpPr>
          <p:nvPr/>
        </p:nvSpPr>
        <p:spPr bwMode="auto">
          <a:xfrm>
            <a:off x="1476375" y="1268413"/>
            <a:ext cx="0" cy="48958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7179" name="Line 5"/>
          <p:cNvSpPr>
            <a:spLocks noChangeShapeType="1"/>
          </p:cNvSpPr>
          <p:nvPr/>
        </p:nvSpPr>
        <p:spPr bwMode="auto">
          <a:xfrm>
            <a:off x="1476375" y="6092825"/>
            <a:ext cx="611981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7180" name="Text Box 6"/>
          <p:cNvSpPr txBox="1">
            <a:spLocks noChangeArrowheads="1"/>
          </p:cNvSpPr>
          <p:nvPr/>
        </p:nvSpPr>
        <p:spPr bwMode="auto">
          <a:xfrm>
            <a:off x="7885113" y="6237288"/>
            <a:ext cx="3587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800"/>
              <a:t>K</a:t>
            </a:r>
          </a:p>
        </p:txBody>
      </p:sp>
      <p:sp>
        <p:nvSpPr>
          <p:cNvPr id="7181" name="Text Box 7"/>
          <p:cNvSpPr txBox="1">
            <a:spLocks noChangeArrowheads="1"/>
          </p:cNvSpPr>
          <p:nvPr/>
        </p:nvSpPr>
        <p:spPr bwMode="auto">
          <a:xfrm>
            <a:off x="468313" y="1125538"/>
            <a:ext cx="5762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800"/>
              <a:t>r/p</a:t>
            </a:r>
          </a:p>
        </p:txBody>
      </p:sp>
      <p:sp>
        <p:nvSpPr>
          <p:cNvPr id="31752" name="Freeform 8"/>
          <p:cNvSpPr>
            <a:spLocks/>
          </p:cNvSpPr>
          <p:nvPr/>
        </p:nvSpPr>
        <p:spPr bwMode="auto">
          <a:xfrm>
            <a:off x="2268538" y="1844675"/>
            <a:ext cx="5256212" cy="3024188"/>
          </a:xfrm>
          <a:custGeom>
            <a:avLst/>
            <a:gdLst>
              <a:gd name="T0" fmla="*/ 0 w 3311"/>
              <a:gd name="T1" fmla="*/ 0 h 1905"/>
              <a:gd name="T2" fmla="*/ 1484372643 w 3311"/>
              <a:gd name="T3" fmla="*/ 1484373087 h 1905"/>
              <a:gd name="T4" fmla="*/ 2147483647 w 3311"/>
              <a:gd name="T5" fmla="*/ 2147483647 h 1905"/>
              <a:gd name="T6" fmla="*/ 2147483647 w 3311"/>
              <a:gd name="T7" fmla="*/ 2147483647 h 1905"/>
              <a:gd name="T8" fmla="*/ 0 60000 65536"/>
              <a:gd name="T9" fmla="*/ 0 60000 65536"/>
              <a:gd name="T10" fmla="*/ 0 60000 65536"/>
              <a:gd name="T11" fmla="*/ 0 60000 65536"/>
              <a:gd name="T12" fmla="*/ 0 w 3311"/>
              <a:gd name="T13" fmla="*/ 0 h 1905"/>
              <a:gd name="T14" fmla="*/ 3311 w 3311"/>
              <a:gd name="T15" fmla="*/ 1905 h 190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311" h="1905">
                <a:moveTo>
                  <a:pt x="0" y="0"/>
                </a:moveTo>
                <a:cubicBezTo>
                  <a:pt x="158" y="188"/>
                  <a:pt x="317" y="377"/>
                  <a:pt x="589" y="589"/>
                </a:cubicBezTo>
                <a:cubicBezTo>
                  <a:pt x="861" y="801"/>
                  <a:pt x="1178" y="1051"/>
                  <a:pt x="1632" y="1270"/>
                </a:cubicBezTo>
                <a:cubicBezTo>
                  <a:pt x="2086" y="1489"/>
                  <a:pt x="2698" y="1697"/>
                  <a:pt x="3311" y="1905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s-ES_tradnl"/>
          </a:p>
        </p:txBody>
      </p:sp>
      <p:graphicFrame>
        <p:nvGraphicFramePr>
          <p:cNvPr id="31753" name="Object 9"/>
          <p:cNvGraphicFramePr>
            <a:graphicFrameLocks noChangeAspect="1"/>
          </p:cNvGraphicFramePr>
          <p:nvPr/>
        </p:nvGraphicFramePr>
        <p:xfrm>
          <a:off x="1236663" y="260350"/>
          <a:ext cx="3790950" cy="879475"/>
        </p:xfrm>
        <a:graphic>
          <a:graphicData uri="http://schemas.openxmlformats.org/presentationml/2006/ole">
            <p:oleObj spid="_x0000_s7178" name="Equation" r:id="rId4" imgW="1968500" imgH="457200" progId="">
              <p:embed/>
            </p:oleObj>
          </a:graphicData>
        </a:graphic>
      </p:graphicFrame>
      <p:sp>
        <p:nvSpPr>
          <p:cNvPr id="7183" name="Line 10"/>
          <p:cNvSpPr>
            <a:spLocks noChangeShapeType="1"/>
          </p:cNvSpPr>
          <p:nvPr/>
        </p:nvSpPr>
        <p:spPr bwMode="auto">
          <a:xfrm>
            <a:off x="5364163" y="4652963"/>
            <a:ext cx="0" cy="143986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7184" name="Line 11"/>
          <p:cNvSpPr>
            <a:spLocks noChangeShapeType="1"/>
          </p:cNvSpPr>
          <p:nvPr/>
        </p:nvSpPr>
        <p:spPr bwMode="auto">
          <a:xfrm flipH="1">
            <a:off x="1476375" y="4076700"/>
            <a:ext cx="388778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graphicFrame>
        <p:nvGraphicFramePr>
          <p:cNvPr id="7171" name="Object 12"/>
          <p:cNvGraphicFramePr>
            <a:graphicFrameLocks noChangeAspect="1"/>
          </p:cNvGraphicFramePr>
          <p:nvPr/>
        </p:nvGraphicFramePr>
        <p:xfrm>
          <a:off x="5302250" y="6267450"/>
          <a:ext cx="258763" cy="298450"/>
        </p:xfrm>
        <a:graphic>
          <a:graphicData uri="http://schemas.openxmlformats.org/presentationml/2006/ole">
            <p:oleObj spid="_x0000_s7179" name="Equation" r:id="rId5" imgW="164957" imgH="190335" progId="">
              <p:embed/>
            </p:oleObj>
          </a:graphicData>
        </a:graphic>
      </p:graphicFrame>
      <p:graphicFrame>
        <p:nvGraphicFramePr>
          <p:cNvPr id="7172" name="Object 13"/>
          <p:cNvGraphicFramePr>
            <a:graphicFrameLocks noChangeAspect="1"/>
          </p:cNvGraphicFramePr>
          <p:nvPr/>
        </p:nvGraphicFramePr>
        <p:xfrm>
          <a:off x="468313" y="3573463"/>
          <a:ext cx="563562" cy="719137"/>
        </p:xfrm>
        <a:graphic>
          <a:graphicData uri="http://schemas.openxmlformats.org/presentationml/2006/ole">
            <p:oleObj spid="_x0000_s7180" name="Equation" r:id="rId6" imgW="368300" imgH="469900" progId="">
              <p:embed/>
            </p:oleObj>
          </a:graphicData>
        </a:graphic>
      </p:graphicFrame>
      <p:graphicFrame>
        <p:nvGraphicFramePr>
          <p:cNvPr id="31758" name="Object 14"/>
          <p:cNvGraphicFramePr>
            <a:graphicFrameLocks noChangeAspect="1"/>
          </p:cNvGraphicFramePr>
          <p:nvPr/>
        </p:nvGraphicFramePr>
        <p:xfrm>
          <a:off x="3194050" y="188913"/>
          <a:ext cx="3548063" cy="936625"/>
        </p:xfrm>
        <a:graphic>
          <a:graphicData uri="http://schemas.openxmlformats.org/presentationml/2006/ole">
            <p:oleObj spid="_x0000_s7181" name="Equation" r:id="rId7" imgW="2400300" imgH="482600" progId="">
              <p:embed/>
            </p:oleObj>
          </a:graphicData>
        </a:graphic>
      </p:graphicFrame>
      <p:sp>
        <p:nvSpPr>
          <p:cNvPr id="7185" name="Text Box 15"/>
          <p:cNvSpPr txBox="1">
            <a:spLocks noChangeArrowheads="1"/>
          </p:cNvSpPr>
          <p:nvPr/>
        </p:nvSpPr>
        <p:spPr bwMode="auto">
          <a:xfrm>
            <a:off x="2987675" y="6491288"/>
            <a:ext cx="12239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 sz="1800"/>
          </a:p>
        </p:txBody>
      </p:sp>
      <p:sp>
        <p:nvSpPr>
          <p:cNvPr id="7186" name="Text Box 16"/>
          <p:cNvSpPr txBox="1">
            <a:spLocks noChangeArrowheads="1"/>
          </p:cNvSpPr>
          <p:nvPr/>
        </p:nvSpPr>
        <p:spPr bwMode="auto">
          <a:xfrm>
            <a:off x="2484438" y="6524625"/>
            <a:ext cx="16557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800"/>
              <a:t>Fig. 3.2 (a)</a:t>
            </a:r>
          </a:p>
        </p:txBody>
      </p:sp>
      <p:sp>
        <p:nvSpPr>
          <p:cNvPr id="7187" name="Line 17"/>
          <p:cNvSpPr>
            <a:spLocks noChangeShapeType="1"/>
          </p:cNvSpPr>
          <p:nvPr/>
        </p:nvSpPr>
        <p:spPr bwMode="auto">
          <a:xfrm flipV="1">
            <a:off x="5364163" y="1844675"/>
            <a:ext cx="0" cy="4248150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graphicFrame>
        <p:nvGraphicFramePr>
          <p:cNvPr id="7174" name="Object 18"/>
          <p:cNvGraphicFramePr>
            <a:graphicFrameLocks noChangeAspect="1"/>
          </p:cNvGraphicFramePr>
          <p:nvPr/>
        </p:nvGraphicFramePr>
        <p:xfrm>
          <a:off x="5435600" y="1557338"/>
          <a:ext cx="312738" cy="360362"/>
        </p:xfrm>
        <a:graphic>
          <a:graphicData uri="http://schemas.openxmlformats.org/presentationml/2006/ole">
            <p:oleObj spid="_x0000_s7182" name="Equation" r:id="rId8" imgW="164957" imgH="190335" progId="">
              <p:embed/>
            </p:oleObj>
          </a:graphicData>
        </a:graphic>
      </p:graphicFrame>
      <p:graphicFrame>
        <p:nvGraphicFramePr>
          <p:cNvPr id="31764" name="Object 20"/>
          <p:cNvGraphicFramePr>
            <a:graphicFrameLocks noChangeAspect="1"/>
          </p:cNvGraphicFramePr>
          <p:nvPr/>
        </p:nvGraphicFramePr>
        <p:xfrm>
          <a:off x="1679575" y="1978025"/>
          <a:ext cx="647700" cy="457200"/>
        </p:xfrm>
        <a:graphic>
          <a:graphicData uri="http://schemas.openxmlformats.org/presentationml/2006/ole">
            <p:oleObj spid="_x0000_s7183" name="Equation" r:id="rId9" imgW="647700" imgH="457200" progId="">
              <p:embed/>
            </p:oleObj>
          </a:graphicData>
        </a:graphic>
      </p:graphicFrame>
      <p:graphicFrame>
        <p:nvGraphicFramePr>
          <p:cNvPr id="7176" name="Object 21"/>
          <p:cNvGraphicFramePr>
            <a:graphicFrameLocks noChangeAspect="1"/>
          </p:cNvGraphicFramePr>
          <p:nvPr/>
        </p:nvGraphicFramePr>
        <p:xfrm>
          <a:off x="2687638" y="1539875"/>
          <a:ext cx="635000" cy="254000"/>
        </p:xfrm>
        <a:graphic>
          <a:graphicData uri="http://schemas.openxmlformats.org/presentationml/2006/ole">
            <p:oleObj spid="_x0000_s7184" name="Equation" r:id="rId10" imgW="634725" imgH="253890" progId="">
              <p:embed/>
            </p:oleObj>
          </a:graphicData>
        </a:graphic>
      </p:graphicFrame>
      <p:sp>
        <p:nvSpPr>
          <p:cNvPr id="31766" name="Line 22"/>
          <p:cNvSpPr>
            <a:spLocks noChangeShapeType="1"/>
          </p:cNvSpPr>
          <p:nvPr/>
        </p:nvSpPr>
        <p:spPr bwMode="auto">
          <a:xfrm flipH="1">
            <a:off x="2051050" y="2133600"/>
            <a:ext cx="433388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31767" name="Line 23"/>
          <p:cNvSpPr>
            <a:spLocks noChangeShapeType="1"/>
          </p:cNvSpPr>
          <p:nvPr/>
        </p:nvSpPr>
        <p:spPr bwMode="auto">
          <a:xfrm flipH="1">
            <a:off x="2916238" y="2852738"/>
            <a:ext cx="360362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31768" name="Line 24"/>
          <p:cNvSpPr>
            <a:spLocks noChangeShapeType="1"/>
          </p:cNvSpPr>
          <p:nvPr/>
        </p:nvSpPr>
        <p:spPr bwMode="auto">
          <a:xfrm flipH="1">
            <a:off x="4140200" y="3716338"/>
            <a:ext cx="360363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31769" name="Line 25"/>
          <p:cNvSpPr>
            <a:spLocks noChangeShapeType="1"/>
          </p:cNvSpPr>
          <p:nvPr/>
        </p:nvSpPr>
        <p:spPr bwMode="auto">
          <a:xfrm flipH="1">
            <a:off x="5508625" y="4292600"/>
            <a:ext cx="358775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31770" name="Line 26"/>
          <p:cNvSpPr>
            <a:spLocks noChangeShapeType="1"/>
          </p:cNvSpPr>
          <p:nvPr/>
        </p:nvSpPr>
        <p:spPr bwMode="auto">
          <a:xfrm flipH="1">
            <a:off x="6659563" y="4724400"/>
            <a:ext cx="360362" cy="577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31771" name="Freeform 27"/>
          <p:cNvSpPr>
            <a:spLocks/>
          </p:cNvSpPr>
          <p:nvPr/>
        </p:nvSpPr>
        <p:spPr bwMode="auto">
          <a:xfrm>
            <a:off x="1979613" y="2492375"/>
            <a:ext cx="5256212" cy="3024188"/>
          </a:xfrm>
          <a:custGeom>
            <a:avLst/>
            <a:gdLst>
              <a:gd name="T0" fmla="*/ 0 w 3311"/>
              <a:gd name="T1" fmla="*/ 0 h 1905"/>
              <a:gd name="T2" fmla="*/ 1484372643 w 3311"/>
              <a:gd name="T3" fmla="*/ 1484373087 h 1905"/>
              <a:gd name="T4" fmla="*/ 2147483647 w 3311"/>
              <a:gd name="T5" fmla="*/ 2147483647 h 1905"/>
              <a:gd name="T6" fmla="*/ 2147483647 w 3311"/>
              <a:gd name="T7" fmla="*/ 2147483647 h 1905"/>
              <a:gd name="T8" fmla="*/ 0 60000 65536"/>
              <a:gd name="T9" fmla="*/ 0 60000 65536"/>
              <a:gd name="T10" fmla="*/ 0 60000 65536"/>
              <a:gd name="T11" fmla="*/ 0 60000 65536"/>
              <a:gd name="T12" fmla="*/ 0 w 3311"/>
              <a:gd name="T13" fmla="*/ 0 h 1905"/>
              <a:gd name="T14" fmla="*/ 3311 w 3311"/>
              <a:gd name="T15" fmla="*/ 1905 h 190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311" h="1905">
                <a:moveTo>
                  <a:pt x="0" y="0"/>
                </a:moveTo>
                <a:cubicBezTo>
                  <a:pt x="158" y="188"/>
                  <a:pt x="317" y="377"/>
                  <a:pt x="589" y="589"/>
                </a:cubicBezTo>
                <a:cubicBezTo>
                  <a:pt x="861" y="801"/>
                  <a:pt x="1178" y="1051"/>
                  <a:pt x="1632" y="1270"/>
                </a:cubicBezTo>
                <a:cubicBezTo>
                  <a:pt x="2086" y="1489"/>
                  <a:pt x="2698" y="1697"/>
                  <a:pt x="3311" y="1905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s-ES_tradnl"/>
          </a:p>
        </p:txBody>
      </p:sp>
      <p:sp>
        <p:nvSpPr>
          <p:cNvPr id="31772" name="Freeform 28"/>
          <p:cNvSpPr>
            <a:spLocks/>
          </p:cNvSpPr>
          <p:nvPr/>
        </p:nvSpPr>
        <p:spPr bwMode="auto">
          <a:xfrm>
            <a:off x="2411413" y="1916113"/>
            <a:ext cx="5256212" cy="3024187"/>
          </a:xfrm>
          <a:custGeom>
            <a:avLst/>
            <a:gdLst>
              <a:gd name="T0" fmla="*/ 0 w 3311"/>
              <a:gd name="T1" fmla="*/ 0 h 1905"/>
              <a:gd name="T2" fmla="*/ 1484372643 w 3311"/>
              <a:gd name="T3" fmla="*/ 1484371008 h 1905"/>
              <a:gd name="T4" fmla="*/ 2147483647 w 3311"/>
              <a:gd name="T5" fmla="*/ 2147483647 h 1905"/>
              <a:gd name="T6" fmla="*/ 2147483647 w 3311"/>
              <a:gd name="T7" fmla="*/ 2147483647 h 1905"/>
              <a:gd name="T8" fmla="*/ 0 60000 65536"/>
              <a:gd name="T9" fmla="*/ 0 60000 65536"/>
              <a:gd name="T10" fmla="*/ 0 60000 65536"/>
              <a:gd name="T11" fmla="*/ 0 60000 65536"/>
              <a:gd name="T12" fmla="*/ 0 w 3311"/>
              <a:gd name="T13" fmla="*/ 0 h 1905"/>
              <a:gd name="T14" fmla="*/ 3311 w 3311"/>
              <a:gd name="T15" fmla="*/ 1905 h 190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311" h="1905">
                <a:moveTo>
                  <a:pt x="0" y="0"/>
                </a:moveTo>
                <a:cubicBezTo>
                  <a:pt x="158" y="188"/>
                  <a:pt x="317" y="377"/>
                  <a:pt x="589" y="589"/>
                </a:cubicBezTo>
                <a:cubicBezTo>
                  <a:pt x="861" y="801"/>
                  <a:pt x="1178" y="1051"/>
                  <a:pt x="1632" y="1270"/>
                </a:cubicBezTo>
                <a:cubicBezTo>
                  <a:pt x="2086" y="1489"/>
                  <a:pt x="2698" y="1697"/>
                  <a:pt x="3311" y="1905"/>
                </a:cubicBezTo>
              </a:path>
            </a:pathLst>
          </a:custGeom>
          <a:noFill/>
          <a:ln w="28575">
            <a:solidFill>
              <a:srgbClr val="FFCCCC"/>
            </a:solidFill>
            <a:round/>
            <a:headEnd/>
            <a:tailEnd/>
          </a:ln>
        </p:spPr>
        <p:txBody>
          <a:bodyPr/>
          <a:lstStyle/>
          <a:p>
            <a:endParaRPr lang="es-ES_tradnl"/>
          </a:p>
        </p:txBody>
      </p:sp>
      <p:sp>
        <p:nvSpPr>
          <p:cNvPr id="31774" name="Line 30"/>
          <p:cNvSpPr>
            <a:spLocks noChangeShapeType="1"/>
          </p:cNvSpPr>
          <p:nvPr/>
        </p:nvSpPr>
        <p:spPr bwMode="auto">
          <a:xfrm flipH="1">
            <a:off x="1476375" y="4868863"/>
            <a:ext cx="388778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graphicFrame>
        <p:nvGraphicFramePr>
          <p:cNvPr id="31775" name="Object 31"/>
          <p:cNvGraphicFramePr>
            <a:graphicFrameLocks noChangeAspect="1"/>
          </p:cNvGraphicFramePr>
          <p:nvPr/>
        </p:nvGraphicFramePr>
        <p:xfrm>
          <a:off x="442913" y="4508500"/>
          <a:ext cx="533400" cy="792163"/>
        </p:xfrm>
        <a:graphic>
          <a:graphicData uri="http://schemas.openxmlformats.org/presentationml/2006/ole">
            <p:oleObj spid="_x0000_s7185" name="Equation" r:id="rId11" imgW="355446" imgH="469696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17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3175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1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1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1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1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31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1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000"/>
                                        <p:tgtEl>
                                          <p:spTgt spid="317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2000"/>
                                        <p:tgtEl>
                                          <p:spTgt spid="317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317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2000"/>
                                        <p:tgtEl>
                                          <p:spTgt spid="317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000"/>
                                        <p:tgtEl>
                                          <p:spTgt spid="317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0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7" dur="2000"/>
                                        <p:tgtEl>
                                          <p:spTgt spid="31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1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1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2" grpId="0" animBg="1"/>
      <p:bldP spid="31766" grpId="0" animBg="1"/>
      <p:bldP spid="31766" grpId="1" animBg="1"/>
      <p:bldP spid="31767" grpId="0" animBg="1"/>
      <p:bldP spid="31767" grpId="1" animBg="1"/>
      <p:bldP spid="31768" grpId="0" animBg="1"/>
      <p:bldP spid="31768" grpId="1" animBg="1"/>
      <p:bldP spid="31769" grpId="0" animBg="1"/>
      <p:bldP spid="31769" grpId="1" animBg="1"/>
      <p:bldP spid="31770" grpId="0" animBg="1"/>
      <p:bldP spid="31770" grpId="1" animBg="1"/>
      <p:bldP spid="31771" grpId="0" animBg="1"/>
      <p:bldP spid="31772" grpId="0" animBg="1"/>
      <p:bldP spid="3177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468313" y="404813"/>
            <a:ext cx="80645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s-ES" dirty="0" err="1" smtClean="0"/>
              <a:t>The</a:t>
            </a:r>
            <a:r>
              <a:rPr lang="es-ES" dirty="0" smtClean="0"/>
              <a:t> net </a:t>
            </a:r>
            <a:r>
              <a:rPr lang="es-ES" dirty="0" err="1" smtClean="0"/>
              <a:t>return</a:t>
            </a:r>
            <a:r>
              <a:rPr lang="es-ES" dirty="0" smtClean="0"/>
              <a:t> </a:t>
            </a:r>
            <a:r>
              <a:rPr lang="es-ES" dirty="0" err="1" smtClean="0"/>
              <a:t>to</a:t>
            </a:r>
            <a:r>
              <a:rPr lang="es-ES" dirty="0" smtClean="0"/>
              <a:t> capital </a:t>
            </a:r>
            <a:r>
              <a:rPr lang="es-ES" dirty="0" err="1" smtClean="0"/>
              <a:t>decreases</a:t>
            </a:r>
            <a:r>
              <a:rPr lang="es-ES" dirty="0" smtClean="0"/>
              <a:t> </a:t>
            </a:r>
            <a:r>
              <a:rPr lang="es-ES" dirty="0" err="1" smtClean="0"/>
              <a:t>proportional</a:t>
            </a:r>
            <a:r>
              <a:rPr lang="es-ES" dirty="0" smtClean="0"/>
              <a:t> </a:t>
            </a:r>
            <a:r>
              <a:rPr lang="es-ES" dirty="0" err="1" smtClean="0"/>
              <a:t>to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tax</a:t>
            </a:r>
            <a:endParaRPr lang="es-ES" dirty="0"/>
          </a:p>
        </p:txBody>
      </p:sp>
      <p:graphicFrame>
        <p:nvGraphicFramePr>
          <p:cNvPr id="32773" name="Object 5"/>
          <p:cNvGraphicFramePr>
            <a:graphicFrameLocks noChangeAspect="1"/>
          </p:cNvGraphicFramePr>
          <p:nvPr/>
        </p:nvGraphicFramePr>
        <p:xfrm>
          <a:off x="2555875" y="1484313"/>
          <a:ext cx="3529013" cy="1841500"/>
        </p:xfrm>
        <a:graphic>
          <a:graphicData uri="http://schemas.openxmlformats.org/presentationml/2006/ole">
            <p:oleObj spid="_x0000_s8195" name="Equation" r:id="rId4" imgW="914400" imgH="698500" progId="">
              <p:embed/>
            </p:oleObj>
          </a:graphicData>
        </a:graphic>
      </p:graphicFrame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611188" y="4149725"/>
            <a:ext cx="799306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s-ES" dirty="0" err="1" smtClean="0"/>
              <a:t>The</a:t>
            </a:r>
            <a:r>
              <a:rPr lang="es-ES" dirty="0" smtClean="0"/>
              <a:t> ratio r/w </a:t>
            </a:r>
            <a:r>
              <a:rPr lang="es-ES" dirty="0" err="1" smtClean="0"/>
              <a:t>also</a:t>
            </a:r>
            <a:r>
              <a:rPr lang="es-ES" dirty="0" smtClean="0"/>
              <a:t> </a:t>
            </a:r>
            <a:r>
              <a:rPr lang="es-ES" dirty="0" err="1" smtClean="0"/>
              <a:t>decreases</a:t>
            </a:r>
            <a:r>
              <a:rPr lang="es-ES" dirty="0" smtClean="0"/>
              <a:t> </a:t>
            </a:r>
            <a:r>
              <a:rPr lang="es-ES" dirty="0" err="1" smtClean="0"/>
              <a:t>proportional</a:t>
            </a:r>
            <a:r>
              <a:rPr lang="es-ES" dirty="0" smtClean="0"/>
              <a:t> </a:t>
            </a:r>
            <a:r>
              <a:rPr lang="es-ES" dirty="0" err="1" smtClean="0"/>
              <a:t>to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tax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2" grpId="0"/>
      <p:bldP spid="3277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755650" y="620713"/>
            <a:ext cx="7777163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u="sng" dirty="0" err="1" smtClean="0"/>
              <a:t>An</a:t>
            </a:r>
            <a:r>
              <a:rPr lang="es-ES" u="sng" dirty="0" smtClean="0"/>
              <a:t> ad </a:t>
            </a:r>
            <a:r>
              <a:rPr lang="es-ES" u="sng" dirty="0" err="1" smtClean="0"/>
              <a:t>valorem</a:t>
            </a:r>
            <a:r>
              <a:rPr lang="es-ES" u="sng" dirty="0" smtClean="0"/>
              <a:t> </a:t>
            </a:r>
            <a:r>
              <a:rPr lang="es-ES" u="sng" dirty="0" err="1" smtClean="0"/>
              <a:t>tax</a:t>
            </a:r>
            <a:r>
              <a:rPr lang="es-ES" u="sng" dirty="0" smtClean="0"/>
              <a:t> </a:t>
            </a:r>
            <a:r>
              <a:rPr lang="es-ES" u="sng" dirty="0" err="1" smtClean="0"/>
              <a:t>on</a:t>
            </a:r>
            <a:r>
              <a:rPr lang="es-ES" u="sng" dirty="0" smtClean="0"/>
              <a:t> </a:t>
            </a:r>
            <a:r>
              <a:rPr lang="es-ES" u="sng" dirty="0" err="1" smtClean="0"/>
              <a:t>wages</a:t>
            </a:r>
            <a:endParaRPr lang="es-ES" u="sng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dirty="0"/>
              <a:t> </a:t>
            </a:r>
            <a:r>
              <a:rPr lang="es-ES" dirty="0" err="1" smtClean="0"/>
              <a:t>Things</a:t>
            </a:r>
            <a:r>
              <a:rPr lang="es-ES" dirty="0" smtClean="0"/>
              <a:t> are more </a:t>
            </a:r>
            <a:r>
              <a:rPr lang="es-ES" dirty="0" err="1" smtClean="0"/>
              <a:t>complicated</a:t>
            </a:r>
            <a:r>
              <a:rPr lang="es-ES" dirty="0" smtClean="0"/>
              <a:t> </a:t>
            </a:r>
            <a:r>
              <a:rPr lang="es-ES" dirty="0" err="1" smtClean="0"/>
              <a:t>now</a:t>
            </a:r>
            <a:r>
              <a:rPr lang="es-ES" dirty="0" smtClean="0"/>
              <a:t>.</a:t>
            </a:r>
            <a:endParaRPr lang="es-ES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dirty="0" err="1" smtClean="0"/>
              <a:t>Equation</a:t>
            </a:r>
            <a:r>
              <a:rPr lang="es-ES" dirty="0" smtClean="0"/>
              <a:t>(8a</a:t>
            </a:r>
            <a:r>
              <a:rPr lang="es-ES" dirty="0"/>
              <a:t>) </a:t>
            </a:r>
            <a:r>
              <a:rPr lang="es-ES" dirty="0" err="1" smtClean="0"/>
              <a:t>becomes</a:t>
            </a:r>
            <a:r>
              <a:rPr lang="es-ES" dirty="0" smtClean="0"/>
              <a:t>:</a:t>
            </a:r>
            <a:endParaRPr lang="es-ES" dirty="0"/>
          </a:p>
        </p:txBody>
      </p:sp>
      <p:graphicFrame>
        <p:nvGraphicFramePr>
          <p:cNvPr id="33798" name="Object 6"/>
          <p:cNvGraphicFramePr>
            <a:graphicFrameLocks noChangeAspect="1"/>
          </p:cNvGraphicFramePr>
          <p:nvPr/>
        </p:nvGraphicFramePr>
        <p:xfrm>
          <a:off x="5508104" y="620688"/>
          <a:ext cx="325437" cy="503237"/>
        </p:xfrm>
        <a:graphic>
          <a:graphicData uri="http://schemas.openxmlformats.org/presentationml/2006/ole">
            <p:oleObj spid="_x0000_s9220" name="Equation" r:id="rId4" imgW="139579" imgH="215713" progId="">
              <p:embed/>
            </p:oleObj>
          </a:graphicData>
        </a:graphic>
      </p:graphicFrame>
      <p:graphicFrame>
        <p:nvGraphicFramePr>
          <p:cNvPr id="33799" name="Object 7"/>
          <p:cNvGraphicFramePr>
            <a:graphicFrameLocks noChangeAspect="1"/>
          </p:cNvGraphicFramePr>
          <p:nvPr/>
        </p:nvGraphicFramePr>
        <p:xfrm>
          <a:off x="1259632" y="2636912"/>
          <a:ext cx="5708650" cy="1368425"/>
        </p:xfrm>
        <a:graphic>
          <a:graphicData uri="http://schemas.openxmlformats.org/presentationml/2006/ole">
            <p:oleObj spid="_x0000_s9221" name="Equation" r:id="rId5" imgW="2908300" imgH="482600" progId="">
              <p:embed/>
            </p:oleObj>
          </a:graphicData>
        </a:graphic>
      </p:graphicFrame>
      <p:sp>
        <p:nvSpPr>
          <p:cNvPr id="33800" name="Text Box 8"/>
          <p:cNvSpPr txBox="1">
            <a:spLocks noChangeArrowheads="1"/>
          </p:cNvSpPr>
          <p:nvPr/>
        </p:nvSpPr>
        <p:spPr bwMode="auto">
          <a:xfrm>
            <a:off x="611188" y="4581525"/>
            <a:ext cx="7343775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amount</a:t>
            </a:r>
            <a:r>
              <a:rPr lang="es-ES" dirty="0" smtClean="0"/>
              <a:t> of Labor </a:t>
            </a:r>
            <a:r>
              <a:rPr lang="es-ES" dirty="0" err="1" smtClean="0"/>
              <a:t>goes</a:t>
            </a:r>
            <a:r>
              <a:rPr lang="es-ES" dirty="0" smtClean="0"/>
              <a:t> </a:t>
            </a:r>
            <a:r>
              <a:rPr lang="es-ES" dirty="0" err="1" smtClean="0"/>
              <a:t>down</a:t>
            </a:r>
            <a:endParaRPr lang="es-ES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dirty="0" err="1" smtClean="0">
                <a:solidFill>
                  <a:srgbClr val="FF0000"/>
                </a:solidFill>
              </a:rPr>
              <a:t>That</a:t>
            </a:r>
            <a:r>
              <a:rPr lang="es-ES" dirty="0" smtClean="0">
                <a:solidFill>
                  <a:srgbClr val="FF0000"/>
                </a:solidFill>
              </a:rPr>
              <a:t> </a:t>
            </a:r>
            <a:r>
              <a:rPr lang="es-ES" dirty="0" err="1" smtClean="0">
                <a:solidFill>
                  <a:srgbClr val="FF0000"/>
                </a:solidFill>
              </a:rPr>
              <a:t>will</a:t>
            </a:r>
            <a:r>
              <a:rPr lang="es-ES" dirty="0" smtClean="0">
                <a:solidFill>
                  <a:srgbClr val="FF0000"/>
                </a:solidFill>
              </a:rPr>
              <a:t> </a:t>
            </a:r>
            <a:r>
              <a:rPr lang="es-ES" dirty="0" err="1" smtClean="0">
                <a:solidFill>
                  <a:srgbClr val="FF0000"/>
                </a:solidFill>
              </a:rPr>
              <a:t>affect</a:t>
            </a:r>
            <a:r>
              <a:rPr lang="es-ES" dirty="0" smtClean="0">
                <a:solidFill>
                  <a:srgbClr val="FF0000"/>
                </a:solidFill>
              </a:rPr>
              <a:t> </a:t>
            </a:r>
            <a:r>
              <a:rPr lang="es-ES" dirty="0" err="1" smtClean="0">
                <a:solidFill>
                  <a:srgbClr val="FF0000"/>
                </a:solidFill>
              </a:rPr>
              <a:t>the</a:t>
            </a:r>
            <a:r>
              <a:rPr lang="es-ES" dirty="0" smtClean="0">
                <a:solidFill>
                  <a:srgbClr val="FF0000"/>
                </a:solidFill>
              </a:rPr>
              <a:t> labor </a:t>
            </a:r>
            <a:r>
              <a:rPr lang="es-ES" dirty="0" err="1" smtClean="0">
                <a:solidFill>
                  <a:srgbClr val="FF0000"/>
                </a:solidFill>
              </a:rPr>
              <a:t>market</a:t>
            </a:r>
            <a:r>
              <a:rPr lang="es-ES" dirty="0" smtClean="0">
                <a:solidFill>
                  <a:srgbClr val="FF0000"/>
                </a:solidFill>
              </a:rPr>
              <a:t> </a:t>
            </a:r>
            <a:r>
              <a:rPr lang="es-ES" dirty="0" err="1" smtClean="0">
                <a:solidFill>
                  <a:srgbClr val="FF0000"/>
                </a:solidFill>
              </a:rPr>
              <a:t>equation</a:t>
            </a:r>
            <a:r>
              <a:rPr lang="es-ES" dirty="0" smtClean="0">
                <a:solidFill>
                  <a:srgbClr val="FF0000"/>
                </a:solidFill>
              </a:rPr>
              <a:t> </a:t>
            </a:r>
            <a:r>
              <a:rPr lang="es-ES" dirty="0">
                <a:solidFill>
                  <a:srgbClr val="FF0000"/>
                </a:solidFill>
              </a:rPr>
              <a:t>(8b) </a:t>
            </a:r>
            <a:r>
              <a:rPr lang="es-ES" dirty="0" smtClean="0">
                <a:solidFill>
                  <a:srgbClr val="FF0000"/>
                </a:solidFill>
              </a:rPr>
              <a:t>¡¡</a:t>
            </a:r>
            <a:endParaRPr lang="es-E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7" grpId="0" build="p"/>
      <p:bldP spid="33800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179388" y="188913"/>
            <a:ext cx="8964612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s-ES" dirty="0" smtClean="0"/>
              <a:t>Labor </a:t>
            </a:r>
            <a:r>
              <a:rPr lang="es-ES" dirty="0" err="1" smtClean="0"/>
              <a:t>goes</a:t>
            </a:r>
            <a:r>
              <a:rPr lang="es-ES" dirty="0" smtClean="0"/>
              <a:t> </a:t>
            </a:r>
            <a:r>
              <a:rPr lang="es-ES" dirty="0" err="1" smtClean="0"/>
              <a:t>down</a:t>
            </a:r>
            <a:r>
              <a:rPr lang="es-ES" dirty="0" smtClean="0"/>
              <a:t>-&gt; marginal </a:t>
            </a:r>
            <a:r>
              <a:rPr lang="es-ES" dirty="0" err="1" smtClean="0"/>
              <a:t>productivity</a:t>
            </a:r>
            <a:r>
              <a:rPr lang="es-ES" dirty="0" smtClean="0"/>
              <a:t> of labor</a:t>
            </a:r>
            <a:endParaRPr lang="es-ES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dirty="0" smtClean="0"/>
              <a:t>In general, capital </a:t>
            </a:r>
            <a:r>
              <a:rPr lang="es-ES" dirty="0" err="1" smtClean="0"/>
              <a:t>bears</a:t>
            </a:r>
            <a:r>
              <a:rPr lang="es-ES" dirty="0" smtClean="0"/>
              <a:t> </a:t>
            </a:r>
            <a:r>
              <a:rPr lang="es-ES" dirty="0" err="1" smtClean="0"/>
              <a:t>some</a:t>
            </a:r>
            <a:r>
              <a:rPr lang="es-ES" dirty="0" smtClean="0"/>
              <a:t> of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burden</a:t>
            </a:r>
            <a:endParaRPr lang="es-ES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dirty="0" err="1" smtClean="0"/>
              <a:t>How</a:t>
            </a:r>
            <a:r>
              <a:rPr lang="es-ES" dirty="0" smtClean="0"/>
              <a:t> </a:t>
            </a:r>
            <a:r>
              <a:rPr lang="es-ES" dirty="0" err="1" smtClean="0"/>
              <a:t>much</a:t>
            </a:r>
            <a:r>
              <a:rPr lang="es-ES" dirty="0" smtClean="0"/>
              <a:t>? </a:t>
            </a:r>
            <a:r>
              <a:rPr lang="es-ES" dirty="0" err="1" smtClean="0"/>
              <a:t>It</a:t>
            </a:r>
            <a:r>
              <a:rPr lang="es-ES" dirty="0" smtClean="0"/>
              <a:t> </a:t>
            </a:r>
            <a:r>
              <a:rPr lang="es-ES" dirty="0" err="1" smtClean="0"/>
              <a:t>depends</a:t>
            </a:r>
            <a:r>
              <a:rPr lang="es-ES" dirty="0" smtClean="0"/>
              <a:t> </a:t>
            </a:r>
            <a:r>
              <a:rPr lang="es-ES" dirty="0" err="1" smtClean="0"/>
              <a:t>on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elasticities</a:t>
            </a:r>
            <a:endParaRPr lang="es-ES" dirty="0"/>
          </a:p>
          <a:p>
            <a:pPr marL="514350" indent="-514350">
              <a:spcBef>
                <a:spcPct val="50000"/>
              </a:spcBef>
            </a:pPr>
            <a:r>
              <a:rPr lang="es-ES" dirty="0" smtClean="0"/>
              <a:t>A) </a:t>
            </a:r>
            <a:r>
              <a:rPr lang="es-ES" dirty="0" err="1" smtClean="0">
                <a:solidFill>
                  <a:srgbClr val="FF0000"/>
                </a:solidFill>
              </a:rPr>
              <a:t>Infinity</a:t>
            </a:r>
            <a:r>
              <a:rPr lang="es-ES" dirty="0" smtClean="0">
                <a:solidFill>
                  <a:srgbClr val="FF0000"/>
                </a:solidFill>
              </a:rPr>
              <a:t> labor </a:t>
            </a:r>
            <a:r>
              <a:rPr lang="es-ES" dirty="0" err="1" smtClean="0">
                <a:solidFill>
                  <a:srgbClr val="FF0000"/>
                </a:solidFill>
              </a:rPr>
              <a:t>supply</a:t>
            </a:r>
            <a:r>
              <a:rPr lang="es-ES" dirty="0" smtClean="0">
                <a:solidFill>
                  <a:srgbClr val="FF0000"/>
                </a:solidFill>
              </a:rPr>
              <a:t> </a:t>
            </a:r>
            <a:r>
              <a:rPr lang="es-ES" dirty="0" err="1" smtClean="0">
                <a:solidFill>
                  <a:srgbClr val="FF0000"/>
                </a:solidFill>
              </a:rPr>
              <a:t>elasticity</a:t>
            </a:r>
            <a:r>
              <a:rPr lang="es-ES" dirty="0" smtClean="0">
                <a:solidFill>
                  <a:srgbClr val="FF0000"/>
                </a:solidFill>
              </a:rPr>
              <a:t> </a:t>
            </a:r>
            <a:r>
              <a:rPr lang="es-ES" dirty="0" smtClean="0"/>
              <a:t>(</a:t>
            </a:r>
            <a:r>
              <a:rPr lang="es-ES" dirty="0" err="1" smtClean="0"/>
              <a:t>or</a:t>
            </a:r>
            <a:r>
              <a:rPr lang="es-ES" dirty="0" smtClean="0"/>
              <a:t> </a:t>
            </a:r>
            <a:r>
              <a:rPr lang="es-ES" dirty="0" err="1" smtClean="0"/>
              <a:t>inelastic</a:t>
            </a:r>
            <a:r>
              <a:rPr lang="es-ES" dirty="0" smtClean="0"/>
              <a:t> </a:t>
            </a:r>
            <a:r>
              <a:rPr lang="es-ES" dirty="0" err="1" smtClean="0"/>
              <a:t>demand</a:t>
            </a:r>
            <a:r>
              <a:rPr lang="es-ES" dirty="0" smtClean="0"/>
              <a:t>): </a:t>
            </a:r>
          </a:p>
          <a:p>
            <a:pPr marL="571500" indent="-571500">
              <a:spcBef>
                <a:spcPct val="50000"/>
              </a:spcBef>
              <a:buFont typeface="+mj-lt"/>
              <a:buAutoNum type="romanLcPeriod"/>
            </a:pPr>
            <a:r>
              <a:rPr lang="es-ES" dirty="0" err="1" smtClean="0"/>
              <a:t>wage</a:t>
            </a:r>
            <a:r>
              <a:rPr lang="es-ES" dirty="0" smtClean="0"/>
              <a:t> </a:t>
            </a:r>
            <a:r>
              <a:rPr lang="es-ES" dirty="0" err="1" smtClean="0"/>
              <a:t>doesn’t</a:t>
            </a:r>
            <a:r>
              <a:rPr lang="es-ES" dirty="0" smtClean="0"/>
              <a:t> </a:t>
            </a:r>
            <a:r>
              <a:rPr lang="es-ES" dirty="0" err="1" smtClean="0"/>
              <a:t>change</a:t>
            </a:r>
            <a:r>
              <a:rPr lang="es-ES" dirty="0" smtClean="0"/>
              <a:t>. </a:t>
            </a:r>
          </a:p>
          <a:p>
            <a:pPr marL="571500" indent="-571500">
              <a:spcBef>
                <a:spcPct val="50000"/>
              </a:spcBef>
              <a:buFont typeface="+mj-lt"/>
              <a:buAutoNum type="romanLcPeriod"/>
            </a:pPr>
            <a:r>
              <a:rPr lang="es-ES" dirty="0" err="1" smtClean="0"/>
              <a:t>Employment</a:t>
            </a:r>
            <a:r>
              <a:rPr lang="es-ES" dirty="0" smtClean="0"/>
              <a:t> and marginal </a:t>
            </a:r>
            <a:r>
              <a:rPr lang="es-ES" dirty="0" err="1" smtClean="0"/>
              <a:t>productivity</a:t>
            </a:r>
            <a:r>
              <a:rPr lang="es-ES" dirty="0" smtClean="0"/>
              <a:t> of capital </a:t>
            </a:r>
            <a:r>
              <a:rPr lang="es-ES" dirty="0" err="1" smtClean="0"/>
              <a:t>change</a:t>
            </a:r>
            <a:r>
              <a:rPr lang="es-ES" dirty="0" smtClean="0"/>
              <a:t> (and </a:t>
            </a:r>
            <a:r>
              <a:rPr lang="es-ES" dirty="0" err="1" smtClean="0"/>
              <a:t>the</a:t>
            </a:r>
            <a:r>
              <a:rPr lang="es-ES" dirty="0" smtClean="0"/>
              <a:t> net </a:t>
            </a:r>
            <a:r>
              <a:rPr lang="es-ES" dirty="0" err="1" smtClean="0"/>
              <a:t>profit</a:t>
            </a:r>
            <a:r>
              <a:rPr lang="es-ES" dirty="0" smtClean="0"/>
              <a:t>)</a:t>
            </a:r>
          </a:p>
          <a:p>
            <a:pPr marL="571500" indent="-571500">
              <a:spcBef>
                <a:spcPct val="50000"/>
              </a:spcBef>
            </a:pPr>
            <a:r>
              <a:rPr lang="es-ES" dirty="0" smtClean="0"/>
              <a:t>-&gt;Capital </a:t>
            </a:r>
            <a:r>
              <a:rPr lang="es-ES" dirty="0" err="1" smtClean="0"/>
              <a:t>bears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whole</a:t>
            </a:r>
            <a:r>
              <a:rPr lang="es-ES" dirty="0" smtClean="0"/>
              <a:t> </a:t>
            </a:r>
            <a:r>
              <a:rPr lang="es-ES" dirty="0" err="1" smtClean="0"/>
              <a:t>burden</a:t>
            </a:r>
            <a:endParaRPr lang="es-ES" dirty="0"/>
          </a:p>
          <a:p>
            <a:pPr>
              <a:spcBef>
                <a:spcPct val="50000"/>
              </a:spcBef>
            </a:pPr>
            <a:r>
              <a:rPr lang="es-ES" dirty="0" smtClean="0"/>
              <a:t>B) </a:t>
            </a:r>
            <a:r>
              <a:rPr lang="es-ES" dirty="0" err="1" smtClean="0">
                <a:solidFill>
                  <a:srgbClr val="FF0000"/>
                </a:solidFill>
              </a:rPr>
              <a:t>Inelastic</a:t>
            </a:r>
            <a:r>
              <a:rPr lang="es-ES" dirty="0" smtClean="0">
                <a:solidFill>
                  <a:srgbClr val="FF0000"/>
                </a:solidFill>
              </a:rPr>
              <a:t> </a:t>
            </a:r>
            <a:r>
              <a:rPr lang="es-ES" dirty="0" err="1" smtClean="0">
                <a:solidFill>
                  <a:srgbClr val="FF0000"/>
                </a:solidFill>
              </a:rPr>
              <a:t>supply</a:t>
            </a:r>
            <a:r>
              <a:rPr lang="es-ES" dirty="0" smtClean="0">
                <a:solidFill>
                  <a:srgbClr val="FF0000"/>
                </a:solidFill>
              </a:rPr>
              <a:t> </a:t>
            </a:r>
            <a:r>
              <a:rPr lang="es-ES" dirty="0" smtClean="0"/>
              <a:t>(</a:t>
            </a:r>
            <a:r>
              <a:rPr lang="es-ES" dirty="0" err="1" smtClean="0"/>
              <a:t>elastic</a:t>
            </a:r>
            <a:r>
              <a:rPr lang="es-ES" dirty="0" smtClean="0"/>
              <a:t> </a:t>
            </a:r>
            <a:r>
              <a:rPr lang="es-ES" dirty="0" err="1" smtClean="0"/>
              <a:t>demand</a:t>
            </a:r>
            <a:r>
              <a:rPr lang="es-ES" dirty="0" smtClean="0"/>
              <a:t>): Labor </a:t>
            </a:r>
            <a:r>
              <a:rPr lang="es-ES" dirty="0" err="1" smtClean="0"/>
              <a:t>bears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tax</a:t>
            </a:r>
            <a:r>
              <a:rPr lang="es-ES" dirty="0" smtClean="0"/>
              <a:t> </a:t>
            </a:r>
            <a:r>
              <a:rPr lang="es-ES" dirty="0" err="1" smtClean="0"/>
              <a:t>burden</a:t>
            </a:r>
            <a:r>
              <a:rPr lang="es-ES" dirty="0" smtClean="0"/>
              <a:t> (</a:t>
            </a:r>
            <a:r>
              <a:rPr lang="es-ES" dirty="0" err="1" smtClean="0"/>
              <a:t>partial</a:t>
            </a:r>
            <a:r>
              <a:rPr lang="es-ES" dirty="0" smtClean="0"/>
              <a:t> </a:t>
            </a:r>
            <a:r>
              <a:rPr lang="es-ES" dirty="0" err="1" smtClean="0"/>
              <a:t>equilibrium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fine)</a:t>
            </a:r>
            <a:endParaRPr lang="es-ES" dirty="0"/>
          </a:p>
          <a:p>
            <a:pPr>
              <a:spcBef>
                <a:spcPct val="50000"/>
              </a:spcBef>
              <a:buFontTx/>
              <a:buChar char="•"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4" name="Line 4"/>
          <p:cNvSpPr>
            <a:spLocks noChangeShapeType="1"/>
          </p:cNvSpPr>
          <p:nvPr/>
        </p:nvSpPr>
        <p:spPr bwMode="auto">
          <a:xfrm>
            <a:off x="684213" y="1125538"/>
            <a:ext cx="0" cy="4535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0255" name="Line 5"/>
          <p:cNvSpPr>
            <a:spLocks noChangeShapeType="1"/>
          </p:cNvSpPr>
          <p:nvPr/>
        </p:nvSpPr>
        <p:spPr bwMode="auto">
          <a:xfrm>
            <a:off x="5292725" y="1125538"/>
            <a:ext cx="0" cy="4535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0256" name="Line 6"/>
          <p:cNvSpPr>
            <a:spLocks noChangeShapeType="1"/>
          </p:cNvSpPr>
          <p:nvPr/>
        </p:nvSpPr>
        <p:spPr bwMode="auto">
          <a:xfrm>
            <a:off x="684213" y="5661025"/>
            <a:ext cx="36718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10257" name="Line 7"/>
          <p:cNvSpPr>
            <a:spLocks noChangeShapeType="1"/>
          </p:cNvSpPr>
          <p:nvPr/>
        </p:nvSpPr>
        <p:spPr bwMode="auto">
          <a:xfrm>
            <a:off x="5292725" y="5661025"/>
            <a:ext cx="3600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10258" name="Text Box 8"/>
          <p:cNvSpPr txBox="1">
            <a:spLocks noChangeArrowheads="1"/>
          </p:cNvSpPr>
          <p:nvPr/>
        </p:nvSpPr>
        <p:spPr bwMode="auto">
          <a:xfrm>
            <a:off x="3779838" y="6524625"/>
            <a:ext cx="15128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/>
              <a:t>Fig. 3.2</a:t>
            </a:r>
          </a:p>
        </p:txBody>
      </p:sp>
      <p:sp>
        <p:nvSpPr>
          <p:cNvPr id="34825" name="Freeform 9"/>
          <p:cNvSpPr>
            <a:spLocks/>
          </p:cNvSpPr>
          <p:nvPr/>
        </p:nvSpPr>
        <p:spPr bwMode="auto">
          <a:xfrm>
            <a:off x="1258888" y="1700213"/>
            <a:ext cx="3097212" cy="3168650"/>
          </a:xfrm>
          <a:custGeom>
            <a:avLst/>
            <a:gdLst>
              <a:gd name="T0" fmla="*/ 0 w 1951"/>
              <a:gd name="T1" fmla="*/ 0 h 1996"/>
              <a:gd name="T2" fmla="*/ 914815945 w 1951"/>
              <a:gd name="T3" fmla="*/ 1486892221 h 1996"/>
              <a:gd name="T4" fmla="*/ 2147483647 w 1951"/>
              <a:gd name="T5" fmla="*/ 2147483647 h 1996"/>
              <a:gd name="T6" fmla="*/ 2147483647 w 1951"/>
              <a:gd name="T7" fmla="*/ 2147483647 h 1996"/>
              <a:gd name="T8" fmla="*/ 0 60000 65536"/>
              <a:gd name="T9" fmla="*/ 0 60000 65536"/>
              <a:gd name="T10" fmla="*/ 0 60000 65536"/>
              <a:gd name="T11" fmla="*/ 0 60000 65536"/>
              <a:gd name="T12" fmla="*/ 0 w 1951"/>
              <a:gd name="T13" fmla="*/ 0 h 1996"/>
              <a:gd name="T14" fmla="*/ 1951 w 1951"/>
              <a:gd name="T15" fmla="*/ 1996 h 199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51" h="1996">
                <a:moveTo>
                  <a:pt x="0" y="0"/>
                </a:moveTo>
                <a:cubicBezTo>
                  <a:pt x="75" y="170"/>
                  <a:pt x="151" y="341"/>
                  <a:pt x="363" y="590"/>
                </a:cubicBezTo>
                <a:cubicBezTo>
                  <a:pt x="575" y="839"/>
                  <a:pt x="1005" y="1263"/>
                  <a:pt x="1270" y="1497"/>
                </a:cubicBezTo>
                <a:cubicBezTo>
                  <a:pt x="1535" y="1731"/>
                  <a:pt x="1743" y="1863"/>
                  <a:pt x="1951" y="1996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s-ES_tradnl"/>
          </a:p>
        </p:txBody>
      </p:sp>
      <p:sp>
        <p:nvSpPr>
          <p:cNvPr id="34826" name="Text Box 10"/>
          <p:cNvSpPr txBox="1">
            <a:spLocks noChangeArrowheads="1"/>
          </p:cNvSpPr>
          <p:nvPr/>
        </p:nvSpPr>
        <p:spPr bwMode="auto">
          <a:xfrm>
            <a:off x="4211638" y="5876925"/>
            <a:ext cx="3603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000"/>
              <a:t>L</a:t>
            </a:r>
          </a:p>
        </p:txBody>
      </p:sp>
      <p:sp>
        <p:nvSpPr>
          <p:cNvPr id="34827" name="Text Box 11"/>
          <p:cNvSpPr txBox="1">
            <a:spLocks noChangeArrowheads="1"/>
          </p:cNvSpPr>
          <p:nvPr/>
        </p:nvSpPr>
        <p:spPr bwMode="auto">
          <a:xfrm>
            <a:off x="34925" y="1052513"/>
            <a:ext cx="5762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000"/>
              <a:t>w/p</a:t>
            </a:r>
          </a:p>
        </p:txBody>
      </p:sp>
      <p:sp>
        <p:nvSpPr>
          <p:cNvPr id="34828" name="Text Box 12"/>
          <p:cNvSpPr txBox="1">
            <a:spLocks noChangeArrowheads="1"/>
          </p:cNvSpPr>
          <p:nvPr/>
        </p:nvSpPr>
        <p:spPr bwMode="auto">
          <a:xfrm>
            <a:off x="8748713" y="5805488"/>
            <a:ext cx="3603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000"/>
              <a:t>k</a:t>
            </a:r>
          </a:p>
        </p:txBody>
      </p:sp>
      <p:sp>
        <p:nvSpPr>
          <p:cNvPr id="34829" name="Text Box 13"/>
          <p:cNvSpPr txBox="1">
            <a:spLocks noChangeArrowheads="1"/>
          </p:cNvSpPr>
          <p:nvPr/>
        </p:nvSpPr>
        <p:spPr bwMode="auto">
          <a:xfrm>
            <a:off x="4859338" y="981075"/>
            <a:ext cx="3603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000"/>
              <a:t>r/p</a:t>
            </a:r>
          </a:p>
        </p:txBody>
      </p:sp>
      <p:sp>
        <p:nvSpPr>
          <p:cNvPr id="34831" name="Freeform 15"/>
          <p:cNvSpPr>
            <a:spLocks/>
          </p:cNvSpPr>
          <p:nvPr/>
        </p:nvSpPr>
        <p:spPr bwMode="auto">
          <a:xfrm>
            <a:off x="1062038" y="2109788"/>
            <a:ext cx="3479800" cy="2668587"/>
          </a:xfrm>
          <a:custGeom>
            <a:avLst/>
            <a:gdLst>
              <a:gd name="T0" fmla="*/ 0 w 2192"/>
              <a:gd name="T1" fmla="*/ 2147483647 h 1681"/>
              <a:gd name="T2" fmla="*/ 1456650060 w 2192"/>
              <a:gd name="T3" fmla="*/ 2147483647 h 1681"/>
              <a:gd name="T4" fmla="*/ 2147483647 w 2192"/>
              <a:gd name="T5" fmla="*/ 2147483647 h 1681"/>
              <a:gd name="T6" fmla="*/ 2147483647 w 2192"/>
              <a:gd name="T7" fmla="*/ 0 h 1681"/>
              <a:gd name="T8" fmla="*/ 0 60000 65536"/>
              <a:gd name="T9" fmla="*/ 0 60000 65536"/>
              <a:gd name="T10" fmla="*/ 0 60000 65536"/>
              <a:gd name="T11" fmla="*/ 0 60000 65536"/>
              <a:gd name="T12" fmla="*/ 0 w 2192"/>
              <a:gd name="T13" fmla="*/ 0 h 1681"/>
              <a:gd name="T14" fmla="*/ 2192 w 2192"/>
              <a:gd name="T15" fmla="*/ 1681 h 168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92" h="1681">
                <a:moveTo>
                  <a:pt x="0" y="1681"/>
                </a:moveTo>
                <a:cubicBezTo>
                  <a:pt x="96" y="1651"/>
                  <a:pt x="355" y="1618"/>
                  <a:pt x="578" y="1511"/>
                </a:cubicBezTo>
                <a:cubicBezTo>
                  <a:pt x="801" y="1404"/>
                  <a:pt x="1069" y="1292"/>
                  <a:pt x="1338" y="1040"/>
                </a:cubicBezTo>
                <a:cubicBezTo>
                  <a:pt x="1607" y="788"/>
                  <a:pt x="2014" y="217"/>
                  <a:pt x="2192" y="0"/>
                </a:cubicBez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s-ES_tradnl"/>
          </a:p>
        </p:txBody>
      </p:sp>
      <p:sp>
        <p:nvSpPr>
          <p:cNvPr id="34832" name="Freeform 16"/>
          <p:cNvSpPr>
            <a:spLocks/>
          </p:cNvSpPr>
          <p:nvPr/>
        </p:nvSpPr>
        <p:spPr bwMode="auto">
          <a:xfrm>
            <a:off x="5508625" y="1700213"/>
            <a:ext cx="3311525" cy="2952750"/>
          </a:xfrm>
          <a:custGeom>
            <a:avLst/>
            <a:gdLst>
              <a:gd name="T0" fmla="*/ 0 w 2086"/>
              <a:gd name="T1" fmla="*/ 0 h 1860"/>
              <a:gd name="T2" fmla="*/ 798888562 w 2086"/>
              <a:gd name="T3" fmla="*/ 1600299989 h 1860"/>
              <a:gd name="T4" fmla="*/ 2147483647 w 2086"/>
              <a:gd name="T5" fmla="*/ 2147483647 h 1860"/>
              <a:gd name="T6" fmla="*/ 2147483647 w 2086"/>
              <a:gd name="T7" fmla="*/ 2147483647 h 1860"/>
              <a:gd name="T8" fmla="*/ 0 60000 65536"/>
              <a:gd name="T9" fmla="*/ 0 60000 65536"/>
              <a:gd name="T10" fmla="*/ 0 60000 65536"/>
              <a:gd name="T11" fmla="*/ 0 60000 65536"/>
              <a:gd name="T12" fmla="*/ 0 w 2086"/>
              <a:gd name="T13" fmla="*/ 0 h 1860"/>
              <a:gd name="T14" fmla="*/ 2086 w 2086"/>
              <a:gd name="T15" fmla="*/ 1860 h 186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86" h="1860">
                <a:moveTo>
                  <a:pt x="0" y="0"/>
                </a:moveTo>
                <a:cubicBezTo>
                  <a:pt x="64" y="208"/>
                  <a:pt x="128" y="416"/>
                  <a:pt x="317" y="635"/>
                </a:cubicBezTo>
                <a:cubicBezTo>
                  <a:pt x="506" y="854"/>
                  <a:pt x="839" y="1112"/>
                  <a:pt x="1134" y="1316"/>
                </a:cubicBezTo>
                <a:cubicBezTo>
                  <a:pt x="1429" y="1520"/>
                  <a:pt x="1757" y="1690"/>
                  <a:pt x="2086" y="1860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s-ES_tradnl"/>
          </a:p>
        </p:txBody>
      </p:sp>
      <p:sp>
        <p:nvSpPr>
          <p:cNvPr id="34833" name="Line 17"/>
          <p:cNvSpPr>
            <a:spLocks noChangeShapeType="1"/>
          </p:cNvSpPr>
          <p:nvPr/>
        </p:nvSpPr>
        <p:spPr bwMode="auto">
          <a:xfrm flipV="1">
            <a:off x="7380288" y="1700213"/>
            <a:ext cx="0" cy="3960812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graphicFrame>
        <p:nvGraphicFramePr>
          <p:cNvPr id="34835" name="Object 19"/>
          <p:cNvGraphicFramePr>
            <a:graphicFrameLocks noChangeAspect="1"/>
          </p:cNvGraphicFramePr>
          <p:nvPr/>
        </p:nvGraphicFramePr>
        <p:xfrm>
          <a:off x="1258888" y="1341438"/>
          <a:ext cx="190500" cy="215900"/>
        </p:xfrm>
        <a:graphic>
          <a:graphicData uri="http://schemas.openxmlformats.org/presentationml/2006/ole">
            <p:oleObj spid="_x0000_s10254" name="Equation" r:id="rId4" imgW="190335" imgH="215713" progId="">
              <p:embed/>
            </p:oleObj>
          </a:graphicData>
        </a:graphic>
      </p:graphicFrame>
      <p:graphicFrame>
        <p:nvGraphicFramePr>
          <p:cNvPr id="34836" name="Object 20"/>
          <p:cNvGraphicFramePr>
            <a:graphicFrameLocks noChangeAspect="1"/>
          </p:cNvGraphicFramePr>
          <p:nvPr/>
        </p:nvGraphicFramePr>
        <p:xfrm>
          <a:off x="4211638" y="1412875"/>
          <a:ext cx="431800" cy="457200"/>
        </p:xfrm>
        <a:graphic>
          <a:graphicData uri="http://schemas.openxmlformats.org/presentationml/2006/ole">
            <p:oleObj spid="_x0000_s10255" name="Equation" r:id="rId5" imgW="431800" imgH="457200" progId="">
              <p:embed/>
            </p:oleObj>
          </a:graphicData>
        </a:graphic>
      </p:graphicFrame>
      <p:graphicFrame>
        <p:nvGraphicFramePr>
          <p:cNvPr id="34837" name="Object 21"/>
          <p:cNvGraphicFramePr>
            <a:graphicFrameLocks noChangeAspect="1"/>
          </p:cNvGraphicFramePr>
          <p:nvPr/>
        </p:nvGraphicFramePr>
        <p:xfrm>
          <a:off x="5508625" y="1412875"/>
          <a:ext cx="203200" cy="215900"/>
        </p:xfrm>
        <a:graphic>
          <a:graphicData uri="http://schemas.openxmlformats.org/presentationml/2006/ole">
            <p:oleObj spid="_x0000_s10256" name="Equation" r:id="rId6" imgW="203024" imgH="215713" progId="">
              <p:embed/>
            </p:oleObj>
          </a:graphicData>
        </a:graphic>
      </p:graphicFrame>
      <p:graphicFrame>
        <p:nvGraphicFramePr>
          <p:cNvPr id="34838" name="Object 22"/>
          <p:cNvGraphicFramePr>
            <a:graphicFrameLocks noChangeAspect="1"/>
          </p:cNvGraphicFramePr>
          <p:nvPr/>
        </p:nvGraphicFramePr>
        <p:xfrm>
          <a:off x="7308850" y="1341438"/>
          <a:ext cx="165100" cy="190500"/>
        </p:xfrm>
        <a:graphic>
          <a:graphicData uri="http://schemas.openxmlformats.org/presentationml/2006/ole">
            <p:oleObj spid="_x0000_s10257" name="Equation" r:id="rId7" imgW="164957" imgH="190335" progId="">
              <p:embed/>
            </p:oleObj>
          </a:graphicData>
        </a:graphic>
      </p:graphicFrame>
      <p:sp>
        <p:nvSpPr>
          <p:cNvPr id="34839" name="Line 23"/>
          <p:cNvSpPr>
            <a:spLocks noChangeShapeType="1"/>
          </p:cNvSpPr>
          <p:nvPr/>
        </p:nvSpPr>
        <p:spPr bwMode="auto">
          <a:xfrm>
            <a:off x="3059113" y="3860800"/>
            <a:ext cx="0" cy="18002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4840" name="Line 24"/>
          <p:cNvSpPr>
            <a:spLocks noChangeShapeType="1"/>
          </p:cNvSpPr>
          <p:nvPr/>
        </p:nvSpPr>
        <p:spPr bwMode="auto">
          <a:xfrm flipH="1">
            <a:off x="684213" y="3860800"/>
            <a:ext cx="23749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graphicFrame>
        <p:nvGraphicFramePr>
          <p:cNvPr id="34841" name="Object 25"/>
          <p:cNvGraphicFramePr>
            <a:graphicFrameLocks noChangeAspect="1"/>
          </p:cNvGraphicFramePr>
          <p:nvPr/>
        </p:nvGraphicFramePr>
        <p:xfrm>
          <a:off x="2987675" y="5805488"/>
          <a:ext cx="177800" cy="228600"/>
        </p:xfrm>
        <a:graphic>
          <a:graphicData uri="http://schemas.openxmlformats.org/presentationml/2006/ole">
            <p:oleObj spid="_x0000_s10258" name="Equation" r:id="rId8" imgW="177646" imgH="228402" progId="">
              <p:embed/>
            </p:oleObj>
          </a:graphicData>
        </a:graphic>
      </p:graphicFrame>
      <p:sp>
        <p:nvSpPr>
          <p:cNvPr id="34842" name="Line 26"/>
          <p:cNvSpPr>
            <a:spLocks noChangeShapeType="1"/>
          </p:cNvSpPr>
          <p:nvPr/>
        </p:nvSpPr>
        <p:spPr bwMode="auto">
          <a:xfrm flipH="1">
            <a:off x="5292725" y="3860800"/>
            <a:ext cx="208756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graphicFrame>
        <p:nvGraphicFramePr>
          <p:cNvPr id="34843" name="Object 27"/>
          <p:cNvGraphicFramePr>
            <a:graphicFrameLocks noChangeAspect="1"/>
          </p:cNvGraphicFramePr>
          <p:nvPr/>
        </p:nvGraphicFramePr>
        <p:xfrm>
          <a:off x="179388" y="3500438"/>
          <a:ext cx="368300" cy="469900"/>
        </p:xfrm>
        <a:graphic>
          <a:graphicData uri="http://schemas.openxmlformats.org/presentationml/2006/ole">
            <p:oleObj spid="_x0000_s10259" name="Equation" r:id="rId9" imgW="368300" imgH="469900" progId="">
              <p:embed/>
            </p:oleObj>
          </a:graphicData>
        </a:graphic>
      </p:graphicFrame>
      <p:graphicFrame>
        <p:nvGraphicFramePr>
          <p:cNvPr id="34844" name="Object 28"/>
          <p:cNvGraphicFramePr>
            <a:graphicFrameLocks noChangeAspect="1"/>
          </p:cNvGraphicFramePr>
          <p:nvPr/>
        </p:nvGraphicFramePr>
        <p:xfrm>
          <a:off x="4859338" y="3500438"/>
          <a:ext cx="368300" cy="469900"/>
        </p:xfrm>
        <a:graphic>
          <a:graphicData uri="http://schemas.openxmlformats.org/presentationml/2006/ole">
            <p:oleObj spid="_x0000_s10260" name="Equation" r:id="rId10" imgW="368300" imgH="469900" progId="">
              <p:embed/>
            </p:oleObj>
          </a:graphicData>
        </a:graphic>
      </p:graphicFrame>
      <p:sp>
        <p:nvSpPr>
          <p:cNvPr id="34845" name="Line 29"/>
          <p:cNvSpPr>
            <a:spLocks noChangeShapeType="1"/>
          </p:cNvSpPr>
          <p:nvPr/>
        </p:nvSpPr>
        <p:spPr bwMode="auto">
          <a:xfrm flipH="1">
            <a:off x="1187450" y="2349500"/>
            <a:ext cx="360363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34846" name="Line 30"/>
          <p:cNvSpPr>
            <a:spLocks noChangeShapeType="1"/>
          </p:cNvSpPr>
          <p:nvPr/>
        </p:nvSpPr>
        <p:spPr bwMode="auto">
          <a:xfrm flipH="1">
            <a:off x="1835150" y="3141663"/>
            <a:ext cx="360363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34847" name="Line 31"/>
          <p:cNvSpPr>
            <a:spLocks noChangeShapeType="1"/>
          </p:cNvSpPr>
          <p:nvPr/>
        </p:nvSpPr>
        <p:spPr bwMode="auto">
          <a:xfrm flipH="1">
            <a:off x="3492500" y="4581525"/>
            <a:ext cx="360363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34848" name="Freeform 32"/>
          <p:cNvSpPr>
            <a:spLocks/>
          </p:cNvSpPr>
          <p:nvPr/>
        </p:nvSpPr>
        <p:spPr bwMode="auto">
          <a:xfrm>
            <a:off x="900113" y="2060575"/>
            <a:ext cx="3097212" cy="3168650"/>
          </a:xfrm>
          <a:custGeom>
            <a:avLst/>
            <a:gdLst>
              <a:gd name="T0" fmla="*/ 0 w 1951"/>
              <a:gd name="T1" fmla="*/ 0 h 1996"/>
              <a:gd name="T2" fmla="*/ 914815945 w 1951"/>
              <a:gd name="T3" fmla="*/ 1486892221 h 1996"/>
              <a:gd name="T4" fmla="*/ 2147483647 w 1951"/>
              <a:gd name="T5" fmla="*/ 2147483647 h 1996"/>
              <a:gd name="T6" fmla="*/ 2147483647 w 1951"/>
              <a:gd name="T7" fmla="*/ 2147483647 h 1996"/>
              <a:gd name="T8" fmla="*/ 0 60000 65536"/>
              <a:gd name="T9" fmla="*/ 0 60000 65536"/>
              <a:gd name="T10" fmla="*/ 0 60000 65536"/>
              <a:gd name="T11" fmla="*/ 0 60000 65536"/>
              <a:gd name="T12" fmla="*/ 0 w 1951"/>
              <a:gd name="T13" fmla="*/ 0 h 1996"/>
              <a:gd name="T14" fmla="*/ 1951 w 1951"/>
              <a:gd name="T15" fmla="*/ 1996 h 199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51" h="1996">
                <a:moveTo>
                  <a:pt x="0" y="0"/>
                </a:moveTo>
                <a:cubicBezTo>
                  <a:pt x="75" y="170"/>
                  <a:pt x="151" y="341"/>
                  <a:pt x="363" y="590"/>
                </a:cubicBezTo>
                <a:cubicBezTo>
                  <a:pt x="575" y="839"/>
                  <a:pt x="1005" y="1263"/>
                  <a:pt x="1270" y="1497"/>
                </a:cubicBezTo>
                <a:cubicBezTo>
                  <a:pt x="1535" y="1731"/>
                  <a:pt x="1743" y="1863"/>
                  <a:pt x="1951" y="1996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s-ES_tradnl"/>
          </a:p>
        </p:txBody>
      </p:sp>
      <p:sp>
        <p:nvSpPr>
          <p:cNvPr id="34849" name="Freeform 33"/>
          <p:cNvSpPr>
            <a:spLocks/>
          </p:cNvSpPr>
          <p:nvPr/>
        </p:nvSpPr>
        <p:spPr bwMode="auto">
          <a:xfrm>
            <a:off x="1258888" y="1700213"/>
            <a:ext cx="3097212" cy="3168650"/>
          </a:xfrm>
          <a:custGeom>
            <a:avLst/>
            <a:gdLst>
              <a:gd name="T0" fmla="*/ 0 w 1951"/>
              <a:gd name="T1" fmla="*/ 0 h 1996"/>
              <a:gd name="T2" fmla="*/ 914815945 w 1951"/>
              <a:gd name="T3" fmla="*/ 1486892221 h 1996"/>
              <a:gd name="T4" fmla="*/ 2147483647 w 1951"/>
              <a:gd name="T5" fmla="*/ 2147483647 h 1996"/>
              <a:gd name="T6" fmla="*/ 2147483647 w 1951"/>
              <a:gd name="T7" fmla="*/ 2147483647 h 1996"/>
              <a:gd name="T8" fmla="*/ 0 60000 65536"/>
              <a:gd name="T9" fmla="*/ 0 60000 65536"/>
              <a:gd name="T10" fmla="*/ 0 60000 65536"/>
              <a:gd name="T11" fmla="*/ 0 60000 65536"/>
              <a:gd name="T12" fmla="*/ 0 w 1951"/>
              <a:gd name="T13" fmla="*/ 0 h 1996"/>
              <a:gd name="T14" fmla="*/ 1951 w 1951"/>
              <a:gd name="T15" fmla="*/ 1996 h 199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51" h="1996">
                <a:moveTo>
                  <a:pt x="0" y="0"/>
                </a:moveTo>
                <a:cubicBezTo>
                  <a:pt x="75" y="170"/>
                  <a:pt x="151" y="341"/>
                  <a:pt x="363" y="590"/>
                </a:cubicBezTo>
                <a:cubicBezTo>
                  <a:pt x="575" y="839"/>
                  <a:pt x="1005" y="1263"/>
                  <a:pt x="1270" y="1497"/>
                </a:cubicBezTo>
                <a:cubicBezTo>
                  <a:pt x="1535" y="1731"/>
                  <a:pt x="1743" y="1863"/>
                  <a:pt x="1951" y="1996"/>
                </a:cubicBezTo>
              </a:path>
            </a:pathLst>
          </a:custGeom>
          <a:noFill/>
          <a:ln w="28575">
            <a:solidFill>
              <a:srgbClr val="FF9999"/>
            </a:solidFill>
            <a:round/>
            <a:headEnd/>
            <a:tailEnd/>
          </a:ln>
        </p:spPr>
        <p:txBody>
          <a:bodyPr/>
          <a:lstStyle/>
          <a:p>
            <a:endParaRPr lang="es-ES_tradnl"/>
          </a:p>
        </p:txBody>
      </p:sp>
      <p:graphicFrame>
        <p:nvGraphicFramePr>
          <p:cNvPr id="34850" name="Object 34"/>
          <p:cNvGraphicFramePr>
            <a:graphicFrameLocks noChangeAspect="1"/>
          </p:cNvGraphicFramePr>
          <p:nvPr/>
        </p:nvGraphicFramePr>
        <p:xfrm>
          <a:off x="827088" y="1628775"/>
          <a:ext cx="368300" cy="431800"/>
        </p:xfrm>
        <a:graphic>
          <a:graphicData uri="http://schemas.openxmlformats.org/presentationml/2006/ole">
            <p:oleObj spid="_x0000_s10261" name="Equation" r:id="rId11" imgW="368140" imgH="431613" progId="">
              <p:embed/>
            </p:oleObj>
          </a:graphicData>
        </a:graphic>
      </p:graphicFrame>
      <p:sp>
        <p:nvSpPr>
          <p:cNvPr id="34851" name="Line 35"/>
          <p:cNvSpPr>
            <a:spLocks noChangeShapeType="1"/>
          </p:cNvSpPr>
          <p:nvPr/>
        </p:nvSpPr>
        <p:spPr bwMode="auto">
          <a:xfrm>
            <a:off x="2627313" y="4149725"/>
            <a:ext cx="0" cy="15113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4852" name="Line 36"/>
          <p:cNvSpPr>
            <a:spLocks noChangeShapeType="1"/>
          </p:cNvSpPr>
          <p:nvPr/>
        </p:nvSpPr>
        <p:spPr bwMode="auto">
          <a:xfrm flipH="1">
            <a:off x="684213" y="4149725"/>
            <a:ext cx="19431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graphicFrame>
        <p:nvGraphicFramePr>
          <p:cNvPr id="34853" name="Object 37"/>
          <p:cNvGraphicFramePr>
            <a:graphicFrameLocks noChangeAspect="1"/>
          </p:cNvGraphicFramePr>
          <p:nvPr/>
        </p:nvGraphicFramePr>
        <p:xfrm>
          <a:off x="2484438" y="5805488"/>
          <a:ext cx="165100" cy="190500"/>
        </p:xfrm>
        <a:graphic>
          <a:graphicData uri="http://schemas.openxmlformats.org/presentationml/2006/ole">
            <p:oleObj spid="_x0000_s10262" name="Equation" r:id="rId12" imgW="164957" imgH="190335" progId="">
              <p:embed/>
            </p:oleObj>
          </a:graphicData>
        </a:graphic>
      </p:graphicFrame>
      <p:graphicFrame>
        <p:nvGraphicFramePr>
          <p:cNvPr id="34854" name="Object 38"/>
          <p:cNvGraphicFramePr>
            <a:graphicFrameLocks noChangeAspect="1"/>
          </p:cNvGraphicFramePr>
          <p:nvPr/>
        </p:nvGraphicFramePr>
        <p:xfrm>
          <a:off x="179388" y="3933825"/>
          <a:ext cx="368300" cy="495300"/>
        </p:xfrm>
        <a:graphic>
          <a:graphicData uri="http://schemas.openxmlformats.org/presentationml/2006/ole">
            <p:oleObj spid="_x0000_s10263" name="Equation" r:id="rId13" imgW="368140" imgH="495085" progId="">
              <p:embed/>
            </p:oleObj>
          </a:graphicData>
        </a:graphic>
      </p:graphicFrame>
      <p:sp>
        <p:nvSpPr>
          <p:cNvPr id="34855" name="Line 39"/>
          <p:cNvSpPr>
            <a:spLocks noChangeShapeType="1"/>
          </p:cNvSpPr>
          <p:nvPr/>
        </p:nvSpPr>
        <p:spPr bwMode="auto">
          <a:xfrm flipV="1">
            <a:off x="2771775" y="3357563"/>
            <a:ext cx="3671888" cy="2376487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34857" name="Line 41"/>
          <p:cNvSpPr>
            <a:spLocks noChangeShapeType="1"/>
          </p:cNvSpPr>
          <p:nvPr/>
        </p:nvSpPr>
        <p:spPr bwMode="auto">
          <a:xfrm flipH="1">
            <a:off x="5724525" y="2708275"/>
            <a:ext cx="288925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34858" name="Line 42"/>
          <p:cNvSpPr>
            <a:spLocks noChangeShapeType="1"/>
          </p:cNvSpPr>
          <p:nvPr/>
        </p:nvSpPr>
        <p:spPr bwMode="auto">
          <a:xfrm flipH="1">
            <a:off x="7740650" y="4292600"/>
            <a:ext cx="288925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34859" name="Freeform 43"/>
          <p:cNvSpPr>
            <a:spLocks/>
          </p:cNvSpPr>
          <p:nvPr/>
        </p:nvSpPr>
        <p:spPr bwMode="auto">
          <a:xfrm>
            <a:off x="5292725" y="2060575"/>
            <a:ext cx="3311525" cy="2952750"/>
          </a:xfrm>
          <a:custGeom>
            <a:avLst/>
            <a:gdLst>
              <a:gd name="T0" fmla="*/ 0 w 2086"/>
              <a:gd name="T1" fmla="*/ 0 h 1860"/>
              <a:gd name="T2" fmla="*/ 798888562 w 2086"/>
              <a:gd name="T3" fmla="*/ 1600299989 h 1860"/>
              <a:gd name="T4" fmla="*/ 2147483647 w 2086"/>
              <a:gd name="T5" fmla="*/ 2147483647 h 1860"/>
              <a:gd name="T6" fmla="*/ 2147483647 w 2086"/>
              <a:gd name="T7" fmla="*/ 2147483647 h 1860"/>
              <a:gd name="T8" fmla="*/ 0 60000 65536"/>
              <a:gd name="T9" fmla="*/ 0 60000 65536"/>
              <a:gd name="T10" fmla="*/ 0 60000 65536"/>
              <a:gd name="T11" fmla="*/ 0 60000 65536"/>
              <a:gd name="T12" fmla="*/ 0 w 2086"/>
              <a:gd name="T13" fmla="*/ 0 h 1860"/>
              <a:gd name="T14" fmla="*/ 2086 w 2086"/>
              <a:gd name="T15" fmla="*/ 1860 h 186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86" h="1860">
                <a:moveTo>
                  <a:pt x="0" y="0"/>
                </a:moveTo>
                <a:cubicBezTo>
                  <a:pt x="64" y="208"/>
                  <a:pt x="128" y="416"/>
                  <a:pt x="317" y="635"/>
                </a:cubicBezTo>
                <a:cubicBezTo>
                  <a:pt x="506" y="854"/>
                  <a:pt x="839" y="1112"/>
                  <a:pt x="1134" y="1316"/>
                </a:cubicBezTo>
                <a:cubicBezTo>
                  <a:pt x="1429" y="1520"/>
                  <a:pt x="1757" y="1690"/>
                  <a:pt x="2086" y="1860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s-ES_tradnl"/>
          </a:p>
        </p:txBody>
      </p:sp>
      <p:sp>
        <p:nvSpPr>
          <p:cNvPr id="34860" name="Freeform 44"/>
          <p:cNvSpPr>
            <a:spLocks/>
          </p:cNvSpPr>
          <p:nvPr/>
        </p:nvSpPr>
        <p:spPr bwMode="auto">
          <a:xfrm>
            <a:off x="5508625" y="1700213"/>
            <a:ext cx="3311525" cy="2952750"/>
          </a:xfrm>
          <a:custGeom>
            <a:avLst/>
            <a:gdLst>
              <a:gd name="T0" fmla="*/ 0 w 2086"/>
              <a:gd name="T1" fmla="*/ 0 h 1860"/>
              <a:gd name="T2" fmla="*/ 798888562 w 2086"/>
              <a:gd name="T3" fmla="*/ 1600299989 h 1860"/>
              <a:gd name="T4" fmla="*/ 2147483647 w 2086"/>
              <a:gd name="T5" fmla="*/ 2147483647 h 1860"/>
              <a:gd name="T6" fmla="*/ 2147483647 w 2086"/>
              <a:gd name="T7" fmla="*/ 2147483647 h 1860"/>
              <a:gd name="T8" fmla="*/ 0 60000 65536"/>
              <a:gd name="T9" fmla="*/ 0 60000 65536"/>
              <a:gd name="T10" fmla="*/ 0 60000 65536"/>
              <a:gd name="T11" fmla="*/ 0 60000 65536"/>
              <a:gd name="T12" fmla="*/ 0 w 2086"/>
              <a:gd name="T13" fmla="*/ 0 h 1860"/>
              <a:gd name="T14" fmla="*/ 2086 w 2086"/>
              <a:gd name="T15" fmla="*/ 1860 h 186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86" h="1860">
                <a:moveTo>
                  <a:pt x="0" y="0"/>
                </a:moveTo>
                <a:cubicBezTo>
                  <a:pt x="64" y="208"/>
                  <a:pt x="128" y="416"/>
                  <a:pt x="317" y="635"/>
                </a:cubicBezTo>
                <a:cubicBezTo>
                  <a:pt x="506" y="854"/>
                  <a:pt x="839" y="1112"/>
                  <a:pt x="1134" y="1316"/>
                </a:cubicBezTo>
                <a:cubicBezTo>
                  <a:pt x="1429" y="1520"/>
                  <a:pt x="1757" y="1690"/>
                  <a:pt x="2086" y="1860"/>
                </a:cubicBezTo>
              </a:path>
            </a:pathLst>
          </a:custGeom>
          <a:noFill/>
          <a:ln w="28575">
            <a:solidFill>
              <a:srgbClr val="FF9999"/>
            </a:solidFill>
            <a:round/>
            <a:headEnd/>
            <a:tailEnd/>
          </a:ln>
        </p:spPr>
        <p:txBody>
          <a:bodyPr/>
          <a:lstStyle/>
          <a:p>
            <a:endParaRPr lang="es-ES_tradnl"/>
          </a:p>
        </p:txBody>
      </p:sp>
      <p:graphicFrame>
        <p:nvGraphicFramePr>
          <p:cNvPr id="34861" name="Object 45"/>
          <p:cNvGraphicFramePr>
            <a:graphicFrameLocks noChangeAspect="1"/>
          </p:cNvGraphicFramePr>
          <p:nvPr/>
        </p:nvGraphicFramePr>
        <p:xfrm>
          <a:off x="5292725" y="3213100"/>
          <a:ext cx="635000" cy="228600"/>
        </p:xfrm>
        <a:graphic>
          <a:graphicData uri="http://schemas.openxmlformats.org/presentationml/2006/ole">
            <p:oleObj spid="_x0000_s10264" name="Equation" r:id="rId14" imgW="634725" imgH="228501" progId="">
              <p:embed/>
            </p:oleObj>
          </a:graphicData>
        </a:graphic>
      </p:graphicFrame>
      <p:sp>
        <p:nvSpPr>
          <p:cNvPr id="34862" name="Line 46"/>
          <p:cNvSpPr>
            <a:spLocks noChangeShapeType="1"/>
          </p:cNvSpPr>
          <p:nvPr/>
        </p:nvSpPr>
        <p:spPr bwMode="auto">
          <a:xfrm flipH="1">
            <a:off x="5292725" y="4365625"/>
            <a:ext cx="208756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graphicFrame>
        <p:nvGraphicFramePr>
          <p:cNvPr id="34863" name="Object 47"/>
          <p:cNvGraphicFramePr>
            <a:graphicFrameLocks noChangeAspect="1"/>
          </p:cNvGraphicFramePr>
          <p:nvPr/>
        </p:nvGraphicFramePr>
        <p:xfrm>
          <a:off x="4859338" y="4149725"/>
          <a:ext cx="355600" cy="495300"/>
        </p:xfrm>
        <a:graphic>
          <a:graphicData uri="http://schemas.openxmlformats.org/presentationml/2006/ole">
            <p:oleObj spid="_x0000_s10265" name="Equation" r:id="rId15" imgW="355292" imgH="494870" progId="">
              <p:embed/>
            </p:oleObj>
          </a:graphicData>
        </a:graphic>
      </p:graphicFrame>
      <p:sp>
        <p:nvSpPr>
          <p:cNvPr id="10283" name="Text Box 48"/>
          <p:cNvSpPr txBox="1">
            <a:spLocks noChangeArrowheads="1"/>
          </p:cNvSpPr>
          <p:nvPr/>
        </p:nvSpPr>
        <p:spPr bwMode="auto">
          <a:xfrm>
            <a:off x="2268538" y="260350"/>
            <a:ext cx="48244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400" dirty="0" err="1" smtClean="0"/>
              <a:t>Tax</a:t>
            </a:r>
            <a:r>
              <a:rPr lang="es-ES" sz="1400" dirty="0" smtClean="0"/>
              <a:t> </a:t>
            </a:r>
            <a:r>
              <a:rPr lang="es-ES" sz="1400" dirty="0" err="1" smtClean="0"/>
              <a:t>on</a:t>
            </a:r>
            <a:r>
              <a:rPr lang="es-ES" sz="1400" dirty="0" smtClean="0"/>
              <a:t> </a:t>
            </a:r>
            <a:r>
              <a:rPr lang="es-ES" sz="1400" dirty="0" err="1" smtClean="0"/>
              <a:t>wages</a:t>
            </a:r>
            <a:endParaRPr lang="es-ES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4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4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4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4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0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000"/>
                                        <p:tgtEl>
                                          <p:spTgt spid="348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2000"/>
                                        <p:tgtEl>
                                          <p:spTgt spid="348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2000"/>
                                        <p:tgtEl>
                                          <p:spTgt spid="348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34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2000"/>
                                        <p:tgtEl>
                                          <p:spTgt spid="348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34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34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34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1" dur="500"/>
                                        <p:tgtEl>
                                          <p:spTgt spid="348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4" dur="500"/>
                                        <p:tgtEl>
                                          <p:spTgt spid="348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7" dur="500"/>
                                        <p:tgtEl>
                                          <p:spTgt spid="348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34" dur="500"/>
                                        <p:tgtEl>
                                          <p:spTgt spid="348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5" grpId="0" animBg="1"/>
      <p:bldP spid="34825" grpId="1" animBg="1"/>
      <p:bldP spid="34826" grpId="0"/>
      <p:bldP spid="34827" grpId="0"/>
      <p:bldP spid="34828" grpId="0"/>
      <p:bldP spid="34829" grpId="0"/>
      <p:bldP spid="34831" grpId="0" animBg="1"/>
      <p:bldP spid="34832" grpId="0" animBg="1"/>
      <p:bldP spid="34832" grpId="1" animBg="1"/>
      <p:bldP spid="34833" grpId="0" animBg="1"/>
      <p:bldP spid="34839" grpId="0" animBg="1"/>
      <p:bldP spid="34840" grpId="0" animBg="1"/>
      <p:bldP spid="34842" grpId="0" animBg="1"/>
      <p:bldP spid="34845" grpId="0" animBg="1"/>
      <p:bldP spid="34845" grpId="1" animBg="1"/>
      <p:bldP spid="34846" grpId="0" animBg="1"/>
      <p:bldP spid="34846" grpId="1" animBg="1"/>
      <p:bldP spid="34847" grpId="0" animBg="1"/>
      <p:bldP spid="34847" grpId="1" animBg="1"/>
      <p:bldP spid="34848" grpId="0" animBg="1"/>
      <p:bldP spid="34849" grpId="0" animBg="1"/>
      <p:bldP spid="34849" grpId="1" animBg="1"/>
      <p:bldP spid="34851" grpId="0" animBg="1"/>
      <p:bldP spid="34852" grpId="0" animBg="1"/>
      <p:bldP spid="34855" grpId="0" animBg="1"/>
      <p:bldP spid="34855" grpId="1" animBg="1"/>
      <p:bldP spid="34857" grpId="0" animBg="1"/>
      <p:bldP spid="34857" grpId="1" animBg="1"/>
      <p:bldP spid="34858" grpId="0" animBg="1"/>
      <p:bldP spid="34858" grpId="1" animBg="1"/>
      <p:bldP spid="34859" grpId="0" animBg="1"/>
      <p:bldP spid="34859" grpId="1" animBg="1"/>
      <p:bldP spid="34860" grpId="0" animBg="1"/>
      <p:bldP spid="3486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611188" y="404813"/>
            <a:ext cx="4897437" cy="116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b="1" u="sng" dirty="0" err="1" smtClean="0"/>
              <a:t>Tax</a:t>
            </a:r>
            <a:r>
              <a:rPr lang="es-ES" b="1" u="sng" dirty="0" smtClean="0"/>
              <a:t> </a:t>
            </a:r>
            <a:r>
              <a:rPr lang="es-ES" b="1" u="sng" dirty="0" err="1" smtClean="0"/>
              <a:t>on</a:t>
            </a:r>
            <a:r>
              <a:rPr lang="es-ES" b="1" u="sng" dirty="0" smtClean="0"/>
              <a:t> </a:t>
            </a:r>
            <a:r>
              <a:rPr lang="es-ES" b="1" u="sng" dirty="0" err="1" smtClean="0"/>
              <a:t>consumption</a:t>
            </a:r>
            <a:endParaRPr lang="es-ES" b="1" u="sng" dirty="0">
              <a:solidFill>
                <a:srgbClr val="FF0000"/>
              </a:solidFill>
            </a:endParaRPr>
          </a:p>
          <a:p>
            <a:pPr>
              <a:spcBef>
                <a:spcPct val="50000"/>
              </a:spcBef>
            </a:pPr>
            <a:endParaRPr lang="es-ES" dirty="0"/>
          </a:p>
        </p:txBody>
      </p:sp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214313" y="1071563"/>
            <a:ext cx="867568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dirty="0" err="1" smtClean="0"/>
              <a:t>Equations</a:t>
            </a:r>
            <a:r>
              <a:rPr lang="es-ES" dirty="0" smtClean="0"/>
              <a:t> (8.a</a:t>
            </a:r>
            <a:r>
              <a:rPr lang="es-ES" dirty="0"/>
              <a:t>) </a:t>
            </a:r>
            <a:r>
              <a:rPr lang="es-ES" dirty="0" smtClean="0"/>
              <a:t>and </a:t>
            </a:r>
            <a:r>
              <a:rPr lang="es-ES" dirty="0"/>
              <a:t>(8.b) </a:t>
            </a:r>
            <a:r>
              <a:rPr lang="es-ES" dirty="0" err="1" smtClean="0"/>
              <a:t>become</a:t>
            </a:r>
            <a:r>
              <a:rPr lang="es-ES" dirty="0" smtClean="0"/>
              <a:t>:</a:t>
            </a:r>
            <a:endParaRPr lang="es-ES" dirty="0"/>
          </a:p>
        </p:txBody>
      </p:sp>
      <p:graphicFrame>
        <p:nvGraphicFramePr>
          <p:cNvPr id="35848" name="Object 8"/>
          <p:cNvGraphicFramePr>
            <a:graphicFrameLocks noChangeAspect="1"/>
          </p:cNvGraphicFramePr>
          <p:nvPr/>
        </p:nvGraphicFramePr>
        <p:xfrm>
          <a:off x="1785938" y="1857375"/>
          <a:ext cx="5545137" cy="1152525"/>
        </p:xfrm>
        <a:graphic>
          <a:graphicData uri="http://schemas.openxmlformats.org/presentationml/2006/ole">
            <p:oleObj spid="_x0000_s11268" name="Equation" r:id="rId4" imgW="2679700" imgH="482600" progId="">
              <p:embed/>
            </p:oleObj>
          </a:graphicData>
        </a:graphic>
      </p:graphicFrame>
      <p:graphicFrame>
        <p:nvGraphicFramePr>
          <p:cNvPr id="35849" name="Object 9"/>
          <p:cNvGraphicFramePr>
            <a:graphicFrameLocks noChangeAspect="1"/>
          </p:cNvGraphicFramePr>
          <p:nvPr/>
        </p:nvGraphicFramePr>
        <p:xfrm>
          <a:off x="1857375" y="3286125"/>
          <a:ext cx="5473700" cy="1296988"/>
        </p:xfrm>
        <a:graphic>
          <a:graphicData uri="http://schemas.openxmlformats.org/presentationml/2006/ole">
            <p:oleObj spid="_x0000_s11269" name="Equation" r:id="rId5" imgW="2705100" imgH="482600" progId="">
              <p:embed/>
            </p:oleObj>
          </a:graphicData>
        </a:graphic>
      </p:graphicFrame>
      <p:sp>
        <p:nvSpPr>
          <p:cNvPr id="11271" name="6 CuadroTexto"/>
          <p:cNvSpPr txBox="1">
            <a:spLocks noChangeArrowheads="1"/>
          </p:cNvSpPr>
          <p:nvPr/>
        </p:nvSpPr>
        <p:spPr bwMode="auto">
          <a:xfrm>
            <a:off x="928688" y="5500688"/>
            <a:ext cx="757237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dirty="0"/>
              <a:t>p= </a:t>
            </a:r>
            <a:r>
              <a:rPr lang="es-ES" dirty="0" err="1"/>
              <a:t>p</a:t>
            </a:r>
            <a:r>
              <a:rPr lang="es-ES" baseline="-25000" dirty="0" err="1"/>
              <a:t>n</a:t>
            </a:r>
            <a:r>
              <a:rPr lang="es-ES" baseline="-25000" dirty="0"/>
              <a:t> </a:t>
            </a:r>
            <a:r>
              <a:rPr lang="es-ES" dirty="0"/>
              <a:t> (1+t</a:t>
            </a:r>
            <a:r>
              <a:rPr lang="es-ES" baseline="-25000" dirty="0"/>
              <a:t>c</a:t>
            </a:r>
            <a:r>
              <a:rPr lang="es-ES" dirty="0"/>
              <a:t>) , </a:t>
            </a:r>
            <a:r>
              <a:rPr lang="es-ES" dirty="0" err="1" smtClean="0"/>
              <a:t>where</a:t>
            </a:r>
            <a:r>
              <a:rPr lang="es-ES" dirty="0" smtClean="0"/>
              <a:t> </a:t>
            </a:r>
            <a:r>
              <a:rPr lang="es-ES" dirty="0" err="1"/>
              <a:t>p</a:t>
            </a:r>
            <a:r>
              <a:rPr lang="es-ES" baseline="-25000" dirty="0" err="1"/>
              <a:t>n</a:t>
            </a:r>
            <a:r>
              <a:rPr lang="es-ES" dirty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net </a:t>
            </a:r>
            <a:r>
              <a:rPr lang="es-ES" dirty="0" err="1" smtClean="0"/>
              <a:t>price</a:t>
            </a:r>
            <a:r>
              <a:rPr lang="es-ES" dirty="0" smtClean="0"/>
              <a:t> </a:t>
            </a:r>
            <a:r>
              <a:rPr lang="es-ES" dirty="0" err="1" smtClean="0"/>
              <a:t>received</a:t>
            </a:r>
            <a:r>
              <a:rPr lang="es-ES" dirty="0" smtClean="0"/>
              <a:t> </a:t>
            </a:r>
            <a:r>
              <a:rPr lang="es-ES" dirty="0" err="1" smtClean="0"/>
              <a:t>by</a:t>
            </a:r>
            <a:r>
              <a:rPr lang="es-ES" dirty="0" smtClean="0"/>
              <a:t> </a:t>
            </a:r>
            <a:r>
              <a:rPr lang="es-ES" dirty="0" err="1" smtClean="0"/>
              <a:t>firms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4" grpId="0"/>
      <p:bldP spid="3584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539750" y="0"/>
            <a:ext cx="8424863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dirty="0" err="1" smtClean="0"/>
              <a:t>From</a:t>
            </a:r>
            <a:r>
              <a:rPr lang="es-ES" dirty="0" smtClean="0"/>
              <a:t> (8.c</a:t>
            </a:r>
            <a:r>
              <a:rPr lang="es-ES" dirty="0"/>
              <a:t>), (8.d), (8.e) y (8.f) </a:t>
            </a:r>
            <a:r>
              <a:rPr lang="es-ES" dirty="0" err="1" smtClean="0"/>
              <a:t>we</a:t>
            </a:r>
            <a:r>
              <a:rPr lang="es-ES" dirty="0" smtClean="0"/>
              <a:t> can </a:t>
            </a:r>
            <a:r>
              <a:rPr lang="es-ES" dirty="0" err="1" smtClean="0"/>
              <a:t>see</a:t>
            </a:r>
            <a:r>
              <a:rPr lang="es-ES" dirty="0" smtClean="0"/>
              <a:t> </a:t>
            </a:r>
            <a:r>
              <a:rPr lang="es-ES" dirty="0" err="1" smtClean="0"/>
              <a:t>that</a:t>
            </a:r>
            <a:r>
              <a:rPr lang="es-ES" dirty="0" smtClean="0"/>
              <a:t>, </a:t>
            </a:r>
            <a:r>
              <a:rPr lang="es-ES" dirty="0" err="1" smtClean="0"/>
              <a:t>if</a:t>
            </a:r>
            <a:endParaRPr lang="es-ES" dirty="0"/>
          </a:p>
          <a:p>
            <a:pPr>
              <a:spcBef>
                <a:spcPct val="50000"/>
              </a:spcBef>
            </a:pPr>
            <a:endParaRPr lang="es-ES" dirty="0"/>
          </a:p>
        </p:txBody>
      </p:sp>
      <p:graphicFrame>
        <p:nvGraphicFramePr>
          <p:cNvPr id="36870" name="Object 6"/>
          <p:cNvGraphicFramePr>
            <a:graphicFrameLocks noChangeAspect="1"/>
          </p:cNvGraphicFramePr>
          <p:nvPr/>
        </p:nvGraphicFramePr>
        <p:xfrm>
          <a:off x="2771775" y="476250"/>
          <a:ext cx="1296988" cy="468313"/>
        </p:xfrm>
        <a:graphic>
          <a:graphicData uri="http://schemas.openxmlformats.org/presentationml/2006/ole">
            <p:oleObj spid="_x0000_s12295" name="Equation" r:id="rId4" imgW="634725" imgH="228501" progId="">
              <p:embed/>
            </p:oleObj>
          </a:graphicData>
        </a:graphic>
      </p:graphicFrame>
      <p:graphicFrame>
        <p:nvGraphicFramePr>
          <p:cNvPr id="36871" name="Object 7"/>
          <p:cNvGraphicFramePr>
            <a:graphicFrameLocks noChangeAspect="1"/>
          </p:cNvGraphicFramePr>
          <p:nvPr/>
        </p:nvGraphicFramePr>
        <p:xfrm>
          <a:off x="1763713" y="1268413"/>
          <a:ext cx="5329237" cy="865187"/>
        </p:xfrm>
        <a:graphic>
          <a:graphicData uri="http://schemas.openxmlformats.org/presentationml/2006/ole">
            <p:oleObj spid="_x0000_s12296" name="Equation" r:id="rId5" imgW="2679700" imgH="482600" progId="">
              <p:embed/>
            </p:oleObj>
          </a:graphicData>
        </a:graphic>
      </p:graphicFrame>
      <p:graphicFrame>
        <p:nvGraphicFramePr>
          <p:cNvPr id="36872" name="Object 8"/>
          <p:cNvGraphicFramePr>
            <a:graphicFrameLocks noChangeAspect="1"/>
          </p:cNvGraphicFramePr>
          <p:nvPr/>
        </p:nvGraphicFramePr>
        <p:xfrm>
          <a:off x="1547813" y="2708275"/>
          <a:ext cx="5861050" cy="720725"/>
        </p:xfrm>
        <a:graphic>
          <a:graphicData uri="http://schemas.openxmlformats.org/presentationml/2006/ole">
            <p:oleObj spid="_x0000_s12297" name="Equation" r:id="rId6" imgW="2832100" imgH="482600" progId="">
              <p:embed/>
            </p:oleObj>
          </a:graphicData>
        </a:graphic>
      </p:graphicFrame>
      <p:sp>
        <p:nvSpPr>
          <p:cNvPr id="36873" name="AutoShape 9"/>
          <p:cNvSpPr>
            <a:spLocks noChangeArrowheads="1"/>
          </p:cNvSpPr>
          <p:nvPr/>
        </p:nvSpPr>
        <p:spPr bwMode="auto">
          <a:xfrm>
            <a:off x="3851275" y="2060575"/>
            <a:ext cx="215900" cy="576263"/>
          </a:xfrm>
          <a:prstGeom prst="upDownArrow">
            <a:avLst>
              <a:gd name="adj1" fmla="val 50000"/>
              <a:gd name="adj2" fmla="val 5338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_tradnl"/>
          </a:p>
        </p:txBody>
      </p:sp>
      <p:graphicFrame>
        <p:nvGraphicFramePr>
          <p:cNvPr id="36874" name="Object 10"/>
          <p:cNvGraphicFramePr>
            <a:graphicFrameLocks noChangeAspect="1"/>
          </p:cNvGraphicFramePr>
          <p:nvPr/>
        </p:nvGraphicFramePr>
        <p:xfrm>
          <a:off x="1547813" y="3933825"/>
          <a:ext cx="5473700" cy="792163"/>
        </p:xfrm>
        <a:graphic>
          <a:graphicData uri="http://schemas.openxmlformats.org/presentationml/2006/ole">
            <p:oleObj spid="_x0000_s12298" name="Equation" r:id="rId7" imgW="2705100" imgH="482600" progId="">
              <p:embed/>
            </p:oleObj>
          </a:graphicData>
        </a:graphic>
      </p:graphicFrame>
      <p:graphicFrame>
        <p:nvGraphicFramePr>
          <p:cNvPr id="36876" name="Object 12"/>
          <p:cNvGraphicFramePr>
            <a:graphicFrameLocks noChangeAspect="1"/>
          </p:cNvGraphicFramePr>
          <p:nvPr/>
        </p:nvGraphicFramePr>
        <p:xfrm>
          <a:off x="1403350" y="5445125"/>
          <a:ext cx="5705475" cy="792163"/>
        </p:xfrm>
        <a:graphic>
          <a:graphicData uri="http://schemas.openxmlformats.org/presentationml/2006/ole">
            <p:oleObj spid="_x0000_s12299" name="Equation" r:id="rId8" imgW="2819400" imgH="482600" progId="">
              <p:embed/>
            </p:oleObj>
          </a:graphicData>
        </a:graphic>
      </p:graphicFrame>
      <p:sp>
        <p:nvSpPr>
          <p:cNvPr id="36877" name="Line 13"/>
          <p:cNvSpPr>
            <a:spLocks noChangeShapeType="1"/>
          </p:cNvSpPr>
          <p:nvPr/>
        </p:nvSpPr>
        <p:spPr bwMode="auto">
          <a:xfrm>
            <a:off x="0" y="36449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6878" name="AutoShape 14"/>
          <p:cNvSpPr>
            <a:spLocks noChangeArrowheads="1"/>
          </p:cNvSpPr>
          <p:nvPr/>
        </p:nvSpPr>
        <p:spPr bwMode="auto">
          <a:xfrm>
            <a:off x="3924300" y="4797425"/>
            <a:ext cx="215900" cy="503238"/>
          </a:xfrm>
          <a:prstGeom prst="upDownArrow">
            <a:avLst>
              <a:gd name="adj1" fmla="val 50000"/>
              <a:gd name="adj2" fmla="val 4661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_tradn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6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68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68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  <p:bldP spid="36873" grpId="0" animBg="1"/>
      <p:bldP spid="36877" grpId="0" animBg="1"/>
      <p:bldP spid="3687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323850" y="1916113"/>
            <a:ext cx="8820150" cy="954107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dirty="0" smtClean="0"/>
              <a:t>A general </a:t>
            </a:r>
            <a:r>
              <a:rPr lang="es-ES" dirty="0" err="1" smtClean="0"/>
              <a:t>consumption</a:t>
            </a:r>
            <a:r>
              <a:rPr lang="es-ES" dirty="0" smtClean="0"/>
              <a:t> </a:t>
            </a:r>
            <a:r>
              <a:rPr lang="es-ES" dirty="0" err="1" smtClean="0"/>
              <a:t>tax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equivalent</a:t>
            </a:r>
            <a:r>
              <a:rPr lang="es-ES" dirty="0" smtClean="0"/>
              <a:t> </a:t>
            </a:r>
            <a:r>
              <a:rPr lang="es-ES" dirty="0" err="1" smtClean="0"/>
              <a:t>to</a:t>
            </a:r>
            <a:r>
              <a:rPr lang="es-ES" dirty="0" smtClean="0"/>
              <a:t> a </a:t>
            </a:r>
            <a:r>
              <a:rPr lang="es-ES" dirty="0" err="1" smtClean="0"/>
              <a:t>tax</a:t>
            </a:r>
            <a:r>
              <a:rPr lang="es-ES" dirty="0" smtClean="0"/>
              <a:t> </a:t>
            </a:r>
            <a:r>
              <a:rPr lang="es-ES" dirty="0" err="1" smtClean="0"/>
              <a:t>on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two</a:t>
            </a:r>
            <a:r>
              <a:rPr lang="es-ES" dirty="0" smtClean="0"/>
              <a:t> </a:t>
            </a:r>
            <a:r>
              <a:rPr lang="es-ES" dirty="0" err="1" smtClean="0"/>
              <a:t>porduction</a:t>
            </a:r>
            <a:r>
              <a:rPr lang="es-ES" dirty="0" smtClean="0"/>
              <a:t> </a:t>
            </a:r>
            <a:r>
              <a:rPr lang="es-ES" dirty="0" err="1" smtClean="0"/>
              <a:t>factors</a:t>
            </a:r>
            <a:r>
              <a:rPr lang="es-ES" dirty="0" smtClean="0"/>
              <a:t> (labor and capital)</a:t>
            </a:r>
            <a:endParaRPr lang="es-ES" dirty="0"/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684213" y="4076700"/>
            <a:ext cx="777557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dirty="0" err="1" smtClean="0"/>
              <a:t>This</a:t>
            </a:r>
            <a:r>
              <a:rPr lang="es-ES" dirty="0" smtClean="0"/>
              <a:t> </a:t>
            </a:r>
            <a:r>
              <a:rPr lang="es-ES" dirty="0" err="1" smtClean="0"/>
              <a:t>result</a:t>
            </a:r>
            <a:r>
              <a:rPr lang="es-ES" dirty="0" smtClean="0"/>
              <a:t> </a:t>
            </a:r>
            <a:r>
              <a:rPr lang="es-ES" dirty="0" err="1" smtClean="0"/>
              <a:t>holds</a:t>
            </a:r>
            <a:r>
              <a:rPr lang="es-ES" dirty="0" smtClean="0"/>
              <a:t> true </a:t>
            </a:r>
            <a:r>
              <a:rPr lang="es-ES" dirty="0" err="1" smtClean="0"/>
              <a:t>for</a:t>
            </a:r>
            <a:r>
              <a:rPr lang="es-ES" dirty="0" smtClean="0"/>
              <a:t> </a:t>
            </a:r>
            <a:r>
              <a:rPr lang="es-ES" dirty="0" err="1" smtClean="0"/>
              <a:t>any</a:t>
            </a:r>
            <a:r>
              <a:rPr lang="es-ES" dirty="0" smtClean="0"/>
              <a:t> </a:t>
            </a:r>
            <a:r>
              <a:rPr lang="es-ES" dirty="0" err="1" smtClean="0"/>
              <a:t>number</a:t>
            </a:r>
            <a:r>
              <a:rPr lang="es-ES" dirty="0" smtClean="0"/>
              <a:t> of </a:t>
            </a:r>
            <a:r>
              <a:rPr lang="es-ES" dirty="0" err="1" smtClean="0"/>
              <a:t>sectors</a:t>
            </a:r>
            <a:r>
              <a:rPr lang="es-ES" dirty="0" smtClean="0"/>
              <a:t> and </a:t>
            </a:r>
            <a:r>
              <a:rPr lang="es-ES" dirty="0" err="1" smtClean="0"/>
              <a:t>factors</a:t>
            </a:r>
            <a:r>
              <a:rPr lang="es-ES" dirty="0" smtClean="0"/>
              <a:t>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2" grpId="0" animBg="1"/>
      <p:bldP spid="3789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4"/>
          <p:cNvSpPr txBox="1">
            <a:spLocks noChangeArrowheads="1"/>
          </p:cNvSpPr>
          <p:nvPr/>
        </p:nvSpPr>
        <p:spPr bwMode="auto">
          <a:xfrm>
            <a:off x="539750" y="404813"/>
            <a:ext cx="8208963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s-ES" dirty="0" err="1" smtClean="0"/>
              <a:t>How</a:t>
            </a:r>
            <a:r>
              <a:rPr lang="es-ES" dirty="0" smtClean="0"/>
              <a:t> </a:t>
            </a:r>
            <a:r>
              <a:rPr lang="es-ES" dirty="0" err="1" smtClean="0"/>
              <a:t>much</a:t>
            </a:r>
            <a:r>
              <a:rPr lang="es-ES" dirty="0" smtClean="0"/>
              <a:t> of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tax</a:t>
            </a:r>
            <a:r>
              <a:rPr lang="es-ES" dirty="0" smtClean="0"/>
              <a:t> </a:t>
            </a:r>
            <a:r>
              <a:rPr lang="es-ES" dirty="0" err="1" smtClean="0"/>
              <a:t>burden</a:t>
            </a:r>
            <a:r>
              <a:rPr lang="es-ES" dirty="0" smtClean="0"/>
              <a:t> </a:t>
            </a:r>
            <a:r>
              <a:rPr lang="es-ES" dirty="0" err="1" smtClean="0"/>
              <a:t>goes</a:t>
            </a:r>
            <a:r>
              <a:rPr lang="es-ES" dirty="0" smtClean="0"/>
              <a:t> </a:t>
            </a:r>
            <a:r>
              <a:rPr lang="es-ES" dirty="0" err="1" smtClean="0"/>
              <a:t>to</a:t>
            </a:r>
            <a:r>
              <a:rPr lang="es-ES" dirty="0" smtClean="0"/>
              <a:t> capital </a:t>
            </a:r>
            <a:r>
              <a:rPr lang="es-ES" dirty="0" err="1" smtClean="0"/>
              <a:t>or</a:t>
            </a:r>
            <a:r>
              <a:rPr lang="es-ES" dirty="0" smtClean="0"/>
              <a:t> </a:t>
            </a:r>
            <a:r>
              <a:rPr lang="es-ES" dirty="0" err="1" smtClean="0"/>
              <a:t>to</a:t>
            </a:r>
            <a:r>
              <a:rPr lang="es-ES" dirty="0" smtClean="0"/>
              <a:t> labor </a:t>
            </a:r>
            <a:r>
              <a:rPr lang="es-ES" dirty="0" err="1" smtClean="0"/>
              <a:t>depends</a:t>
            </a:r>
            <a:r>
              <a:rPr lang="es-ES" dirty="0" smtClean="0"/>
              <a:t> </a:t>
            </a:r>
            <a:r>
              <a:rPr lang="es-ES" dirty="0" err="1" smtClean="0"/>
              <a:t>on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elasticities</a:t>
            </a:r>
            <a:r>
              <a:rPr lang="es-ES" dirty="0" smtClean="0"/>
              <a:t>. 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s-ES" dirty="0" err="1" smtClean="0"/>
              <a:t>For</a:t>
            </a:r>
            <a:r>
              <a:rPr lang="es-ES" dirty="0" smtClean="0"/>
              <a:t> </a:t>
            </a:r>
            <a:r>
              <a:rPr lang="es-ES" dirty="0" err="1" smtClean="0"/>
              <a:t>example</a:t>
            </a:r>
            <a:r>
              <a:rPr lang="es-ES" dirty="0" smtClean="0"/>
              <a:t>, </a:t>
            </a:r>
            <a:r>
              <a:rPr lang="es-ES" dirty="0" err="1" smtClean="0"/>
              <a:t>if</a:t>
            </a:r>
            <a:r>
              <a:rPr lang="es-ES" dirty="0" smtClean="0"/>
              <a:t> labor </a:t>
            </a:r>
            <a:r>
              <a:rPr lang="es-ES" dirty="0" err="1" smtClean="0"/>
              <a:t>supply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elastic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burden</a:t>
            </a:r>
            <a:r>
              <a:rPr lang="es-ES" dirty="0" smtClean="0"/>
              <a:t> </a:t>
            </a:r>
            <a:r>
              <a:rPr lang="es-ES" dirty="0" err="1" smtClean="0"/>
              <a:t>goes</a:t>
            </a:r>
            <a:r>
              <a:rPr lang="es-ES" dirty="0" smtClean="0"/>
              <a:t> </a:t>
            </a:r>
            <a:r>
              <a:rPr lang="es-ES" dirty="0" err="1" smtClean="0"/>
              <a:t>to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owners</a:t>
            </a:r>
            <a:r>
              <a:rPr lang="es-ES" dirty="0" smtClean="0"/>
              <a:t> of capital. 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s-ES_tradnl" dirty="0" smtClean="0"/>
              <a:t> </a:t>
            </a:r>
            <a:r>
              <a:rPr lang="es-ES_tradnl" dirty="0" err="1" smtClean="0"/>
              <a:t>The</a:t>
            </a:r>
            <a:r>
              <a:rPr lang="es-ES_tradnl" dirty="0" smtClean="0"/>
              <a:t> </a:t>
            </a:r>
            <a:r>
              <a:rPr lang="es-ES_tradnl" dirty="0" err="1" smtClean="0"/>
              <a:t>theory</a:t>
            </a:r>
            <a:r>
              <a:rPr lang="es-ES_tradnl" dirty="0" smtClean="0"/>
              <a:t> </a:t>
            </a:r>
            <a:r>
              <a:rPr lang="es-ES_tradnl" dirty="0" err="1" smtClean="0"/>
              <a:t>is</a:t>
            </a:r>
            <a:r>
              <a:rPr lang="es-ES_tradnl" dirty="0" smtClean="0"/>
              <a:t> </a:t>
            </a:r>
            <a:r>
              <a:rPr lang="es-ES_tradnl" dirty="0" err="1" smtClean="0"/>
              <a:t>not</a:t>
            </a:r>
            <a:r>
              <a:rPr lang="es-ES_tradnl" dirty="0" smtClean="0"/>
              <a:t> </a:t>
            </a:r>
            <a:r>
              <a:rPr lang="es-ES_tradnl" dirty="0" err="1" smtClean="0"/>
              <a:t>very</a:t>
            </a:r>
            <a:r>
              <a:rPr lang="es-ES_tradnl" dirty="0" smtClean="0"/>
              <a:t> </a:t>
            </a:r>
            <a:r>
              <a:rPr lang="es-ES_tradnl" dirty="0" err="1" smtClean="0"/>
              <a:t>informative</a:t>
            </a:r>
            <a:r>
              <a:rPr lang="es-ES_tradnl" dirty="0" smtClean="0"/>
              <a:t>: </a:t>
            </a:r>
            <a:r>
              <a:rPr lang="en-US" dirty="0" smtClean="0"/>
              <a:t>model mainly used to illustrate negative result that "anything goes"</a:t>
            </a:r>
            <a:endParaRPr lang="es-ES_tradnl" dirty="0" smtClean="0"/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dirty="0" smtClean="0"/>
              <a:t>More interest now in developing methods to identify what actually happens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CuadroTexto"/>
          <p:cNvSpPr txBox="1">
            <a:spLocks noChangeArrowheads="1"/>
          </p:cNvSpPr>
          <p:nvPr/>
        </p:nvSpPr>
        <p:spPr bwMode="auto">
          <a:xfrm>
            <a:off x="714375" y="642938"/>
            <a:ext cx="7929563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u="sng" dirty="0" smtClean="0"/>
              <a:t>CBO INCIDENCE ASSUMPTIONS </a:t>
            </a:r>
            <a:r>
              <a:rPr lang="es-ES" dirty="0" smtClean="0"/>
              <a:t>(</a:t>
            </a:r>
            <a:r>
              <a:rPr lang="es-ES" dirty="0" err="1" smtClean="0"/>
              <a:t>Gruber</a:t>
            </a:r>
            <a:r>
              <a:rPr lang="es-ES" dirty="0" smtClean="0"/>
              <a:t>, </a:t>
            </a:r>
            <a:r>
              <a:rPr lang="es-ES" dirty="0" err="1" smtClean="0"/>
              <a:t>Saez</a:t>
            </a:r>
            <a:r>
              <a:rPr lang="es-ES" dirty="0" smtClean="0"/>
              <a:t>)</a:t>
            </a:r>
            <a:endParaRPr lang="es-ES" u="sng" dirty="0"/>
          </a:p>
          <a:p>
            <a:pPr>
              <a:buFont typeface="Arial" charset="0"/>
              <a:buChar char="•"/>
            </a:pPr>
            <a:r>
              <a:rPr lang="en-US" i="1" dirty="0" smtClean="0"/>
              <a:t>Income taxes </a:t>
            </a:r>
            <a:r>
              <a:rPr lang="en-US" dirty="0" smtClean="0"/>
              <a:t>are borne fully by the households that pay </a:t>
            </a:r>
            <a:r>
              <a:rPr lang="en-US" dirty="0" smtClean="0"/>
              <a:t>them</a:t>
            </a:r>
            <a:r>
              <a:rPr lang="en-US" i="1" dirty="0" smtClean="0"/>
              <a:t>.</a:t>
            </a:r>
          </a:p>
          <a:p>
            <a:pPr>
              <a:buFont typeface="Arial" charset="0"/>
              <a:buChar char="•"/>
            </a:pPr>
            <a:r>
              <a:rPr lang="en-US" i="1" dirty="0" smtClean="0"/>
              <a:t>Payroll </a:t>
            </a:r>
            <a:r>
              <a:rPr lang="en-US" i="1" dirty="0" smtClean="0"/>
              <a:t>taxes </a:t>
            </a:r>
            <a:r>
              <a:rPr lang="en-US" dirty="0" smtClean="0"/>
              <a:t>are borne fully by workers, regardless of whether these </a:t>
            </a:r>
            <a:r>
              <a:rPr lang="en-US" dirty="0" smtClean="0"/>
              <a:t>taxes </a:t>
            </a:r>
            <a:r>
              <a:rPr lang="en-US" dirty="0" smtClean="0"/>
              <a:t>are paid by the workers or by the </a:t>
            </a:r>
            <a:r>
              <a:rPr lang="en-US" dirty="0" smtClean="0"/>
              <a:t>firm</a:t>
            </a:r>
            <a:r>
              <a:rPr lang="en-US" i="1" dirty="0" smtClean="0"/>
              <a:t>.</a:t>
            </a:r>
          </a:p>
          <a:p>
            <a:pPr>
              <a:buFont typeface="Arial" charset="0"/>
              <a:buChar char="•"/>
            </a:pPr>
            <a:r>
              <a:rPr lang="en-US" i="1" dirty="0" smtClean="0"/>
              <a:t>Excise </a:t>
            </a:r>
            <a:r>
              <a:rPr lang="en-US" i="1" dirty="0" smtClean="0"/>
              <a:t>taxes </a:t>
            </a:r>
            <a:r>
              <a:rPr lang="en-US" dirty="0" smtClean="0"/>
              <a:t>are fully shifted to prices and so are borne by individuals </a:t>
            </a:r>
            <a:r>
              <a:rPr lang="en-US" dirty="0" smtClean="0"/>
              <a:t>in proportion </a:t>
            </a:r>
            <a:r>
              <a:rPr lang="en-US" dirty="0" smtClean="0"/>
              <a:t>to their consumption of the taxed </a:t>
            </a:r>
            <a:r>
              <a:rPr lang="en-US" dirty="0" smtClean="0"/>
              <a:t>item.</a:t>
            </a:r>
          </a:p>
          <a:p>
            <a:pPr>
              <a:buFont typeface="Arial" charset="0"/>
              <a:buChar char="•"/>
            </a:pPr>
            <a:r>
              <a:rPr lang="en-US" i="1" dirty="0" smtClean="0"/>
              <a:t>Corporate </a:t>
            </a:r>
            <a:r>
              <a:rPr lang="en-US" i="1" dirty="0" smtClean="0"/>
              <a:t>taxes </a:t>
            </a:r>
            <a:r>
              <a:rPr lang="en-US" dirty="0" smtClean="0"/>
              <a:t>are fully shifted to the owners of capital and so are </a:t>
            </a:r>
            <a:r>
              <a:rPr lang="en-US" dirty="0" smtClean="0"/>
              <a:t>borne in </a:t>
            </a:r>
            <a:r>
              <a:rPr lang="en-US" dirty="0" smtClean="0"/>
              <a:t>proportion to each individual’s capital income.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683568" y="764704"/>
            <a:ext cx="813690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</a:t>
            </a:r>
            <a:r>
              <a:rPr lang="en-US" dirty="0" smtClean="0"/>
              <a:t>most difficult assumption to assess is the incidence of the </a:t>
            </a:r>
            <a:r>
              <a:rPr lang="en-US" dirty="0" smtClean="0"/>
              <a:t>corporate tax</a:t>
            </a:r>
            <a:r>
              <a:rPr lang="en-US" dirty="0" smtClean="0"/>
              <a:t>. </a:t>
            </a:r>
            <a:r>
              <a:rPr lang="en-US" dirty="0" smtClean="0"/>
              <a:t>It seems </a:t>
            </a:r>
            <a:r>
              <a:rPr lang="en-US" dirty="0" smtClean="0"/>
              <a:t>likely that at least </a:t>
            </a:r>
            <a:r>
              <a:rPr lang="en-US" dirty="0" smtClean="0"/>
              <a:t>some of </a:t>
            </a:r>
            <a:r>
              <a:rPr lang="en-US" dirty="0" smtClean="0"/>
              <a:t>the corporate tax is borne by consumers and workers, rather than its full</a:t>
            </a:r>
          </a:p>
          <a:p>
            <a:r>
              <a:rPr lang="en-US" dirty="0" smtClean="0"/>
              <a:t>incidence being solely on capital owners, although there is no </a:t>
            </a:r>
            <a:r>
              <a:rPr lang="en-US" dirty="0" smtClean="0"/>
              <a:t>convincing empirical </a:t>
            </a:r>
            <a:r>
              <a:rPr lang="en-US" dirty="0" smtClean="0"/>
              <a:t>evidence on this question</a:t>
            </a:r>
            <a:r>
              <a:rPr lang="en-US" dirty="0" smtClean="0"/>
              <a:t>.</a:t>
            </a:r>
          </a:p>
          <a:p>
            <a:r>
              <a:rPr lang="en-US" dirty="0" smtClean="0"/>
              <a:t>Sometimes corporate </a:t>
            </a:r>
            <a:r>
              <a:rPr lang="en-US" dirty="0" smtClean="0"/>
              <a:t>taxes are allocated 75% to owners of </a:t>
            </a:r>
            <a:r>
              <a:rPr lang="en-US" dirty="0" smtClean="0"/>
              <a:t>capital(not </a:t>
            </a:r>
            <a:r>
              <a:rPr lang="en-US" dirty="0" smtClean="0"/>
              <a:t>only shareholders but owners of capital in general) </a:t>
            </a:r>
            <a:r>
              <a:rPr lang="en-US" dirty="0" smtClean="0"/>
              <a:t>in proportion </a:t>
            </a:r>
            <a:r>
              <a:rPr lang="en-US" dirty="0" smtClean="0"/>
              <a:t>to capital income and 25% to labor in proportion</a:t>
            </a:r>
          </a:p>
          <a:p>
            <a:r>
              <a:rPr lang="es-ES" dirty="0" err="1" smtClean="0"/>
              <a:t>to</a:t>
            </a:r>
            <a:r>
              <a:rPr lang="es-ES" dirty="0" smtClean="0"/>
              <a:t> labor </a:t>
            </a:r>
            <a:r>
              <a:rPr lang="es-ES" dirty="0" err="1" smtClean="0"/>
              <a:t>income</a:t>
            </a:r>
            <a:r>
              <a:rPr lang="es-ES" dirty="0" smtClean="0"/>
              <a:t> [controversial]</a:t>
            </a:r>
            <a:endParaRPr lang="es-E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66260"/>
            <a:ext cx="6912767" cy="6392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927</TotalTime>
  <Words>738</Words>
  <Application>Microsoft Office PowerPoint</Application>
  <PresentationFormat>Presentación en pantalla (4:3)</PresentationFormat>
  <Paragraphs>99</Paragraphs>
  <Slides>21</Slides>
  <Notes>17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21</vt:i4>
      </vt:variant>
    </vt:vector>
  </HeadingPairs>
  <TitlesOfParts>
    <vt:vector size="24" baseType="lpstr">
      <vt:lpstr>Diseño predeterminado</vt:lpstr>
      <vt:lpstr>Ecuación</vt:lpstr>
      <vt:lpstr>Equation</vt:lpstr>
      <vt:lpstr>Tax Incidence General Equilibrium Analysis</vt:lpstr>
      <vt:lpstr>Diapositiva 2</vt:lpstr>
      <vt:lpstr>Diapositiva 3</vt:lpstr>
      <vt:lpstr>ONE SECTOR MODEL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</vt:vector>
  </TitlesOfParts>
  <Company>UA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Incidencia impositiva en equilibrio general</dc:title>
  <dc:creator>Usuario</dc:creator>
  <cp:lastModifiedBy>ignacio</cp:lastModifiedBy>
  <cp:revision>58</cp:revision>
  <dcterms:created xsi:type="dcterms:W3CDTF">2004-02-20T10:35:41Z</dcterms:created>
  <dcterms:modified xsi:type="dcterms:W3CDTF">2015-09-29T16:04:34Z</dcterms:modified>
</cp:coreProperties>
</file>